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4"/>
  </p:notesMasterIdLst>
  <p:handoutMasterIdLst>
    <p:handoutMasterId r:id="rId45"/>
  </p:handoutMasterIdLst>
  <p:sldIdLst>
    <p:sldId id="256" r:id="rId2"/>
    <p:sldId id="274" r:id="rId3"/>
    <p:sldId id="270" r:id="rId4"/>
    <p:sldId id="284" r:id="rId5"/>
    <p:sldId id="287" r:id="rId6"/>
    <p:sldId id="285" r:id="rId7"/>
    <p:sldId id="288" r:id="rId8"/>
    <p:sldId id="289" r:id="rId9"/>
    <p:sldId id="290" r:id="rId10"/>
    <p:sldId id="291" r:id="rId11"/>
    <p:sldId id="293" r:id="rId12"/>
    <p:sldId id="294" r:id="rId13"/>
    <p:sldId id="295" r:id="rId14"/>
    <p:sldId id="296" r:id="rId15"/>
    <p:sldId id="297" r:id="rId16"/>
    <p:sldId id="298" r:id="rId17"/>
    <p:sldId id="299" r:id="rId18"/>
    <p:sldId id="300" r:id="rId19"/>
    <p:sldId id="304" r:id="rId20"/>
    <p:sldId id="307" r:id="rId21"/>
    <p:sldId id="303" r:id="rId22"/>
    <p:sldId id="305" r:id="rId23"/>
    <p:sldId id="308" r:id="rId24"/>
    <p:sldId id="309" r:id="rId25"/>
    <p:sldId id="310" r:id="rId26"/>
    <p:sldId id="311" r:id="rId27"/>
    <p:sldId id="313" r:id="rId28"/>
    <p:sldId id="314" r:id="rId29"/>
    <p:sldId id="324" r:id="rId30"/>
    <p:sldId id="315" r:id="rId31"/>
    <p:sldId id="327" r:id="rId32"/>
    <p:sldId id="325" r:id="rId33"/>
    <p:sldId id="316" r:id="rId34"/>
    <p:sldId id="317" r:id="rId35"/>
    <p:sldId id="318" r:id="rId36"/>
    <p:sldId id="319" r:id="rId37"/>
    <p:sldId id="321" r:id="rId38"/>
    <p:sldId id="320" r:id="rId39"/>
    <p:sldId id="322" r:id="rId40"/>
    <p:sldId id="323" r:id="rId41"/>
    <p:sldId id="275" r:id="rId42"/>
    <p:sldId id="269" r:id="rId43"/>
  </p:sldIdLst>
  <p:sldSz cx="9144000" cy="6858000" type="screen4x3"/>
  <p:notesSz cx="6858000" cy="1005205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B531"/>
    <a:srgbClr val="5F9127"/>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05" autoAdjust="0"/>
    <p:restoredTop sz="78286" autoAdjust="0"/>
  </p:normalViewPr>
  <p:slideViewPr>
    <p:cSldViewPr>
      <p:cViewPr varScale="1">
        <p:scale>
          <a:sx n="32" d="100"/>
          <a:sy n="32" d="100"/>
        </p:scale>
        <p:origin x="-8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502603"/>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502603"/>
          </a:xfrm>
          <a:prstGeom prst="rect">
            <a:avLst/>
          </a:prstGeom>
        </p:spPr>
        <p:txBody>
          <a:bodyPr vert="horz" lIns="91440" tIns="45720" rIns="91440" bIns="45720" rtlCol="0"/>
          <a:lstStyle>
            <a:lvl1pPr algn="r">
              <a:defRPr sz="1200"/>
            </a:lvl1pPr>
          </a:lstStyle>
          <a:p>
            <a:fld id="{1E85858A-3F8B-4910-B17F-A377BDADDBB0}" type="datetimeFigureOut">
              <a:rPr lang="el-GR" smtClean="0"/>
              <a:pPr/>
              <a:t>20/10/2010</a:t>
            </a:fld>
            <a:endParaRPr lang="el-GR"/>
          </a:p>
        </p:txBody>
      </p:sp>
      <p:sp>
        <p:nvSpPr>
          <p:cNvPr id="4" name="Footer Placeholder 3"/>
          <p:cNvSpPr>
            <a:spLocks noGrp="1"/>
          </p:cNvSpPr>
          <p:nvPr>
            <p:ph type="ftr" sz="quarter" idx="2"/>
          </p:nvPr>
        </p:nvSpPr>
        <p:spPr>
          <a:xfrm>
            <a:off x="0" y="9547703"/>
            <a:ext cx="2971800" cy="502603"/>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9547703"/>
            <a:ext cx="2971800" cy="502603"/>
          </a:xfrm>
          <a:prstGeom prst="rect">
            <a:avLst/>
          </a:prstGeom>
        </p:spPr>
        <p:txBody>
          <a:bodyPr vert="horz" lIns="91440" tIns="45720" rIns="91440" bIns="45720" rtlCol="0" anchor="b"/>
          <a:lstStyle>
            <a:lvl1pPr algn="r">
              <a:defRPr sz="1200"/>
            </a:lvl1pPr>
          </a:lstStyle>
          <a:p>
            <a:fld id="{E4F224D2-F250-4FC8-A276-9E2B52A02958}" type="slidenum">
              <a:rPr lang="el-GR" smtClean="0"/>
              <a:pPr/>
              <a:t>‹#›</a:t>
            </a:fld>
            <a:endParaRPr lang="el-GR"/>
          </a:p>
        </p:txBody>
      </p:sp>
    </p:spTree>
    <p:extLst>
      <p:ext uri="{BB962C8B-B14F-4D97-AF65-F5344CB8AC3E}">
        <p14:creationId xmlns:p14="http://schemas.microsoft.com/office/powerpoint/2010/main" val="3355311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502603"/>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502603"/>
          </a:xfrm>
          <a:prstGeom prst="rect">
            <a:avLst/>
          </a:prstGeom>
        </p:spPr>
        <p:txBody>
          <a:bodyPr vert="horz" lIns="91440" tIns="45720" rIns="91440" bIns="45720" rtlCol="0"/>
          <a:lstStyle>
            <a:lvl1pPr algn="r">
              <a:defRPr sz="1200"/>
            </a:lvl1pPr>
          </a:lstStyle>
          <a:p>
            <a:fld id="{BE239BD4-2352-4BB9-AE4C-8AA6DF4FC31D}" type="datetimeFigureOut">
              <a:rPr lang="el-GR" smtClean="0"/>
              <a:pPr/>
              <a:t>20/10/2010</a:t>
            </a:fld>
            <a:endParaRPr lang="el-GR"/>
          </a:p>
        </p:txBody>
      </p:sp>
      <p:sp>
        <p:nvSpPr>
          <p:cNvPr id="4" name="Slide Image Placeholder 3"/>
          <p:cNvSpPr>
            <a:spLocks noGrp="1" noRot="1" noChangeAspect="1"/>
          </p:cNvSpPr>
          <p:nvPr>
            <p:ph type="sldImg" idx="2"/>
          </p:nvPr>
        </p:nvSpPr>
        <p:spPr>
          <a:xfrm>
            <a:off x="917575" y="754063"/>
            <a:ext cx="5022850" cy="3768725"/>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774724"/>
            <a:ext cx="5486400" cy="452342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547703"/>
            <a:ext cx="2971800" cy="502603"/>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9547703"/>
            <a:ext cx="2971800" cy="502603"/>
          </a:xfrm>
          <a:prstGeom prst="rect">
            <a:avLst/>
          </a:prstGeom>
        </p:spPr>
        <p:txBody>
          <a:bodyPr vert="horz" lIns="91440" tIns="45720" rIns="91440" bIns="45720" rtlCol="0" anchor="b"/>
          <a:lstStyle>
            <a:lvl1pPr algn="r">
              <a:defRPr sz="1200"/>
            </a:lvl1pPr>
          </a:lstStyle>
          <a:p>
            <a:fld id="{4B92525E-1107-4919-9392-96EE03CD1CCD}" type="slidenum">
              <a:rPr lang="el-GR" smtClean="0"/>
              <a:pPr/>
              <a:t>‹#›</a:t>
            </a:fld>
            <a:endParaRPr lang="el-GR"/>
          </a:p>
        </p:txBody>
      </p:sp>
    </p:spTree>
    <p:extLst>
      <p:ext uri="{BB962C8B-B14F-4D97-AF65-F5344CB8AC3E}">
        <p14:creationId xmlns:p14="http://schemas.microsoft.com/office/powerpoint/2010/main" val="1307912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8" Type="http://schemas.openxmlformats.org/officeDocument/2006/relationships/hyperlink" Target="#Other_providers"/><Relationship Id="rId3" Type="http://schemas.openxmlformats.org/officeDocument/2006/relationships/hyperlink" Target="#LINQ_providers"/><Relationship Id="rId7" Type="http://schemas.openxmlformats.org/officeDocument/2006/relationships/hyperlink" Target="#LINQ_to_DataSets"/><Relationship Id="rId2" Type="http://schemas.openxmlformats.org/officeDocument/2006/relationships/slide" Target="../slides/slide31.xml"/><Relationship Id="rId1" Type="http://schemas.openxmlformats.org/officeDocument/2006/relationships/notesMaster" Target="../notesMasters/notesMaster1.xml"/><Relationship Id="rId6" Type="http://schemas.openxmlformats.org/officeDocument/2006/relationships/hyperlink" Target="#LINQ_to_SQL"/><Relationship Id="rId5" Type="http://schemas.openxmlformats.org/officeDocument/2006/relationships/hyperlink" Target="#LINQ_to_XML"/><Relationship Id="rId4" Type="http://schemas.openxmlformats.org/officeDocument/2006/relationships/hyperlink" Target="#LINQ_to_Objects"/></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Προϋποθέσεις:</a:t>
            </a:r>
            <a:r>
              <a:rPr lang="el-GR" baseline="0" dirty="0" smtClean="0"/>
              <a:t> Λίγες γνώσεις αντικειμενοστραφούς προγραμματισμού, όπως </a:t>
            </a:r>
            <a:r>
              <a:rPr lang="en-US" baseline="0" dirty="0" smtClean="0"/>
              <a:t>Java, </a:t>
            </a:r>
            <a:r>
              <a:rPr lang="el-GR" baseline="0" dirty="0" smtClean="0"/>
              <a:t>θα βοηθήσουν στην κατανόηση της παρουσίασης.</a:t>
            </a:r>
            <a:endParaRPr lang="en-US" baseline="0" dirty="0" smtClean="0"/>
          </a:p>
          <a:p>
            <a:endParaRPr lang="en-US" baseline="0" dirty="0" smtClean="0"/>
          </a:p>
          <a:p>
            <a:pPr algn="l"/>
            <a:r>
              <a:rPr lang="el-GR" baseline="0" dirty="0" smtClean="0"/>
              <a:t>Στοιχεία έχουν αντληθεί από την παρουσίαση του Δημήτρη </a:t>
            </a:r>
            <a:r>
              <a:rPr lang="el-GR" baseline="0" dirty="0" err="1" smtClean="0"/>
              <a:t>Γκανάτσιου</a:t>
            </a:r>
            <a:r>
              <a:rPr lang="el-GR" baseline="0" dirty="0" smtClean="0"/>
              <a:t> (</a:t>
            </a:r>
            <a:r>
              <a:rPr lang="en-US" baseline="0" dirty="0" smtClean="0"/>
              <a:t>http://cid-10e568adbb498dc8.office.live.com/self.aspx/%ce%a0%ce%b1%cf%81%ce%bf%cf%85%cf%83%ce%b9%ce%ac%cf%83%ce%b5%ce%b9%cf%82/IntroToC^NAnd.NET.pptx</a:t>
            </a:r>
            <a:r>
              <a:rPr lang="el-GR" baseline="0" dirty="0" smtClean="0"/>
              <a:t>).</a:t>
            </a:r>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1</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Οι</a:t>
            </a:r>
            <a:r>
              <a:rPr lang="el-GR" baseline="0" dirty="0" smtClean="0"/>
              <a:t> κλάσεις και οι τύποι οργανώνονται σε </a:t>
            </a:r>
            <a:r>
              <a:rPr lang="en-US" baseline="0" dirty="0" smtClean="0"/>
              <a:t>namespaces </a:t>
            </a:r>
            <a:r>
              <a:rPr lang="el-GR" baseline="0" dirty="0" smtClean="0"/>
              <a:t>σύμφωνα με τη σύμβαση ονομάτων που βλέπουμε. Έτσι αποφεύγεται η σύγκρουση ονομάτων, π.χ. μπορούν να υπάρχουν κλάσεις με το ίδιο όνομα αλλά σε διαφορετικά </a:t>
            </a:r>
            <a:r>
              <a:rPr lang="en-US" baseline="0" dirty="0" smtClean="0"/>
              <a:t>namespaces.</a:t>
            </a:r>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11</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Η</a:t>
            </a:r>
            <a:r>
              <a:rPr lang="el-GR" baseline="0" dirty="0" smtClean="0"/>
              <a:t> </a:t>
            </a:r>
            <a:r>
              <a:rPr lang="en-US" baseline="0" dirty="0" smtClean="0"/>
              <a:t>BCL </a:t>
            </a:r>
            <a:r>
              <a:rPr lang="el-GR" baseline="0" dirty="0" smtClean="0"/>
              <a:t>είναι ένα σύνολο από </a:t>
            </a:r>
            <a:r>
              <a:rPr lang="el-GR" dirty="0" smtClean="0">
                <a:cs typeface="Calibri" pitchFamily="34" charset="0"/>
              </a:rPr>
              <a:t>επαναχρησιμοποιήσιμες χρήσιμες κλάσεις. Μια</a:t>
            </a:r>
            <a:r>
              <a:rPr lang="el-GR" baseline="0" dirty="0" smtClean="0">
                <a:cs typeface="Calibri" pitchFamily="34" charset="0"/>
              </a:rPr>
              <a:t> .</a:t>
            </a:r>
            <a:r>
              <a:rPr lang="en-US" baseline="0" dirty="0" smtClean="0">
                <a:cs typeface="Calibri" pitchFamily="34" charset="0"/>
              </a:rPr>
              <a:t>NET </a:t>
            </a:r>
            <a:r>
              <a:rPr lang="el-GR" baseline="0" dirty="0" smtClean="0">
                <a:cs typeface="Calibri" pitchFamily="34" charset="0"/>
              </a:rPr>
              <a:t>εφαρμογή (είτε είναι </a:t>
            </a:r>
            <a:r>
              <a:rPr lang="en-US" baseline="0" dirty="0" smtClean="0">
                <a:cs typeface="Calibri" pitchFamily="34" charset="0"/>
              </a:rPr>
              <a:t>Windows Forms, </a:t>
            </a:r>
            <a:r>
              <a:rPr lang="el-GR" baseline="0" dirty="0" smtClean="0">
                <a:cs typeface="Calibri" pitchFamily="34" charset="0"/>
              </a:rPr>
              <a:t>είτε </a:t>
            </a:r>
            <a:r>
              <a:rPr lang="en-US" baseline="0" dirty="0" smtClean="0">
                <a:cs typeface="Calibri" pitchFamily="34" charset="0"/>
              </a:rPr>
              <a:t>ASP.NET </a:t>
            </a:r>
            <a:r>
              <a:rPr lang="el-GR" baseline="0" dirty="0" smtClean="0">
                <a:cs typeface="Calibri" pitchFamily="34" charset="0"/>
              </a:rPr>
              <a:t>κ.α.) μπορεί να χρησιμοποιήσεις τις κλάσεις αυτές, και οι </a:t>
            </a:r>
            <a:r>
              <a:rPr lang="en-US" baseline="0" dirty="0" smtClean="0">
                <a:cs typeface="Calibri" pitchFamily="34" charset="0"/>
              </a:rPr>
              <a:t>custom </a:t>
            </a:r>
            <a:r>
              <a:rPr lang="el-GR" baseline="0" dirty="0" smtClean="0">
                <a:cs typeface="Calibri" pitchFamily="34" charset="0"/>
              </a:rPr>
              <a:t>κλάσεις της εφαρμογής μπορούν εύκολα να αναμειχθούν με τις κλάσεις της </a:t>
            </a:r>
            <a:r>
              <a:rPr lang="en-US" baseline="0" dirty="0" smtClean="0">
                <a:cs typeface="Calibri" pitchFamily="34" charset="0"/>
              </a:rPr>
              <a:t>BCL.</a:t>
            </a:r>
            <a:endParaRPr lang="el-GR" dirty="0" smtClean="0"/>
          </a:p>
          <a:p>
            <a:endParaRPr lang="en-US" dirty="0" smtClean="0"/>
          </a:p>
          <a:p>
            <a:r>
              <a:rPr lang="el-GR" dirty="0" smtClean="0"/>
              <a:t>Το</a:t>
            </a:r>
            <a:r>
              <a:rPr lang="el-GR" baseline="0" dirty="0" smtClean="0"/>
              <a:t> </a:t>
            </a:r>
            <a:r>
              <a:rPr lang="en-US" baseline="0" dirty="0" smtClean="0"/>
              <a:t>namespace System </a:t>
            </a:r>
            <a:r>
              <a:rPr lang="el-GR" baseline="0" dirty="0" smtClean="0"/>
              <a:t>περιλαμβάνει τις βασικότερες κλάσεις του </a:t>
            </a:r>
            <a:r>
              <a:rPr lang="en-US" baseline="0" dirty="0" smtClean="0"/>
              <a:t>.NET. </a:t>
            </a:r>
            <a:r>
              <a:rPr lang="el-GR" baseline="0" dirty="0" smtClean="0"/>
              <a:t>Κατ’ αρχήν περιέχει την κλάση </a:t>
            </a:r>
            <a:r>
              <a:rPr lang="en-US" baseline="0" dirty="0" smtClean="0"/>
              <a:t>Object </a:t>
            </a:r>
            <a:r>
              <a:rPr lang="el-GR" baseline="0" dirty="0" smtClean="0"/>
              <a:t>την οποία κληρονομούν, όπως είπαμε, όλες οι κλάσεις. Έπειτα περιέχει τις κλάσεις των βασικών τύπων όπως ακεραίων, χαρακτήρων και ακολουθιών χαρακτήρων (</a:t>
            </a:r>
            <a:r>
              <a:rPr lang="en-US" baseline="0" dirty="0" smtClean="0"/>
              <a:t>Strings).</a:t>
            </a:r>
            <a:endParaRPr lang="el-GR" baseline="0" dirty="0" smtClean="0"/>
          </a:p>
          <a:p>
            <a:endParaRPr lang="el-GR" baseline="0" dirty="0" smtClean="0"/>
          </a:p>
          <a:p>
            <a:r>
              <a:rPr lang="el-GR" baseline="0" dirty="0" smtClean="0"/>
              <a:t>Το </a:t>
            </a:r>
            <a:r>
              <a:rPr lang="en-US" baseline="0" dirty="0" smtClean="0"/>
              <a:t>namespace </a:t>
            </a:r>
            <a:r>
              <a:rPr lang="en-US" baseline="0" dirty="0" err="1" smtClean="0"/>
              <a:t>System.Collections</a:t>
            </a:r>
            <a:r>
              <a:rPr lang="en-US" baseline="0" dirty="0" smtClean="0"/>
              <a:t> </a:t>
            </a:r>
            <a:r>
              <a:rPr lang="el-GR" baseline="0" dirty="0" smtClean="0"/>
              <a:t>περιέχει κλάσεις που αντιπροσωπεύουν συλλογές αντικειμένων όπως μια Στοίβα ή έναν Πίνακα κατακερματισμού.</a:t>
            </a:r>
          </a:p>
          <a:p>
            <a:endParaRPr lang="el-GR" baseline="0" dirty="0" smtClean="0"/>
          </a:p>
          <a:p>
            <a:r>
              <a:rPr lang="el-GR" baseline="0" dirty="0" smtClean="0"/>
              <a:t>Το </a:t>
            </a:r>
            <a:r>
              <a:rPr lang="en-US" baseline="0" dirty="0" smtClean="0"/>
              <a:t>namespace System.IO (Input/Output)</a:t>
            </a:r>
            <a:r>
              <a:rPr lang="el-GR" baseline="0" dirty="0" smtClean="0"/>
              <a:t> υποστηρίζει την ανάγνωση και εγγραφή ροών και αρχείων.</a:t>
            </a:r>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l-GR" baseline="0" dirty="0" smtClean="0"/>
              <a:t>Το </a:t>
            </a:r>
            <a:r>
              <a:rPr lang="en-US" baseline="0" dirty="0" smtClean="0"/>
              <a:t>namespace </a:t>
            </a:r>
            <a:r>
              <a:rPr lang="en-US" baseline="0" dirty="0" err="1" smtClean="0"/>
              <a:t>System.Net</a:t>
            </a:r>
            <a:r>
              <a:rPr lang="en-US" baseline="0" dirty="0" smtClean="0"/>
              <a:t> </a:t>
            </a:r>
            <a:r>
              <a:rPr lang="el-GR" baseline="0" dirty="0" smtClean="0"/>
              <a:t>περιέχει κλάσεις για δικτυακή επικοινωνία. Υποστηρίζει το </a:t>
            </a:r>
            <a:r>
              <a:rPr lang="en-US" baseline="0" dirty="0" smtClean="0"/>
              <a:t>internet, </a:t>
            </a:r>
            <a:r>
              <a:rPr lang="el-GR" baseline="0" dirty="0" smtClean="0"/>
              <a:t>και με την </a:t>
            </a:r>
            <a:r>
              <a:rPr lang="en-US" baseline="0" dirty="0" err="1" smtClean="0"/>
              <a:t>WebClient</a:t>
            </a:r>
            <a:r>
              <a:rPr lang="en-US" baseline="0" dirty="0" smtClean="0"/>
              <a:t> </a:t>
            </a:r>
            <a:r>
              <a:rPr lang="el-GR" baseline="0" dirty="0" smtClean="0"/>
              <a:t>για παράδειγμα μπορείτε να κατεβάσετε μια </a:t>
            </a:r>
            <a:r>
              <a:rPr lang="en-US" baseline="0" dirty="0" smtClean="0"/>
              <a:t>HTML </a:t>
            </a:r>
            <a:r>
              <a:rPr lang="el-GR" baseline="0" dirty="0" smtClean="0"/>
              <a:t>σελίδα.</a:t>
            </a:r>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12</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Το</a:t>
            </a:r>
            <a:r>
              <a:rPr lang="el-GR" baseline="0" dirty="0" smtClean="0"/>
              <a:t> </a:t>
            </a:r>
            <a:r>
              <a:rPr lang="en-US" baseline="0" dirty="0" smtClean="0"/>
              <a:t>namespace </a:t>
            </a:r>
            <a:r>
              <a:rPr lang="en-US" baseline="0" dirty="0" err="1" smtClean="0"/>
              <a:t>System.Reflection</a:t>
            </a:r>
            <a:r>
              <a:rPr lang="en-US" baseline="0" dirty="0" smtClean="0"/>
              <a:t> </a:t>
            </a:r>
            <a:r>
              <a:rPr lang="el-GR" baseline="0" dirty="0" smtClean="0"/>
              <a:t>υποστηρίζει την ανάκτηση πληροφοριών για τα αντικείμενα και τη δυναμική δημιουργία και κλήση τους.</a:t>
            </a:r>
          </a:p>
          <a:p>
            <a:endParaRPr lang="en-US" dirty="0" smtClean="0"/>
          </a:p>
          <a:p>
            <a:r>
              <a:rPr lang="el-GR" dirty="0" smtClean="0"/>
              <a:t>Το</a:t>
            </a:r>
            <a:r>
              <a:rPr lang="el-GR" baseline="0" dirty="0" smtClean="0"/>
              <a:t> </a:t>
            </a:r>
            <a:r>
              <a:rPr lang="en-US" baseline="0" dirty="0" smtClean="0"/>
              <a:t>namespace </a:t>
            </a:r>
            <a:r>
              <a:rPr lang="en-US" baseline="0" dirty="0" err="1" smtClean="0"/>
              <a:t>System.Threading</a:t>
            </a:r>
            <a:r>
              <a:rPr lang="en-US" baseline="0" dirty="0" smtClean="0"/>
              <a:t> </a:t>
            </a:r>
            <a:r>
              <a:rPr lang="el-GR" baseline="0" dirty="0" smtClean="0"/>
              <a:t>υποστηρίζει τον συγχρονισμό των νημάτων και της πρόσβασης τους σε δεδομένα.</a:t>
            </a:r>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Το</a:t>
            </a:r>
            <a:r>
              <a:rPr lang="el-GR" baseline="0" dirty="0" smtClean="0"/>
              <a:t> </a:t>
            </a:r>
            <a:r>
              <a:rPr lang="en-US" baseline="0" dirty="0" smtClean="0"/>
              <a:t>namespace </a:t>
            </a:r>
            <a:r>
              <a:rPr lang="en-US" baseline="0" dirty="0" err="1" smtClean="0"/>
              <a:t>System.Data</a:t>
            </a:r>
            <a:r>
              <a:rPr lang="en-US" baseline="0" dirty="0" smtClean="0"/>
              <a:t> </a:t>
            </a:r>
            <a:r>
              <a:rPr lang="el-GR" baseline="0" dirty="0" smtClean="0"/>
              <a:t>υποστηρίζει το </a:t>
            </a:r>
            <a:r>
              <a:rPr lang="en-US" baseline="0" dirty="0" smtClean="0"/>
              <a:t>ADO.NET, </a:t>
            </a:r>
            <a:r>
              <a:rPr lang="el-GR" baseline="0" dirty="0" smtClean="0"/>
              <a:t>δηλαδή κλάσεις που σας βοηθούν να διαχειρίζεστε εύκολα πηγές και βάσεις δεδομένων.</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Το</a:t>
            </a:r>
            <a:r>
              <a:rPr lang="el-GR" baseline="0" dirty="0" smtClean="0"/>
              <a:t> </a:t>
            </a:r>
            <a:r>
              <a:rPr lang="en-US" baseline="0" dirty="0" smtClean="0"/>
              <a:t>namespace </a:t>
            </a:r>
            <a:r>
              <a:rPr lang="en-US" baseline="0" dirty="0" err="1" smtClean="0"/>
              <a:t>System.Xml</a:t>
            </a:r>
            <a:r>
              <a:rPr lang="en-US" baseline="0" dirty="0" smtClean="0"/>
              <a:t> </a:t>
            </a:r>
            <a:r>
              <a:rPr lang="el-GR" baseline="0" dirty="0" smtClean="0"/>
              <a:t>περιέχει κλάσεις για τη διαχείριση </a:t>
            </a:r>
            <a:r>
              <a:rPr lang="en-US" baseline="0" dirty="0" smtClean="0"/>
              <a:t>XML </a:t>
            </a:r>
            <a:r>
              <a:rPr lang="el-GR" baseline="0" dirty="0" smtClean="0"/>
              <a:t>αρχείων.</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Το</a:t>
            </a:r>
            <a:r>
              <a:rPr lang="el-GR" baseline="0" dirty="0" smtClean="0"/>
              <a:t> </a:t>
            </a:r>
            <a:r>
              <a:rPr lang="en-US" baseline="0" dirty="0" smtClean="0"/>
              <a:t>namespace </a:t>
            </a:r>
            <a:r>
              <a:rPr lang="en-US" baseline="0" dirty="0" err="1" smtClean="0"/>
              <a:t>System.Web</a:t>
            </a:r>
            <a:r>
              <a:rPr lang="en-US" baseline="0" dirty="0" smtClean="0"/>
              <a:t> </a:t>
            </a:r>
            <a:r>
              <a:rPr lang="el-GR" baseline="0" dirty="0" smtClean="0"/>
              <a:t>περιέχει κλάσεις που υποστηρίζουν τη δημιουργία </a:t>
            </a:r>
            <a:r>
              <a:rPr lang="en-US" baseline="0" dirty="0" smtClean="0"/>
              <a:t>ASP.NET </a:t>
            </a:r>
            <a:r>
              <a:rPr lang="el-GR" baseline="0" dirty="0" smtClean="0"/>
              <a:t>εφαρμογών για το διαδίκτυο.</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Το</a:t>
            </a:r>
            <a:r>
              <a:rPr lang="el-GR" baseline="0" dirty="0" smtClean="0"/>
              <a:t> </a:t>
            </a:r>
            <a:r>
              <a:rPr lang="en-US" baseline="0" dirty="0" smtClean="0"/>
              <a:t>namespace </a:t>
            </a:r>
            <a:r>
              <a:rPr lang="en-US" baseline="0" dirty="0" err="1" smtClean="0"/>
              <a:t>System.Windows.Forms</a:t>
            </a:r>
            <a:r>
              <a:rPr lang="en-US" baseline="0" dirty="0" smtClean="0"/>
              <a:t> </a:t>
            </a:r>
            <a:r>
              <a:rPr lang="el-GR" baseline="0" dirty="0" smtClean="0"/>
              <a:t>περιέχει κλάσεις που υποστηρίζουν τη δημιουργία εφαρμογών για τα </a:t>
            </a:r>
            <a:r>
              <a:rPr lang="en-US" baseline="0" dirty="0" smtClean="0"/>
              <a:t>Windows. </a:t>
            </a:r>
            <a:r>
              <a:rPr lang="el-GR" baseline="0" dirty="0" smtClean="0"/>
              <a:t>Δείχνουμε μόνο μερικές εδώ. Πολλές από αυτές τις κλάσεις κληρονομούν την βασική κλάση </a:t>
            </a:r>
            <a:r>
              <a:rPr lang="en-US" baseline="0" dirty="0" smtClean="0"/>
              <a:t>Control</a:t>
            </a:r>
            <a:r>
              <a:rPr lang="el-GR" baseline="0" dirty="0" smtClean="0"/>
              <a:t>, ώστε να μπορούν να προστίθενται σε μια φόρμα (</a:t>
            </a:r>
            <a:r>
              <a:rPr lang="en-US" baseline="0" dirty="0" smtClean="0"/>
              <a:t>Form). </a:t>
            </a:r>
            <a:r>
              <a:rPr lang="el-GR" baseline="0" dirty="0" smtClean="0"/>
              <a:t>Σε μια φόρμα μπορούμε να προσθέσουμε κλάσεις που αντιπροσωπεύουν κουμπιά, λεζάντες, πεδία κειμένου, λίστες και άλλα </a:t>
            </a:r>
            <a:r>
              <a:rPr lang="en-US" baseline="0" dirty="0" smtClean="0"/>
              <a:t>controls </a:t>
            </a:r>
            <a:r>
              <a:rPr lang="el-GR" baseline="0" dirty="0" smtClean="0"/>
              <a:t>που βλέπουμε συνήθως σε μια </a:t>
            </a:r>
            <a:r>
              <a:rPr lang="en-US" baseline="0" dirty="0" smtClean="0"/>
              <a:t>Windows Forms </a:t>
            </a:r>
            <a:r>
              <a:rPr lang="el-GR" baseline="0" dirty="0" smtClean="0"/>
              <a:t>εφαρμογή. Το </a:t>
            </a:r>
            <a:r>
              <a:rPr lang="en-US" baseline="0" dirty="0" smtClean="0"/>
              <a:t>namespace </a:t>
            </a:r>
            <a:r>
              <a:rPr lang="el-GR" baseline="0" dirty="0" smtClean="0"/>
              <a:t>όμως περιέχει και άλλες πολλές κλάσεις που μας βοηθούν, όπως το </a:t>
            </a:r>
            <a:r>
              <a:rPr lang="en-US" baseline="0" dirty="0" smtClean="0"/>
              <a:t>Panel </a:t>
            </a:r>
            <a:r>
              <a:rPr lang="el-GR" baseline="0" dirty="0" smtClean="0"/>
              <a:t>για την οργάνωση των </a:t>
            </a:r>
            <a:r>
              <a:rPr lang="en-US" baseline="0" dirty="0" smtClean="0"/>
              <a:t>controls </a:t>
            </a:r>
            <a:r>
              <a:rPr lang="el-GR" baseline="0" dirty="0" smtClean="0"/>
              <a:t>σε ομάδες, το </a:t>
            </a:r>
            <a:r>
              <a:rPr lang="en-US" baseline="0" dirty="0" err="1" smtClean="0"/>
              <a:t>MessageBox</a:t>
            </a:r>
            <a:r>
              <a:rPr lang="en-US" baseline="0" dirty="0" smtClean="0"/>
              <a:t> </a:t>
            </a:r>
            <a:r>
              <a:rPr lang="el-GR" baseline="0" dirty="0" smtClean="0"/>
              <a:t>για την εμφάνιση ενός πληροφοριακού μηνύματος στον χρήστη κ.α.</a:t>
            </a:r>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13</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15</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16</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17</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19</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20</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Οι απαριθμήσεις</a:t>
            </a:r>
            <a:r>
              <a:rPr lang="el-GR" baseline="0" dirty="0" smtClean="0"/>
              <a:t> χρησιμοποιούνται ως στοιχεία με ονόματα αντί για αριθμητικές επιλογές. Π.χ. Είναι καλύτερο το </a:t>
            </a:r>
            <a:r>
              <a:rPr lang="en-US" baseline="0" dirty="0" err="1" smtClean="0"/>
              <a:t>Color.Red</a:t>
            </a:r>
            <a:r>
              <a:rPr lang="en-US" baseline="0" dirty="0" smtClean="0"/>
              <a:t> </a:t>
            </a:r>
            <a:r>
              <a:rPr lang="el-GR" baseline="0" dirty="0" smtClean="0"/>
              <a:t>από μια αριθμητική έκφραση.</a:t>
            </a:r>
            <a:endParaRPr lang="el-GR" dirty="0" smtClean="0"/>
          </a:p>
          <a:p>
            <a:endParaRPr lang="el-GR" dirty="0" smtClean="0"/>
          </a:p>
          <a:p>
            <a:r>
              <a:rPr lang="el-GR" dirty="0" smtClean="0"/>
              <a:t>Οι δείκτες</a:t>
            </a:r>
            <a:r>
              <a:rPr lang="el-GR" baseline="0" dirty="0" smtClean="0"/>
              <a:t> των πινάκων αρχίζουν από το 0. Ο πίνακας πρέπει να έχει τύπο. Δηλώνονται με τύπο και μορφή αλλά χωρίς όρια. Στο </a:t>
            </a:r>
            <a:r>
              <a:rPr lang="en-US" baseline="0" dirty="0" smtClean="0"/>
              <a:t>new </a:t>
            </a:r>
            <a:r>
              <a:rPr lang="el-GR" baseline="0" dirty="0" smtClean="0"/>
              <a:t>βάζουμε τα όρια.</a:t>
            </a:r>
          </a:p>
          <a:p>
            <a:endParaRPr lang="el-GR" baseline="0" dirty="0" smtClean="0"/>
          </a:p>
          <a:p>
            <a:r>
              <a:rPr lang="el-GR" dirty="0" smtClean="0"/>
              <a:t>Οι δομές είναι ιδανικές για δομές</a:t>
            </a:r>
            <a:r>
              <a:rPr lang="el-GR" baseline="0" dirty="0" smtClean="0"/>
              <a:t> που συντίθενται από μικρούς τύπους δεδομένων. Μπορούν να περιέχουν μεθόδους, ενώ τα πεδία μπορούν να είναι </a:t>
            </a:r>
            <a:r>
              <a:rPr lang="en-US" baseline="0" dirty="0" smtClean="0"/>
              <a:t>public, private </a:t>
            </a:r>
            <a:r>
              <a:rPr lang="el-GR" baseline="0" dirty="0" smtClean="0"/>
              <a:t>ή </a:t>
            </a:r>
            <a:r>
              <a:rPr lang="en-US" baseline="0" dirty="0" smtClean="0"/>
              <a:t>internal. </a:t>
            </a:r>
            <a:r>
              <a:rPr lang="el-GR" baseline="0" dirty="0" smtClean="0"/>
              <a:t>Μπορούν να υλοποιούν μια διεπαφή </a:t>
            </a:r>
            <a:r>
              <a:rPr lang="en-US" baseline="0" smtClean="0"/>
              <a:t>(interface).</a:t>
            </a:r>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21</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22</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4B92525E-1107-4919-9392-96EE03CD1CCD}" type="slidenum">
              <a:rPr lang="el-GR" smtClean="0"/>
              <a:pPr/>
              <a:t>2</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Μια κλάση αναπαριστά μια σημασιολογική</a:t>
            </a:r>
            <a:r>
              <a:rPr lang="el-GR" baseline="0" dirty="0" smtClean="0"/>
              <a:t> ενότητα. Από μια κλάση μπορούν να δημιουργηθούν πολλά στιγμιότυπα, χρησιμοποιώντας τον τελεστή </a:t>
            </a:r>
            <a:r>
              <a:rPr lang="en-US" b="1" baseline="0" dirty="0" smtClean="0"/>
              <a:t>new</a:t>
            </a:r>
            <a:r>
              <a:rPr lang="en-US" baseline="0" dirty="0" smtClean="0"/>
              <a:t>.</a:t>
            </a:r>
            <a:endParaRPr lang="el-GR" baseline="0" dirty="0" smtClean="0"/>
          </a:p>
          <a:p>
            <a:endParaRPr lang="en-US" baseline="0" dirty="0" smtClean="0"/>
          </a:p>
          <a:p>
            <a:r>
              <a:rPr lang="el-GR" baseline="0" dirty="0" smtClean="0"/>
              <a:t>Η μέθοδος του </a:t>
            </a:r>
            <a:r>
              <a:rPr lang="en-US" baseline="0" dirty="0" smtClean="0"/>
              <a:t>constructor </a:t>
            </a:r>
            <a:r>
              <a:rPr lang="el-GR" baseline="0" dirty="0" smtClean="0"/>
              <a:t>εκτελείται αυτόματα κατά τη δημιουργία ενός στιγμιότυπου της κλάσης.</a:t>
            </a:r>
          </a:p>
          <a:p>
            <a:endParaRPr lang="el-GR" baseline="0" dirty="0" smtClean="0"/>
          </a:p>
          <a:p>
            <a:r>
              <a:rPr lang="el-GR" baseline="0" dirty="0" smtClean="0"/>
              <a:t>Οι ιδιότητες χρησιμοποιούνται σαν τα πεδία. Απλώς κατά την ανάκτηση της τιμής μιας ιδιότητας, εκτελείται το </a:t>
            </a:r>
            <a:r>
              <a:rPr lang="en-US" b="1" baseline="0" dirty="0" smtClean="0"/>
              <a:t>get</a:t>
            </a:r>
            <a:r>
              <a:rPr lang="en-US" baseline="0" dirty="0" smtClean="0"/>
              <a:t> </a:t>
            </a:r>
            <a:r>
              <a:rPr lang="el-GR" baseline="0" dirty="0" smtClean="0"/>
              <a:t>κομμάτι για να γυρίσει πίσω μια τιμή, και κατά την ανάθεση τιμής σε μια ιδιότητα, εκτελείται το </a:t>
            </a:r>
            <a:r>
              <a:rPr lang="en-US" b="1" baseline="0" dirty="0" smtClean="0"/>
              <a:t>set</a:t>
            </a:r>
            <a:r>
              <a:rPr lang="en-US" baseline="0" dirty="0" smtClean="0"/>
              <a:t> </a:t>
            </a:r>
            <a:r>
              <a:rPr lang="el-GR" baseline="0" dirty="0" smtClean="0"/>
              <a:t>κομμάτι.</a:t>
            </a:r>
          </a:p>
          <a:p>
            <a:r>
              <a:rPr lang="el-GR" baseline="0" dirty="0" smtClean="0"/>
              <a:t>Πολλές φορές μια ιδιότητα αντιστοιχεί σε ένα πεδίο, είναι </a:t>
            </a:r>
            <a:r>
              <a:rPr lang="en-US" baseline="0" dirty="0" smtClean="0"/>
              <a:t>public </a:t>
            </a:r>
            <a:r>
              <a:rPr lang="el-GR" baseline="0" dirty="0" smtClean="0"/>
              <a:t>ενώ το πεδίο </a:t>
            </a:r>
            <a:r>
              <a:rPr lang="en-US" baseline="0" dirty="0" smtClean="0"/>
              <a:t>private. </a:t>
            </a:r>
            <a:r>
              <a:rPr lang="el-GR" baseline="0" dirty="0" smtClean="0"/>
              <a:t>Οπότε ένας χρήστης της κλάσης μπορεί να έχει πρόσβαση στο πεδίο μόνο μέσω της ιδιότητας, όπως συμβαίνει και στο παράδειγμα.</a:t>
            </a:r>
          </a:p>
          <a:p>
            <a:endParaRPr lang="el-GR" baseline="0" dirty="0" smtClean="0"/>
          </a:p>
          <a:p>
            <a:r>
              <a:rPr lang="el-GR" baseline="0" dirty="0" smtClean="0"/>
              <a:t>Οι μέθοδοι προσθέτουν λειτουργικότητα στα στιγμιότυπα. Στη συγκεκριμένη διαφάνεια, η μέθοδος υπολογίζει πόσο χρονών είναι το συγκεκριμένο άτομο. Για να καταλάβουμε τη διαφορά μεταξύ στιγμιότυπου και κλάσης, μπορούμε να δούμε το εξής παράδειγμα: Μπορούν να υπάρχουν δύο στιγμιότυπα της κλάσης </a:t>
            </a:r>
            <a:r>
              <a:rPr lang="en-US" baseline="0" dirty="0" smtClean="0"/>
              <a:t>Person, </a:t>
            </a:r>
            <a:r>
              <a:rPr lang="el-GR" baseline="0" dirty="0" smtClean="0"/>
              <a:t>έστω </a:t>
            </a:r>
            <a:r>
              <a:rPr lang="en-US" baseline="0" dirty="0" smtClean="0"/>
              <a:t>Person1 </a:t>
            </a:r>
            <a:r>
              <a:rPr lang="el-GR" baseline="0" dirty="0" smtClean="0"/>
              <a:t>και </a:t>
            </a:r>
            <a:r>
              <a:rPr lang="en-US" baseline="0" dirty="0" smtClean="0"/>
              <a:t>Person2</a:t>
            </a:r>
            <a:r>
              <a:rPr lang="el-GR" baseline="0" dirty="0" smtClean="0"/>
              <a:t> με διαφορετικά </a:t>
            </a:r>
            <a:r>
              <a:rPr lang="en-US" baseline="0" dirty="0" err="1" smtClean="0"/>
              <a:t>YearOfBirths</a:t>
            </a:r>
            <a:r>
              <a:rPr lang="el-GR" baseline="0" dirty="0" smtClean="0"/>
              <a:t>.</a:t>
            </a:r>
          </a:p>
          <a:p>
            <a:endParaRPr lang="el-GR" baseline="0" dirty="0" smtClean="0"/>
          </a:p>
          <a:p>
            <a:r>
              <a:rPr lang="el-GR" baseline="0" dirty="0" smtClean="0"/>
              <a:t>Σε μια μέθοδο μπορούμε να ορίσουμε παραμέτρους μέσα στις παρενθέσεις. Χρησιμεύουν για το πέρασμα τιμών στην μέθοδο, τις οποίες ίσως να χρειάζεται για να λειτουργήσει. Η μέθοδος μπορεί να γυρνάει ένα αποτέλεσμα όπως στο συγκεκριμένο παράδειγμα.</a:t>
            </a:r>
            <a:endParaRPr lang="en-US" baseline="0" dirty="0" smtClean="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23</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pPr marL="171450" indent="-171450" eaLnBrk="1" hangingPunct="1">
              <a:buFont typeface="Arial" pitchFamily="34" charset="0"/>
              <a:buChar char="•"/>
            </a:pPr>
            <a:r>
              <a:rPr lang="el-GR" dirty="0" smtClean="0"/>
              <a:t>Η </a:t>
            </a:r>
            <a:r>
              <a:rPr lang="en-US" dirty="0" smtClean="0"/>
              <a:t>C# </a:t>
            </a:r>
            <a:r>
              <a:rPr lang="el-GR" dirty="0" smtClean="0"/>
              <a:t>υποστηρίζει κληρονομικότητα</a:t>
            </a:r>
          </a:p>
          <a:p>
            <a:pPr marL="171450" indent="-171450" eaLnBrk="1" hangingPunct="1">
              <a:buFont typeface="Arial" pitchFamily="34" charset="0"/>
              <a:buChar char="•"/>
            </a:pPr>
            <a:r>
              <a:rPr lang="el-GR" dirty="0" smtClean="0"/>
              <a:t>Κάθε κλάση μπορεί να κληρονομήσει χαρακτηριστικά μόνο </a:t>
            </a:r>
            <a:r>
              <a:rPr lang="el-GR" b="1" dirty="0" smtClean="0"/>
              <a:t>μίας</a:t>
            </a:r>
            <a:r>
              <a:rPr lang="el-GR" dirty="0" smtClean="0"/>
              <a:t> κλάσης</a:t>
            </a:r>
            <a:r>
              <a:rPr lang="el-GR" baseline="0" dirty="0" smtClean="0"/>
              <a:t> (π</a:t>
            </a:r>
            <a:r>
              <a:rPr lang="el-GR" dirty="0" smtClean="0"/>
              <a:t>ολλαπλή κληρονομικότητα δεν υποστηρίζεται)</a:t>
            </a:r>
          </a:p>
          <a:p>
            <a:pPr marL="171450" indent="-171450" eaLnBrk="1" hangingPunct="1">
              <a:buFont typeface="Arial" pitchFamily="34" charset="0"/>
              <a:buChar char="•"/>
            </a:pPr>
            <a:r>
              <a:rPr lang="el-GR" dirty="0" smtClean="0"/>
              <a:t>Χρήση των λέξεων </a:t>
            </a:r>
            <a:r>
              <a:rPr lang="en-US" dirty="0" smtClean="0">
                <a:latin typeface="Calibri" pitchFamily="34" charset="0"/>
                <a:cs typeface="Calibri" pitchFamily="34" charset="0"/>
              </a:rPr>
              <a:t>virtual, new</a:t>
            </a:r>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24</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Τα </a:t>
            </a:r>
            <a:r>
              <a:rPr lang="en-US" dirty="0" smtClean="0"/>
              <a:t>modifiers</a:t>
            </a:r>
            <a:r>
              <a:rPr lang="en-US" baseline="0" dirty="0" smtClean="0"/>
              <a:t> </a:t>
            </a:r>
            <a:r>
              <a:rPr lang="el-GR" baseline="0" dirty="0" smtClean="0"/>
              <a:t>χρησιμοποιούνται για να προσδώσουν διάφορα χαρακτηριστικά στις δηλώσεις τύπων και των μελών τους.</a:t>
            </a:r>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25</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Πρόκειται</a:t>
            </a:r>
            <a:r>
              <a:rPr lang="el-GR" baseline="0" dirty="0" smtClean="0"/>
              <a:t> για συμβόλαια δήλωσης σημασιολογίας μεταξύ δύο μερών. Έχουν δηλώσεις από μεθόδους ή ιδιότητες, χωρίς όμως κώδικα μέσα τους. Οι κλάσεις ή τα </a:t>
            </a:r>
            <a:r>
              <a:rPr lang="en-US" baseline="0" dirty="0" smtClean="0"/>
              <a:t>structures </a:t>
            </a:r>
            <a:r>
              <a:rPr lang="el-GR" baseline="0" dirty="0" smtClean="0"/>
              <a:t>που υλοποιούν τη διεπαφή πρέπει να υλοποιήσουν τις μεθόδους και τις ιδιότητες που δηλώνει η διεπαφή.</a:t>
            </a:r>
          </a:p>
          <a:p>
            <a:endParaRPr lang="el-GR" baseline="0" dirty="0" smtClean="0"/>
          </a:p>
          <a:p>
            <a:r>
              <a:rPr lang="el-GR" baseline="0" dirty="0" smtClean="0"/>
              <a:t>Μια κλάση μπορεί να υλοποιήσει πολλαπλές διεπαφές.</a:t>
            </a:r>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26</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Οι εξαιρέσεις</a:t>
            </a:r>
            <a:r>
              <a:rPr lang="el-GR" baseline="0" dirty="0" smtClean="0"/>
              <a:t> πετάγονται (γίνονται </a:t>
            </a:r>
            <a:r>
              <a:rPr lang="en-US" b="1" baseline="0" dirty="0" smtClean="0"/>
              <a:t>throw</a:t>
            </a:r>
            <a:r>
              <a:rPr lang="en-US" baseline="0" dirty="0" smtClean="0"/>
              <a:t>) </a:t>
            </a:r>
            <a:r>
              <a:rPr lang="el-GR" baseline="0" dirty="0" smtClean="0"/>
              <a:t>όταν συμβεί κάποιο σφάλμα στην εφαρμογή. Αν δεν διαχειριστούν, τότε η εφαρμογή κινδυνεύει να τερματίσει πρόωρα.</a:t>
            </a:r>
          </a:p>
          <a:p>
            <a:endParaRPr lang="el-GR" baseline="0" dirty="0" smtClean="0"/>
          </a:p>
          <a:p>
            <a:r>
              <a:rPr lang="el-GR" baseline="0" dirty="0" smtClean="0"/>
              <a:t>Με τη σύνθετη εντολή </a:t>
            </a:r>
            <a:r>
              <a:rPr lang="en-US" baseline="0" dirty="0" err="1" smtClean="0"/>
              <a:t>try..catch..finally</a:t>
            </a:r>
            <a:r>
              <a:rPr lang="en-US" baseline="0" dirty="0" smtClean="0"/>
              <a:t> </a:t>
            </a:r>
            <a:r>
              <a:rPr lang="el-GR" baseline="0" dirty="0" smtClean="0"/>
              <a:t>μπορούμε να διαχειριστούμε τυχόν εξαιρέσεις χωρίς να τερματίσει η εφαρμογή μας. Ο κώδικας του </a:t>
            </a:r>
            <a:r>
              <a:rPr lang="en-US" baseline="0" dirty="0" smtClean="0"/>
              <a:t>try </a:t>
            </a:r>
            <a:r>
              <a:rPr lang="el-GR" baseline="0" dirty="0" smtClean="0"/>
              <a:t>είναι ο κώδικας που θέλουμε να εκτελέσουμε. Ο κώδικας του </a:t>
            </a:r>
            <a:r>
              <a:rPr lang="en-US" baseline="0" dirty="0" smtClean="0"/>
              <a:t>catch </a:t>
            </a:r>
            <a:r>
              <a:rPr lang="el-GR" baseline="0" dirty="0" smtClean="0"/>
              <a:t>ενεργοποιείται αν τυχόν πεταχτούν εξαιρέσεις από τον κώδικα του </a:t>
            </a:r>
            <a:r>
              <a:rPr lang="en-US" baseline="0" dirty="0" smtClean="0"/>
              <a:t>try. </a:t>
            </a:r>
            <a:r>
              <a:rPr lang="el-GR" baseline="0" dirty="0" smtClean="0"/>
              <a:t>Ο κώδικας του </a:t>
            </a:r>
            <a:r>
              <a:rPr lang="en-US" baseline="0" dirty="0" smtClean="0"/>
              <a:t>finally</a:t>
            </a:r>
            <a:r>
              <a:rPr lang="el-GR" baseline="0" dirty="0" smtClean="0"/>
              <a:t> είναι προαιρετικός,</a:t>
            </a:r>
            <a:r>
              <a:rPr lang="en-US" baseline="0" dirty="0" smtClean="0"/>
              <a:t> </a:t>
            </a:r>
            <a:r>
              <a:rPr lang="el-GR" baseline="0" dirty="0" smtClean="0"/>
              <a:t>εκτελείται στο τέλος, είτε πεταχτεί εξαίρεση είτε όχι.</a:t>
            </a:r>
          </a:p>
          <a:p>
            <a:endParaRPr lang="el-GR" baseline="0" dirty="0" smtClean="0"/>
          </a:p>
          <a:p>
            <a:r>
              <a:rPr lang="el-GR" baseline="0" dirty="0" smtClean="0"/>
              <a:t>Στο παράδειγμα μας εκτελούμε ένα κομμάτι κώδικα το οποίο διαιρεί έναν αριθμό με το 0, καταλήγοντας σε σίγουρη εξαίρεση. Εφόσον όμως το διαχειριζόμαστε, εκτυπώνουμε απλά το μήνυμα της εξαίρεσης στην κονσόλα και έτσι η εφαρμογή μας δεν τερματίζει πρόωρα.</a:t>
            </a:r>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27</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baseline="0" dirty="0" smtClean="0">
                <a:solidFill>
                  <a:srgbClr val="000000"/>
                </a:solidFill>
              </a:rPr>
              <a:t>Επιτρέπουν έναν εύκολο τρόπο για πιο «γενικά» αντικείμενα. Π.χ. Στο συγκεκριμένο παράδειγμα αντί να γράφουμε μια </a:t>
            </a:r>
            <a:r>
              <a:rPr lang="en-US" baseline="0" dirty="0" smtClean="0">
                <a:solidFill>
                  <a:srgbClr val="000000"/>
                </a:solidFill>
              </a:rPr>
              <a:t>Print </a:t>
            </a:r>
            <a:r>
              <a:rPr lang="el-GR" baseline="0" dirty="0" smtClean="0">
                <a:solidFill>
                  <a:srgbClr val="000000"/>
                </a:solidFill>
              </a:rPr>
              <a:t>μέθοδο για κάθε λίστα διαφορετικών κλάσεων, έχουμε μία γενική </a:t>
            </a:r>
            <a:r>
              <a:rPr lang="en-US" baseline="0" dirty="0" smtClean="0">
                <a:solidFill>
                  <a:srgbClr val="000000"/>
                </a:solidFill>
              </a:rPr>
              <a:t>Print. </a:t>
            </a:r>
            <a:r>
              <a:rPr lang="el-GR" baseline="0" dirty="0" smtClean="0">
                <a:solidFill>
                  <a:srgbClr val="000000"/>
                </a:solidFill>
              </a:rPr>
              <a:t>Ο τύπος </a:t>
            </a:r>
            <a:r>
              <a:rPr lang="en-US" baseline="0" dirty="0" smtClean="0">
                <a:solidFill>
                  <a:srgbClr val="000000"/>
                </a:solidFill>
              </a:rPr>
              <a:t>T </a:t>
            </a:r>
            <a:r>
              <a:rPr lang="el-GR" baseline="0" dirty="0" smtClean="0">
                <a:solidFill>
                  <a:srgbClr val="000000"/>
                </a:solidFill>
              </a:rPr>
              <a:t>μπορεί να είναι οποιοσδήποτε τύπος. Στο συγκεκριμένο παράδειγμα χρησιμοποιούμε την </a:t>
            </a:r>
            <a:r>
              <a:rPr lang="en-US" baseline="0" dirty="0" smtClean="0">
                <a:solidFill>
                  <a:srgbClr val="000000"/>
                </a:solidFill>
              </a:rPr>
              <a:t>Print </a:t>
            </a:r>
            <a:r>
              <a:rPr lang="el-GR" baseline="0" dirty="0" smtClean="0">
                <a:solidFill>
                  <a:srgbClr val="000000"/>
                </a:solidFill>
              </a:rPr>
              <a:t>με τον τύπο </a:t>
            </a:r>
            <a:r>
              <a:rPr lang="en-US" baseline="0" dirty="0" smtClean="0">
                <a:solidFill>
                  <a:srgbClr val="000000"/>
                </a:solidFill>
              </a:rPr>
              <a:t>Person. </a:t>
            </a:r>
            <a:r>
              <a:rPr lang="el-GR" baseline="0" dirty="0" smtClean="0">
                <a:solidFill>
                  <a:srgbClr val="000000"/>
                </a:solidFill>
              </a:rPr>
              <a:t>Βεβαίως θα μπορούσαμε να είχαμε χρησιμοποιήσει και άλλον τύπο, π.χ. </a:t>
            </a:r>
            <a:r>
              <a:rPr lang="en-US" baseline="0" dirty="0" smtClean="0">
                <a:solidFill>
                  <a:srgbClr val="000000"/>
                </a:solidFill>
              </a:rPr>
              <a:t>Buttons.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l-GR" baseline="0" dirty="0" smtClean="0">
                <a:solidFill>
                  <a:srgbClr val="000000"/>
                </a:solidFill>
              </a:rPr>
              <a:t>Σημείωση: </a:t>
            </a:r>
            <a:r>
              <a:rPr lang="en-US" baseline="0" dirty="0" smtClean="0">
                <a:solidFill>
                  <a:srgbClr val="000000"/>
                </a:solidFill>
              </a:rPr>
              <a:t>Generics </a:t>
            </a:r>
            <a:r>
              <a:rPr lang="el-GR" baseline="0" dirty="0" smtClean="0">
                <a:solidFill>
                  <a:srgbClr val="000000"/>
                </a:solidFill>
              </a:rPr>
              <a:t>όπως βλέπετε χρησιμοποιούνται και σε μεθόδους και σε τύπους, όπως η </a:t>
            </a:r>
            <a:r>
              <a:rPr lang="en-US" baseline="0" dirty="0" smtClean="0">
                <a:solidFill>
                  <a:srgbClr val="000000"/>
                </a:solidFill>
              </a:rPr>
              <a:t>List&lt;T&gt;. </a:t>
            </a:r>
            <a:r>
              <a:rPr lang="el-GR" baseline="0" dirty="0" smtClean="0">
                <a:solidFill>
                  <a:srgbClr val="000000"/>
                </a:solidFill>
              </a:rPr>
              <a:t>Συγκεκριμένα, η </a:t>
            </a:r>
            <a:r>
              <a:rPr lang="en-US" baseline="0" dirty="0" smtClean="0">
                <a:solidFill>
                  <a:srgbClr val="000000"/>
                </a:solidFill>
              </a:rPr>
              <a:t>List&lt;T&gt; </a:t>
            </a:r>
            <a:r>
              <a:rPr lang="el-GR" baseline="0" dirty="0" smtClean="0">
                <a:solidFill>
                  <a:srgbClr val="000000"/>
                </a:solidFill>
              </a:rPr>
              <a:t>είναι όμοια με τη σκέτη </a:t>
            </a:r>
            <a:r>
              <a:rPr lang="en-US" baseline="0" dirty="0" smtClean="0">
                <a:solidFill>
                  <a:srgbClr val="000000"/>
                </a:solidFill>
              </a:rPr>
              <a:t>List, </a:t>
            </a:r>
            <a:r>
              <a:rPr lang="el-GR" baseline="0" dirty="0" smtClean="0">
                <a:solidFill>
                  <a:srgbClr val="000000"/>
                </a:solidFill>
              </a:rPr>
              <a:t>όμως παίρνει αντικείμενα μόνο ενός τύπου </a:t>
            </a:r>
            <a:r>
              <a:rPr lang="en-US" baseline="0" dirty="0" smtClean="0">
                <a:solidFill>
                  <a:srgbClr val="000000"/>
                </a:solidFill>
              </a:rPr>
              <a:t>T.</a:t>
            </a:r>
            <a:endParaRPr lang="el-GR"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l-GR"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solidFill>
                  <a:srgbClr val="000000"/>
                </a:solidFill>
              </a:rPr>
              <a:t>Περισσότερα:</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http://msdn2.microsoft.com/en-us/library/ms379564(VS.80).aspx</a:t>
            </a:r>
            <a:endParaRPr lang="el-GR" dirty="0" smtClean="0">
              <a:solidFill>
                <a:srgbClr val="000000"/>
              </a:solidFill>
            </a:endParaRPr>
          </a:p>
          <a:p>
            <a:endParaRPr lang="el-GR" baseline="0" dirty="0" smtClean="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28</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baseline="0" dirty="0" smtClean="0"/>
              <a:t>Τα συμβάντα χρησιμοποιούνται από μια κλάση όταν θέλουν να ειδοποιήσουν άλλες κλάσεις ότι κάτι ενδιαφέρον συνέβη. Η κλάση που ορίζει ένα συμβάν λέγεται </a:t>
            </a:r>
            <a:r>
              <a:rPr lang="en-US" baseline="0" dirty="0" smtClean="0"/>
              <a:t>publisher </a:t>
            </a:r>
            <a:r>
              <a:rPr lang="el-GR" baseline="0" dirty="0" smtClean="0"/>
              <a:t>ενώ οι κλάσεις που εγγράφονται σε αυτό λέγονται </a:t>
            </a:r>
            <a:r>
              <a:rPr lang="en-US" baseline="0" dirty="0" smtClean="0"/>
              <a:t>subscribers.</a:t>
            </a:r>
            <a:endParaRPr lang="el-GR" baseline="0" dirty="0" smtClean="0"/>
          </a:p>
          <a:p>
            <a:endParaRPr lang="el-GR" baseline="0" dirty="0" smtClean="0"/>
          </a:p>
          <a:p>
            <a:r>
              <a:rPr lang="el-GR" baseline="0" dirty="0" smtClean="0"/>
              <a:t>Στο αριστερό μέρος του παραδείγματος έχουμε την κλάση </a:t>
            </a:r>
            <a:r>
              <a:rPr lang="en-US" baseline="0" dirty="0" smtClean="0"/>
              <a:t>Person </a:t>
            </a:r>
            <a:r>
              <a:rPr lang="el-GR" baseline="0" dirty="0" smtClean="0"/>
              <a:t>η οποία δημοσιεύει ένα συμβάν που πυροδοτείται όταν καλείται η μέθοδος </a:t>
            </a:r>
            <a:r>
              <a:rPr lang="en-US" baseline="0" dirty="0" smtClean="0"/>
              <a:t>Change().</a:t>
            </a:r>
          </a:p>
          <a:p>
            <a:endParaRPr lang="en-US" baseline="0" dirty="0" smtClean="0"/>
          </a:p>
          <a:p>
            <a:r>
              <a:rPr lang="el-GR" baseline="0" dirty="0" smtClean="0"/>
              <a:t>Στο δεξί μέρος του παραδείγματος έχουμε τον κώδικα της </a:t>
            </a:r>
            <a:r>
              <a:rPr lang="en-US" baseline="0" dirty="0" smtClean="0"/>
              <a:t>console </a:t>
            </a:r>
            <a:r>
              <a:rPr lang="el-GR" baseline="0" dirty="0" smtClean="0"/>
              <a:t>εφαρμογής μας, μέσα στη </a:t>
            </a:r>
            <a:r>
              <a:rPr lang="en-US" baseline="0" dirty="0" smtClean="0"/>
              <a:t>Main() </a:t>
            </a:r>
            <a:r>
              <a:rPr lang="el-GR" baseline="0" dirty="0" smtClean="0"/>
              <a:t>δηλαδή. Δημιουργούμε ένα καινούργιο στιγμιότυπο της κλάσης </a:t>
            </a:r>
            <a:r>
              <a:rPr lang="en-US" baseline="0" dirty="0" smtClean="0"/>
              <a:t>Person </a:t>
            </a:r>
            <a:r>
              <a:rPr lang="el-GR" baseline="0" dirty="0" smtClean="0"/>
              <a:t>και εγγραφόμαστε στο </a:t>
            </a:r>
            <a:r>
              <a:rPr lang="en-US" baseline="0" dirty="0" smtClean="0"/>
              <a:t>event</a:t>
            </a:r>
            <a:r>
              <a:rPr lang="el-GR" baseline="0" dirty="0" smtClean="0"/>
              <a:t>. Ορίζουμε ότι κάθε φορά που πυροδοτείται το </a:t>
            </a:r>
            <a:r>
              <a:rPr lang="en-US" baseline="0" dirty="0" smtClean="0"/>
              <a:t>event </a:t>
            </a:r>
            <a:r>
              <a:rPr lang="el-GR" baseline="0" dirty="0" smtClean="0"/>
              <a:t>θα εκτελείται η συνάρτηση </a:t>
            </a:r>
            <a:r>
              <a:rPr lang="en-US" baseline="0" dirty="0" err="1" smtClean="0"/>
              <a:t>b_Changed</a:t>
            </a:r>
            <a:r>
              <a:rPr lang="en-US" baseline="0" dirty="0" smtClean="0"/>
              <a:t>() </a:t>
            </a:r>
            <a:r>
              <a:rPr lang="el-GR" baseline="0" dirty="0" smtClean="0"/>
              <a:t>μέθοδος</a:t>
            </a:r>
            <a:r>
              <a:rPr lang="en-US" baseline="0" dirty="0" smtClean="0"/>
              <a:t> </a:t>
            </a:r>
            <a:r>
              <a:rPr lang="el-GR" baseline="0" dirty="0" smtClean="0"/>
              <a:t>της εφαρμογής μας, η οποία γράφει στην κονσόλα </a:t>
            </a:r>
            <a:r>
              <a:rPr lang="en-US" baseline="0" dirty="0" smtClean="0"/>
              <a:t>“Changed”</a:t>
            </a:r>
            <a:r>
              <a:rPr lang="el-GR" baseline="0" dirty="0" smtClean="0"/>
              <a:t>.</a:t>
            </a:r>
          </a:p>
          <a:p>
            <a:endParaRPr lang="el-GR" baseline="0" dirty="0" smtClean="0"/>
          </a:p>
          <a:p>
            <a:r>
              <a:rPr lang="el-GR" baseline="0" dirty="0" smtClean="0"/>
              <a:t>Το </a:t>
            </a:r>
            <a:r>
              <a:rPr lang="en-US" b="1" baseline="0" dirty="0" smtClean="0"/>
              <a:t>delegate</a:t>
            </a:r>
            <a:r>
              <a:rPr lang="en-US" baseline="0" dirty="0" smtClean="0"/>
              <a:t> </a:t>
            </a:r>
            <a:r>
              <a:rPr lang="el-GR" baseline="0" dirty="0" smtClean="0"/>
              <a:t>είναι ένας αντιπρόσωπος, κάτι σαν δείκτης σε συνάρτηση της </a:t>
            </a:r>
            <a:r>
              <a:rPr lang="en-US" baseline="0" dirty="0" smtClean="0"/>
              <a:t>C, </a:t>
            </a:r>
            <a:r>
              <a:rPr lang="el-GR" baseline="0" dirty="0" smtClean="0"/>
              <a:t>αλλά με ισχυρό τύπο. Ο πραγματικός αντιπρόσωπος είναι ένα στιγμιότυπο αυτού του τύπου. Στο παράδειγμα μας η μέθοδος </a:t>
            </a:r>
            <a:r>
              <a:rPr lang="en-US" baseline="0" dirty="0" err="1" smtClean="0"/>
              <a:t>b_Changed</a:t>
            </a:r>
            <a:r>
              <a:rPr lang="en-US" baseline="0" dirty="0" smtClean="0"/>
              <a:t>() </a:t>
            </a:r>
            <a:r>
              <a:rPr lang="el-GR" baseline="0" dirty="0" smtClean="0"/>
              <a:t>είναι ένας πραγματικός αντιπρόσωπος του </a:t>
            </a:r>
            <a:r>
              <a:rPr lang="en-US" baseline="0" dirty="0" smtClean="0"/>
              <a:t>delegate </a:t>
            </a:r>
            <a:r>
              <a:rPr lang="en-US" baseline="0" dirty="0" err="1" smtClean="0"/>
              <a:t>ChangedHandler</a:t>
            </a:r>
            <a:r>
              <a:rPr lang="en-US" baseline="0" dirty="0" smtClean="0"/>
              <a:t>. </a:t>
            </a:r>
            <a:r>
              <a:rPr lang="el-GR" baseline="0" dirty="0" smtClean="0"/>
              <a:t>Πρέπει οπωσδήποτε να έχουν την ίδια ακριβώς υπογραφή (ίδια ορίσματα και </a:t>
            </a:r>
            <a:r>
              <a:rPr lang="en-US" baseline="0" dirty="0" smtClean="0"/>
              <a:t>return </a:t>
            </a:r>
            <a:r>
              <a:rPr lang="el-GR" baseline="0" dirty="0" smtClean="0"/>
              <a:t>τύπο).</a:t>
            </a:r>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29</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Τα</a:t>
            </a:r>
            <a:r>
              <a:rPr lang="el-GR" baseline="0" dirty="0" smtClean="0"/>
              <a:t> </a:t>
            </a:r>
            <a:r>
              <a:rPr lang="en-US" baseline="0" dirty="0" smtClean="0"/>
              <a:t>lambda expressions </a:t>
            </a:r>
            <a:r>
              <a:rPr lang="el-GR" baseline="0" dirty="0" smtClean="0"/>
              <a:t>είναι επίσης χρήσιμα για το φτιάξιμο </a:t>
            </a:r>
            <a:r>
              <a:rPr lang="en-US" baseline="0" dirty="0" smtClean="0"/>
              <a:t>expression trees. </a:t>
            </a:r>
            <a:r>
              <a:rPr lang="el-GR" baseline="0" dirty="0" smtClean="0"/>
              <a:t>Για περισσότερες πληροφορίες </a:t>
            </a:r>
            <a:r>
              <a:rPr lang="en-US" baseline="0" dirty="0" smtClean="0"/>
              <a:t>http://msdn.microsoft.com/en-us/library/bb397687.aspx</a:t>
            </a:r>
            <a:r>
              <a:rPr lang="el-GR" baseline="0" dirty="0" smtClean="0"/>
              <a:t>.</a:t>
            </a:r>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30</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n-US" dirty="0" smtClean="0"/>
              <a:t>LINQ:</a:t>
            </a:r>
          </a:p>
          <a:p>
            <a:r>
              <a:rPr lang="en-US" dirty="0" smtClean="0">
                <a:hlinkClick r:id="rId3"/>
              </a:rPr>
              <a:t>1.3 LINQ providers</a:t>
            </a:r>
            <a:r>
              <a:rPr lang="en-US" dirty="0" smtClean="0"/>
              <a:t> </a:t>
            </a:r>
          </a:p>
          <a:p>
            <a:r>
              <a:rPr lang="en-US" dirty="0" smtClean="0">
                <a:hlinkClick r:id="rId4"/>
              </a:rPr>
              <a:t>1.3.1 LINQ to Objects</a:t>
            </a:r>
            <a:endParaRPr lang="en-US" dirty="0" smtClean="0"/>
          </a:p>
          <a:p>
            <a:r>
              <a:rPr lang="en-US" dirty="0" smtClean="0">
                <a:hlinkClick r:id="rId5"/>
              </a:rPr>
              <a:t>1.3.2 LINQ to XML</a:t>
            </a:r>
            <a:endParaRPr lang="en-US" dirty="0" smtClean="0"/>
          </a:p>
          <a:p>
            <a:r>
              <a:rPr lang="en-US" dirty="0" smtClean="0">
                <a:hlinkClick r:id="rId6"/>
              </a:rPr>
              <a:t>1.3.3 LINQ to SQL</a:t>
            </a:r>
            <a:endParaRPr lang="en-US" dirty="0" smtClean="0"/>
          </a:p>
          <a:p>
            <a:r>
              <a:rPr lang="en-US" dirty="0" smtClean="0">
                <a:hlinkClick r:id="rId7"/>
              </a:rPr>
              <a:t>1.3.4 LINQ to DataSets</a:t>
            </a:r>
            <a:endParaRPr lang="en-US" dirty="0" smtClean="0"/>
          </a:p>
          <a:p>
            <a:r>
              <a:rPr lang="en-US" dirty="0" smtClean="0">
                <a:hlinkClick r:id="rId8"/>
              </a:rPr>
              <a:t>1.3.5 Other providers</a:t>
            </a:r>
            <a:endParaRPr lang="en-US" dirty="0" smtClean="0"/>
          </a:p>
          <a:p>
            <a:endParaRPr lang="en-US" dirty="0" smtClean="0"/>
          </a:p>
          <a:p>
            <a:r>
              <a:rPr lang="en-US" dirty="0" smtClean="0"/>
              <a:t>Dynamic: </a:t>
            </a:r>
            <a:r>
              <a:rPr lang="el-GR" dirty="0" smtClean="0"/>
              <a:t>Ο</a:t>
            </a:r>
            <a:r>
              <a:rPr lang="el-GR" baseline="0" dirty="0" smtClean="0"/>
              <a:t> τύπος του αντικειμένου που ορίζεται ως </a:t>
            </a:r>
            <a:r>
              <a:rPr lang="en-US" baseline="0" dirty="0" smtClean="0"/>
              <a:t>dynamic </a:t>
            </a:r>
            <a:r>
              <a:rPr lang="el-GR" baseline="0" dirty="0" smtClean="0"/>
              <a:t>είναι ένας στατικός τύπος αλλά το αντικείμενο προσπερνάει κάθε </a:t>
            </a:r>
            <a:r>
              <a:rPr lang="en-US" baseline="0" dirty="0" smtClean="0"/>
              <a:t>static type checking. </a:t>
            </a:r>
            <a:r>
              <a:rPr lang="el-GR" baseline="0" dirty="0" smtClean="0"/>
              <a:t>Έτσι, φαίνεται να μπορεί να υποστηρίζει οποιαδήποτε λειτουργία. Βεβαίως, αν ο κώδικας έχει λάθη, θα σκάσουν τελικώς στο </a:t>
            </a:r>
            <a:r>
              <a:rPr lang="en-US" baseline="0" dirty="0" smtClean="0"/>
              <a:t>run time.</a:t>
            </a:r>
          </a:p>
          <a:p>
            <a:endParaRPr lang="en-US" baseline="0" dirty="0" smtClean="0"/>
          </a:p>
          <a:p>
            <a:r>
              <a:rPr lang="en-US" baseline="0" dirty="0" smtClean="0"/>
              <a:t>Extension methods: </a:t>
            </a:r>
            <a:r>
              <a:rPr lang="el-GR" dirty="0" smtClean="0"/>
              <a:t>Επιτρέπεται να προστεθούν μέθοδοι σε υπάρχοντες τύπους χωρίς να δημιουργούμε έναν νέο </a:t>
            </a:r>
            <a:r>
              <a:rPr lang="en-US" dirty="0" smtClean="0"/>
              <a:t>derived </a:t>
            </a:r>
            <a:r>
              <a:rPr lang="el-GR" dirty="0" smtClean="0"/>
              <a:t>τύπο</a:t>
            </a:r>
            <a:r>
              <a:rPr lang="en-GB" dirty="0" smtClean="0"/>
              <a:t>.</a:t>
            </a:r>
            <a:r>
              <a:rPr lang="en-GB" baseline="0" dirty="0" smtClean="0"/>
              <a:t> </a:t>
            </a:r>
            <a:r>
              <a:rPr lang="el-GR" baseline="0" dirty="0" smtClean="0"/>
              <a:t>Ορίζονται ως </a:t>
            </a:r>
            <a:r>
              <a:rPr lang="en-US" baseline="0" dirty="0" smtClean="0"/>
              <a:t>static, </a:t>
            </a:r>
            <a:r>
              <a:rPr lang="el-GR" baseline="0" dirty="0" smtClean="0"/>
              <a:t>όμως καλούνται ως μέθοδοι ενός στιγμιότυπου της κλάσης που επεκτείνουμε.</a:t>
            </a:r>
          </a:p>
          <a:p>
            <a:r>
              <a:rPr lang="el-GR" baseline="0" dirty="0" smtClean="0"/>
              <a:t>Οι πιο χρήσιμες </a:t>
            </a:r>
            <a:r>
              <a:rPr lang="en-US" baseline="0" dirty="0" smtClean="0"/>
              <a:t>extension methods </a:t>
            </a:r>
            <a:r>
              <a:rPr lang="el-GR" baseline="0" dirty="0" smtClean="0"/>
              <a:t>του </a:t>
            </a:r>
            <a:r>
              <a:rPr lang="en-US" baseline="0" dirty="0" smtClean="0"/>
              <a:t>.NET </a:t>
            </a:r>
            <a:r>
              <a:rPr lang="el-GR" baseline="0" dirty="0" smtClean="0"/>
              <a:t>προορίζονται για το </a:t>
            </a:r>
            <a:r>
              <a:rPr lang="en-US" baseline="0" dirty="0" err="1" smtClean="0"/>
              <a:t>Ienumerable</a:t>
            </a:r>
            <a:r>
              <a:rPr lang="en-US" baseline="0" dirty="0" smtClean="0"/>
              <a:t>&lt;T&gt; </a:t>
            </a:r>
            <a:r>
              <a:rPr lang="el-GR" baseline="0" dirty="0" smtClean="0"/>
              <a:t>όπως το </a:t>
            </a:r>
            <a:r>
              <a:rPr lang="en-US" baseline="0" dirty="0" smtClean="0"/>
              <a:t>Where() </a:t>
            </a:r>
            <a:r>
              <a:rPr lang="el-GR" baseline="0" dirty="0" smtClean="0"/>
              <a:t>που είδαμε σε προηγούμενη διαφάνεια.</a:t>
            </a:r>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31</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32</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Για περισσότερες πληροφορίες βλ. </a:t>
            </a:r>
            <a:r>
              <a:rPr lang="en-US" dirty="0" smtClean="0"/>
              <a:t>http://msdn.microsoft.com/library/zw4w595w.aspx</a:t>
            </a:r>
            <a:r>
              <a:rPr lang="el-GR" baseline="0" dirty="0" smtClean="0"/>
              <a:t>.</a:t>
            </a:r>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4</a:t>
            </a:fld>
            <a:endParaRPr lang="el-G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Τα</a:t>
            </a:r>
            <a:r>
              <a:rPr lang="el-GR" baseline="0" dirty="0" smtClean="0"/>
              <a:t> </a:t>
            </a:r>
            <a:r>
              <a:rPr lang="en-US" baseline="0" dirty="0" smtClean="0"/>
              <a:t>Windows Forms </a:t>
            </a:r>
            <a:r>
              <a:rPr lang="el-GR" baseline="0" dirty="0" smtClean="0"/>
              <a:t>είναι η τεχνολογία που έχει ενσωματωθεί στο </a:t>
            </a:r>
            <a:r>
              <a:rPr lang="en-US" baseline="0" dirty="0" smtClean="0"/>
              <a:t>.NET Framework </a:t>
            </a:r>
            <a:r>
              <a:rPr lang="el-GR" baseline="0" dirty="0" smtClean="0"/>
              <a:t>για την ανάπτυξη εφαρμογών που τρέχουν στην πλατφόρμα των </a:t>
            </a:r>
            <a:r>
              <a:rPr lang="en-US" baseline="0" dirty="0" smtClean="0"/>
              <a:t>Windows. </a:t>
            </a:r>
            <a:r>
              <a:rPr lang="el-GR" baseline="0" dirty="0" smtClean="0"/>
              <a:t>Είναι πλήρως αντικειμενοστραφής και βασίζεται σε καθαρές ιεραρχίες των </a:t>
            </a:r>
            <a:r>
              <a:rPr lang="en-US" baseline="0" dirty="0" smtClean="0"/>
              <a:t>controls.</a:t>
            </a:r>
            <a:endParaRPr lang="el-GR" baseline="0" dirty="0" smtClean="0"/>
          </a:p>
          <a:p>
            <a:endParaRPr lang="el-GR" baseline="0" dirty="0" smtClean="0"/>
          </a:p>
          <a:p>
            <a:r>
              <a:rPr lang="el-GR" baseline="0" dirty="0" smtClean="0"/>
              <a:t>Η φόρμα είναι το βασικό στοιχείο μιας εφαρμογής. Η φόρμα μπορεί να είναι ένα απλό παράθυρο ή ένα </a:t>
            </a:r>
            <a:r>
              <a:rPr lang="en-US" baseline="0" dirty="0" smtClean="0"/>
              <a:t>dialog box </a:t>
            </a:r>
            <a:r>
              <a:rPr lang="el-GR" baseline="0" dirty="0" smtClean="0"/>
              <a:t>ή απλώς να συνιστά μια σχεδιαστική επιφάνεια. Ο ευκολότερος τρόπος να ορίσει κανείς το </a:t>
            </a:r>
            <a:r>
              <a:rPr lang="en-US" baseline="0" dirty="0" smtClean="0"/>
              <a:t>user interface </a:t>
            </a:r>
            <a:r>
              <a:rPr lang="el-GR" baseline="0" dirty="0" smtClean="0"/>
              <a:t>είναι βάζοντας έτοιμα </a:t>
            </a:r>
            <a:r>
              <a:rPr lang="en-US" baseline="0" dirty="0" smtClean="0"/>
              <a:t>controls </a:t>
            </a:r>
            <a:r>
              <a:rPr lang="el-GR" baseline="0" dirty="0" smtClean="0"/>
              <a:t>στην επιφάνεια της φόρμας</a:t>
            </a:r>
            <a:r>
              <a:rPr lang="en-US" baseline="0" dirty="0" smtClean="0"/>
              <a:t>, </a:t>
            </a:r>
            <a:r>
              <a:rPr lang="el-GR" baseline="0" dirty="0" smtClean="0"/>
              <a:t>όπως ένα κουμπί.</a:t>
            </a:r>
            <a:endParaRPr lang="en-US" baseline="0" dirty="0" smtClean="0"/>
          </a:p>
          <a:p>
            <a:endParaRPr lang="en-US" baseline="0" dirty="0" smtClean="0"/>
          </a:p>
          <a:p>
            <a:r>
              <a:rPr lang="el-GR" baseline="0" dirty="0" smtClean="0"/>
              <a:t>Όπως όλα τα αντικείμενα στο </a:t>
            </a:r>
            <a:r>
              <a:rPr lang="en-US" baseline="0" dirty="0" smtClean="0"/>
              <a:t>.NET, </a:t>
            </a:r>
            <a:r>
              <a:rPr lang="el-GR" baseline="0" dirty="0" smtClean="0"/>
              <a:t>οι φόρμες και τα </a:t>
            </a:r>
            <a:r>
              <a:rPr lang="en-US" baseline="0" dirty="0" smtClean="0"/>
              <a:t>controls </a:t>
            </a:r>
            <a:r>
              <a:rPr lang="el-GR" baseline="0" dirty="0" smtClean="0"/>
              <a:t>είναι στιγμιότυπα κλάσεων. Έτσι παρέχουν ιδιότητες που ορίζουν την εμφάνιση τους, μεθόδους που ορίζουν τη συμπεριφορά τους και συμβάντα που ορίζουν την αλληλεπίδραση με τον χρήστη.</a:t>
            </a:r>
            <a:endParaRPr lang="en-US" baseline="0" dirty="0" smtClean="0"/>
          </a:p>
          <a:p>
            <a:endParaRPr lang="en-US" baseline="0" dirty="0" smtClean="0"/>
          </a:p>
          <a:p>
            <a:r>
              <a:rPr lang="el-GR" baseline="0" dirty="0" smtClean="0"/>
              <a:t>Όλα τα </a:t>
            </a:r>
            <a:r>
              <a:rPr lang="en-US" baseline="0" dirty="0" smtClean="0"/>
              <a:t>controls </a:t>
            </a:r>
            <a:r>
              <a:rPr lang="el-GR" baseline="0" dirty="0" smtClean="0"/>
              <a:t>και οι φόρμες κληρονομούν τελικά μια βασική κλάση, την </a:t>
            </a:r>
            <a:r>
              <a:rPr lang="en-US" b="1" baseline="0" dirty="0" smtClean="0"/>
              <a:t>Control</a:t>
            </a:r>
            <a:r>
              <a:rPr lang="en-US" baseline="0" dirty="0" smtClean="0"/>
              <a:t>. </a:t>
            </a:r>
            <a:r>
              <a:rPr lang="el-GR" baseline="0" dirty="0" smtClean="0"/>
              <a:t>Αυτή ορίζει βασικά χαρακτηριστικά των </a:t>
            </a:r>
            <a:r>
              <a:rPr lang="en-US" baseline="0" dirty="0" smtClean="0"/>
              <a:t>controls </a:t>
            </a:r>
            <a:r>
              <a:rPr lang="el-GR" baseline="0" dirty="0" smtClean="0"/>
              <a:t>που χρειάζονται οπτική αναπαράσταση. Για παράδειγμα το χρώμα του φόντου του </a:t>
            </a:r>
            <a:r>
              <a:rPr lang="en-US" baseline="0" dirty="0" smtClean="0"/>
              <a:t>control, </a:t>
            </a:r>
            <a:r>
              <a:rPr lang="el-GR" baseline="0" dirty="0" smtClean="0"/>
              <a:t>ή το περικλειόμενο ορθογώνιο, ή τα </a:t>
            </a:r>
            <a:r>
              <a:rPr lang="en-US" baseline="0" dirty="0" smtClean="0"/>
              <a:t>controls </a:t>
            </a:r>
            <a:r>
              <a:rPr lang="el-GR" baseline="0" dirty="0" smtClean="0"/>
              <a:t>που περιέχει, ή αν εμφανίζεται. Παρέχει επίσης διάφορα συμβάντα.</a:t>
            </a:r>
          </a:p>
          <a:p>
            <a:endParaRPr lang="el-GR" baseline="0" dirty="0" smtClean="0"/>
          </a:p>
          <a:p>
            <a:r>
              <a:rPr lang="el-GR" baseline="0" dirty="0" smtClean="0"/>
              <a:t>Όλα αυτά βρίσκονται στο </a:t>
            </a:r>
            <a:r>
              <a:rPr lang="en-US" baseline="0" dirty="0" smtClean="0"/>
              <a:t>assembly </a:t>
            </a:r>
            <a:r>
              <a:rPr lang="en-US" baseline="0" dirty="0" err="1" smtClean="0"/>
              <a:t>System.Windows.Forms</a:t>
            </a:r>
            <a:r>
              <a:rPr lang="en-US" baseline="0" dirty="0" smtClean="0"/>
              <a:t> </a:t>
            </a:r>
            <a:r>
              <a:rPr lang="el-GR" baseline="0" dirty="0" smtClean="0"/>
              <a:t>και στο συνονόματο </a:t>
            </a:r>
            <a:r>
              <a:rPr lang="en-US" baseline="0" dirty="0" smtClean="0"/>
              <a:t>namespace.</a:t>
            </a:r>
            <a:endParaRPr lang="el-GR" baseline="0" dirty="0" smtClean="0"/>
          </a:p>
          <a:p>
            <a:endParaRPr lang="el-GR" baseline="0" dirty="0" smtClean="0"/>
          </a:p>
          <a:p>
            <a:r>
              <a:rPr lang="el-GR" baseline="0" dirty="0" smtClean="0"/>
              <a:t>Η φόρμα μπορεί να δημιουργηθεί εξολοκλήρου χρησιμοποιώντας μόνο κώδικα. Όμως είναι πολύ πιο εύκολο να δημιουργηθεί και να σχεδιαστεί μέσω του </a:t>
            </a:r>
            <a:r>
              <a:rPr lang="en-US" baseline="0" dirty="0" smtClean="0"/>
              <a:t>Windows Forms Designer </a:t>
            </a:r>
            <a:r>
              <a:rPr lang="el-GR" baseline="0" dirty="0" smtClean="0"/>
              <a:t>του </a:t>
            </a:r>
            <a:r>
              <a:rPr lang="en-US" baseline="0" dirty="0" smtClean="0"/>
              <a:t>Visual Studio.</a:t>
            </a:r>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34</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35</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Περισσότερα στην ιστοσελίδα </a:t>
            </a:r>
            <a:r>
              <a:rPr lang="en-US" dirty="0" smtClean="0"/>
              <a:t>http://msdn.microsoft.com/en-us/library/aa970268.aspx</a:t>
            </a:r>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38</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39</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40</a:t>
            </a:fld>
            <a:endParaRPr lang="el-GR"/>
          </a:p>
        </p:txBody>
      </p:sp>
    </p:spTree>
    <p:extLst>
      <p:ext uri="{BB962C8B-B14F-4D97-AF65-F5344CB8AC3E}">
        <p14:creationId xmlns:p14="http://schemas.microsoft.com/office/powerpoint/2010/main" val="15179656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41</a:t>
            </a:fld>
            <a:endParaRPr lang="el-G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42</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Στο</a:t>
            </a:r>
            <a:r>
              <a:rPr lang="el-GR" baseline="0" dirty="0" smtClean="0"/>
              <a:t> κέντρο βλέπουμε ότι βρίσκεται το λειτουργικό, το οποίο ουσιαστικά τρέχει πάνω στο </a:t>
            </a:r>
            <a:r>
              <a:rPr lang="en-US" baseline="0" dirty="0" smtClean="0"/>
              <a:t>hardware. </a:t>
            </a:r>
            <a:r>
              <a:rPr lang="el-GR" baseline="0" dirty="0" smtClean="0"/>
              <a:t>Με την έλευση του .ΝΕΤ, οι εφαρμογές που εκτελούνται κάτω από το .ΝΕΤ λέγονται </a:t>
            </a:r>
            <a:r>
              <a:rPr lang="en-US" b="1" baseline="0" dirty="0" smtClean="0"/>
              <a:t>managed</a:t>
            </a:r>
            <a:r>
              <a:rPr lang="en-US" baseline="0" dirty="0" smtClean="0"/>
              <a:t>, </a:t>
            </a:r>
            <a:r>
              <a:rPr lang="el-GR" baseline="0" dirty="0" smtClean="0"/>
              <a:t>ενώ οι υπόλοιπες λέγονται </a:t>
            </a:r>
            <a:r>
              <a:rPr lang="en-US" b="1" baseline="0" dirty="0" smtClean="0"/>
              <a:t>unmanaged</a:t>
            </a:r>
            <a:r>
              <a:rPr lang="en-US" baseline="0" dirty="0" smtClean="0"/>
              <a:t>.</a:t>
            </a:r>
          </a:p>
          <a:p>
            <a:endParaRPr lang="en-US" baseline="0" dirty="0" smtClean="0"/>
          </a:p>
          <a:p>
            <a:r>
              <a:rPr lang="en-US" baseline="0" dirty="0" smtClean="0"/>
              <a:t>Managed </a:t>
            </a:r>
            <a:r>
              <a:rPr lang="el-GR" baseline="0" dirty="0" smtClean="0"/>
              <a:t>εφαρμογές είναι οι εφαρμογές που είναι γραμμένες σε κάποια γλώσσα του .ΝΕΤ. Η εκτέλεση τους διαχειρίζεται από την υποδομή του </a:t>
            </a:r>
            <a:r>
              <a:rPr lang="en-US" baseline="0" dirty="0" smtClean="0"/>
              <a:t>.NET, </a:t>
            </a:r>
            <a:r>
              <a:rPr lang="el-GR" baseline="0" dirty="0" smtClean="0"/>
              <a:t>το </a:t>
            </a:r>
            <a:r>
              <a:rPr lang="en-US" baseline="0" dirty="0" smtClean="0"/>
              <a:t>Common Language Runtime </a:t>
            </a:r>
            <a:r>
              <a:rPr lang="el-GR" baseline="0" dirty="0" smtClean="0"/>
              <a:t>ή </a:t>
            </a:r>
            <a:r>
              <a:rPr lang="en-US" b="1" baseline="0" dirty="0" smtClean="0"/>
              <a:t>CLR</a:t>
            </a:r>
            <a:r>
              <a:rPr lang="en-US" baseline="0" dirty="0" smtClean="0"/>
              <a:t>. </a:t>
            </a:r>
            <a:r>
              <a:rPr lang="el-GR" baseline="0" dirty="0" smtClean="0"/>
              <a:t>Το </a:t>
            </a:r>
            <a:r>
              <a:rPr lang="en-US" baseline="0" dirty="0" smtClean="0"/>
              <a:t>CLR</a:t>
            </a:r>
            <a:r>
              <a:rPr lang="el-GR" baseline="0" dirty="0" smtClean="0"/>
              <a:t>, μεταξύ και άλλων λειτουργιών,</a:t>
            </a:r>
            <a:r>
              <a:rPr lang="en-US" baseline="0" dirty="0" smtClean="0"/>
              <a:t> </a:t>
            </a:r>
            <a:r>
              <a:rPr lang="el-GR" baseline="0" dirty="0" smtClean="0"/>
              <a:t>μεταγλωττίζει την εφαρμογή που είναι γραμμένη σε π.χ. </a:t>
            </a:r>
            <a:r>
              <a:rPr lang="en-US" baseline="0" dirty="0" smtClean="0"/>
              <a:t>C# </a:t>
            </a:r>
            <a:r>
              <a:rPr lang="el-GR" baseline="0" dirty="0" smtClean="0"/>
              <a:t>σε μια ενδιάμεση γλώσσα που λέγεται </a:t>
            </a:r>
            <a:r>
              <a:rPr lang="en-US" baseline="0" dirty="0" smtClean="0"/>
              <a:t>Intermediate Language </a:t>
            </a:r>
            <a:r>
              <a:rPr lang="el-GR" baseline="0" dirty="0" smtClean="0"/>
              <a:t>ή </a:t>
            </a:r>
            <a:r>
              <a:rPr lang="en-US" b="1" baseline="0" dirty="0" smtClean="0"/>
              <a:t>IL</a:t>
            </a:r>
            <a:r>
              <a:rPr lang="en-US" baseline="0" dirty="0" smtClean="0"/>
              <a:t>. </a:t>
            </a:r>
            <a:r>
              <a:rPr lang="el-GR" baseline="0" dirty="0" smtClean="0"/>
              <a:t>Με αυτόν τον τρόπο, </a:t>
            </a:r>
            <a:r>
              <a:rPr lang="en-US" baseline="0" dirty="0" smtClean="0"/>
              <a:t>.NET </a:t>
            </a:r>
            <a:r>
              <a:rPr lang="el-GR" baseline="0" dirty="0" smtClean="0"/>
              <a:t>εφαρμογές μπορούν να γραφούν σε πάρα πολλές γλώσσες, όμως όλες, θα μεταγλωττιστούν από το </a:t>
            </a:r>
            <a:r>
              <a:rPr lang="en-US" baseline="0" dirty="0" smtClean="0"/>
              <a:t>CLR </a:t>
            </a:r>
            <a:r>
              <a:rPr lang="el-GR" baseline="0" dirty="0" smtClean="0"/>
              <a:t>στην </a:t>
            </a:r>
            <a:r>
              <a:rPr lang="en-US" baseline="0" dirty="0" smtClean="0"/>
              <a:t>IL.</a:t>
            </a:r>
            <a:r>
              <a:rPr lang="el-GR" baseline="0" dirty="0" smtClean="0"/>
              <a:t> Τέλος, η εφαρμογή σε </a:t>
            </a:r>
            <a:r>
              <a:rPr lang="en-US" baseline="0" dirty="0" smtClean="0"/>
              <a:t>IL </a:t>
            </a:r>
            <a:r>
              <a:rPr lang="el-GR" baseline="0" dirty="0" smtClean="0"/>
              <a:t>θα μεταγλωττιστεί σε γλώσσα μηχανής για να εκτελεστεί από τον υπολογιστή.</a:t>
            </a:r>
          </a:p>
          <a:p>
            <a:r>
              <a:rPr lang="el-GR" baseline="0" dirty="0" smtClean="0"/>
              <a:t>Το </a:t>
            </a:r>
            <a:r>
              <a:rPr lang="en-US" baseline="0" dirty="0" smtClean="0"/>
              <a:t>.NET Framework </a:t>
            </a:r>
            <a:r>
              <a:rPr lang="el-GR" baseline="0" dirty="0" smtClean="0"/>
              <a:t>περιέχει επίσης την </a:t>
            </a:r>
            <a:r>
              <a:rPr lang="en-US" baseline="0" dirty="0" smtClean="0"/>
              <a:t>Base Class Library </a:t>
            </a:r>
            <a:r>
              <a:rPr lang="el-GR" baseline="0" dirty="0" smtClean="0"/>
              <a:t>ή </a:t>
            </a:r>
            <a:r>
              <a:rPr lang="en-US" b="1" baseline="0" dirty="0" smtClean="0"/>
              <a:t>BCL</a:t>
            </a:r>
            <a:r>
              <a:rPr lang="en-US" baseline="0" dirty="0" smtClean="0"/>
              <a:t>. </a:t>
            </a:r>
            <a:r>
              <a:rPr lang="el-GR" baseline="0" dirty="0" smtClean="0"/>
              <a:t>Πρόκειται για μια βασική συλλογή από κλάσεις οι οποίες είναι απαραίτητες για τη λειτουργία του </a:t>
            </a:r>
            <a:r>
              <a:rPr lang="en-US" baseline="0" dirty="0" smtClean="0"/>
              <a:t>.NET</a:t>
            </a:r>
            <a:r>
              <a:rPr lang="el-GR" baseline="0" dirty="0" smtClean="0"/>
              <a:t>. Μάλιστα η ίδια η εφαρμογή μπορεί να χρησιμοποιήσει πολλές από αυτές για την ίδια τη λειτουργία της αν χρειάζεται, π.χ. για ανάγνωση ή εγγραφή αρχείων.</a:t>
            </a:r>
          </a:p>
          <a:p>
            <a:endParaRPr lang="el-G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Unmanaged </a:t>
            </a:r>
            <a:r>
              <a:rPr lang="el-GR" baseline="0" dirty="0" smtClean="0"/>
              <a:t>εφαρμογές είναι οι εφαρμογές που είναι γραμμένες σε </a:t>
            </a:r>
            <a:r>
              <a:rPr lang="en-US" baseline="0" dirty="0" smtClean="0"/>
              <a:t>C,C++, VB6 (</a:t>
            </a:r>
            <a:r>
              <a:rPr lang="el-GR" baseline="0" dirty="0" smtClean="0"/>
              <a:t>κ.α.) και δεν εκτελούνται κάτω από την ‘επίβλεψη’ του .ΝΕΤ </a:t>
            </a:r>
            <a:r>
              <a:rPr lang="en-US" baseline="0" dirty="0" smtClean="0"/>
              <a:t>Framework.</a:t>
            </a:r>
            <a:endParaRPr lang="en-US" dirty="0" smtClean="0"/>
          </a:p>
          <a:p>
            <a:endParaRPr lang="el-GR" baseline="0" dirty="0" smtClean="0"/>
          </a:p>
          <a:p>
            <a:r>
              <a:rPr lang="el-GR" baseline="0" dirty="0" smtClean="0"/>
              <a:t>Όπως είναι φανερό το μεγάλο πλεονέκτημα των </a:t>
            </a:r>
            <a:r>
              <a:rPr lang="en-US" baseline="0" dirty="0" smtClean="0"/>
              <a:t>managed </a:t>
            </a:r>
            <a:r>
              <a:rPr lang="el-GR" baseline="0" dirty="0" smtClean="0"/>
              <a:t>εφαρμογών είναι ότι το </a:t>
            </a:r>
            <a:r>
              <a:rPr lang="en-US" baseline="0" dirty="0" smtClean="0"/>
              <a:t>.NET Framework </a:t>
            </a:r>
            <a:r>
              <a:rPr lang="el-GR" baseline="0" dirty="0" smtClean="0"/>
              <a:t>προσφέρει πολλές ευκολίες όπως εργαλεία, έτοιμες βιβλιοθήκες αυτόματη διαχείρισης μνήμης, εξαιρέσεων </a:t>
            </a:r>
            <a:r>
              <a:rPr lang="en-US" baseline="0" dirty="0" smtClean="0"/>
              <a:t>(Exceptions), </a:t>
            </a:r>
            <a:r>
              <a:rPr lang="el-GR" baseline="0" dirty="0" smtClean="0"/>
              <a:t>ασφάλεια, </a:t>
            </a:r>
            <a:r>
              <a:rPr lang="el-GR" baseline="0" dirty="0" err="1" smtClean="0"/>
              <a:t>φορητότητα</a:t>
            </a:r>
            <a:r>
              <a:rPr lang="el-GR" baseline="0" dirty="0" smtClean="0"/>
              <a:t> </a:t>
            </a:r>
            <a:r>
              <a:rPr lang="el-GR" baseline="0" dirty="0" err="1" smtClean="0"/>
              <a:t>κ.λ.π</a:t>
            </a:r>
            <a:r>
              <a:rPr lang="el-GR" baseline="0" dirty="0" smtClean="0"/>
              <a:t>.</a:t>
            </a:r>
          </a:p>
          <a:p>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r>
              <a:rPr lang="el-GR" dirty="0" smtClean="0"/>
              <a:t>Το </a:t>
            </a:r>
            <a:r>
              <a:rPr lang="en-US" dirty="0" smtClean="0"/>
              <a:t>Common Language Infrastructure (CLI) </a:t>
            </a:r>
            <a:r>
              <a:rPr lang="el-GR" dirty="0" smtClean="0"/>
              <a:t>είναι ένα ανοιχτό πρότυπο που έχει αναπτυχθεί από τη </a:t>
            </a:r>
            <a:r>
              <a:rPr lang="en-US" dirty="0" smtClean="0"/>
              <a:t>Microsoft </a:t>
            </a:r>
            <a:r>
              <a:rPr lang="el-GR" dirty="0" smtClean="0"/>
              <a:t>και περιγράφει τον εκτελέσιμο κώδικα αλλά και το περιβάλλον εκτέλεσης που σχηματίζουν τον πυρήνα</a:t>
            </a:r>
            <a:r>
              <a:rPr lang="el-GR" baseline="0" dirty="0" smtClean="0"/>
              <a:t> του .ΝΕΤ </a:t>
            </a:r>
            <a:r>
              <a:rPr lang="en-US" baseline="0" dirty="0" smtClean="0"/>
              <a:t>Framework. </a:t>
            </a:r>
            <a:r>
              <a:rPr lang="el-GR" baseline="0" dirty="0" smtClean="0"/>
              <a:t>Το πρότυπο προσδιορίζει ένα περιβάλλον που επιτρέπει σε πολλαπλές γλώσσες υψηλού επιπέδου να χρησιμοποιηθούν σε διαφορετικές υπολογιστικές πλατφόρμες χωρίς να χρειάζεται να ξαναγραφούν/επαναμεταγλωττιστούν για συγκεκριμένες αρχιτεκτονικές.</a:t>
            </a:r>
          </a:p>
          <a:p>
            <a:endParaRPr lang="el-GR" baseline="0" dirty="0" smtClean="0"/>
          </a:p>
          <a:p>
            <a:r>
              <a:rPr lang="el-GR" baseline="0" dirty="0" smtClean="0"/>
              <a:t>Το </a:t>
            </a:r>
            <a:r>
              <a:rPr lang="en-US" baseline="0" dirty="0" smtClean="0"/>
              <a:t>CLI </a:t>
            </a:r>
            <a:r>
              <a:rPr lang="el-GR" baseline="0" dirty="0" smtClean="0"/>
              <a:t>περιγράφει τις παρακάτω λειτουργίες</a:t>
            </a:r>
            <a:r>
              <a:rPr lang="en-US" baseline="0" dirty="0" smtClean="0"/>
              <a:t>:</a:t>
            </a:r>
            <a:endParaRPr lang="el-GR" baseline="0" dirty="0" smtClean="0"/>
          </a:p>
          <a:p>
            <a:endParaRPr lang="el-GR" baseline="0" dirty="0" smtClean="0"/>
          </a:p>
          <a:p>
            <a:r>
              <a:rPr lang="en-US" b="1" baseline="0" dirty="0" smtClean="0"/>
              <a:t>Common Type System</a:t>
            </a:r>
            <a:r>
              <a:rPr lang="el-GR" b="1" baseline="0" dirty="0" smtClean="0"/>
              <a:t> (</a:t>
            </a:r>
            <a:r>
              <a:rPr lang="en-US" b="1" baseline="0" dirty="0" smtClean="0"/>
              <a:t>CTS)</a:t>
            </a:r>
          </a:p>
          <a:p>
            <a:r>
              <a:rPr lang="el-GR" b="0" baseline="0" dirty="0" smtClean="0"/>
              <a:t>Ένα σύνολο από τύπους δεδομένων και λειτουργίες που μοιράζονται</a:t>
            </a:r>
            <a:r>
              <a:rPr lang="en-US" b="0" baseline="0" dirty="0" smtClean="0"/>
              <a:t> </a:t>
            </a:r>
            <a:r>
              <a:rPr lang="el-GR" b="0" baseline="0" dirty="0" smtClean="0"/>
              <a:t>από όλες τις </a:t>
            </a:r>
            <a:r>
              <a:rPr lang="en-US" b="0" baseline="0" dirty="0" smtClean="0"/>
              <a:t>CTS-</a:t>
            </a:r>
            <a:r>
              <a:rPr lang="el-GR" b="0" baseline="0" dirty="0" smtClean="0"/>
              <a:t>συμβατές γλώσσες.</a:t>
            </a:r>
          </a:p>
          <a:p>
            <a:endParaRPr lang="en-US" b="0" baseline="0" dirty="0" smtClean="0"/>
          </a:p>
          <a:p>
            <a:r>
              <a:rPr lang="en-US" b="1" baseline="0" dirty="0" smtClean="0"/>
              <a:t>Metadata</a:t>
            </a:r>
          </a:p>
          <a:p>
            <a:r>
              <a:rPr lang="el-GR" b="0" baseline="0" dirty="0" smtClean="0"/>
              <a:t>Οι πληροφορίες για την δομή του προγράμματος/βιβλιοθήκης είναι ανεξάρτητες της γλώσσας προγραμματισμού έτσι ώστε να μπορούν να είναι ορατές από άλλες γλώσσες και εργαλεία, επιτυγχάνοντας την επαναχρησιμοποίηση μεταγλωττισμένου κώδικα ο οποίος μπορεί να είναι γραμμένος σε διαφορετική γλώσσα από την οποία εργαζόμαστε.</a:t>
            </a:r>
          </a:p>
          <a:p>
            <a:endParaRPr lang="el-GR" b="0" baseline="0" dirty="0" smtClean="0"/>
          </a:p>
          <a:p>
            <a:r>
              <a:rPr lang="en-US" b="1" baseline="0" dirty="0" smtClean="0"/>
              <a:t>Common Language Specification</a:t>
            </a:r>
          </a:p>
          <a:p>
            <a:r>
              <a:rPr lang="el-GR" b="0" baseline="0" dirty="0" smtClean="0"/>
              <a:t>Ένα σύνολο κανόνων στους οποίους πρέπει να υπακούει κάθε γλώσσα που είναι γραμμένη για το </a:t>
            </a:r>
            <a:r>
              <a:rPr lang="en-US" b="0" baseline="0" dirty="0" smtClean="0"/>
              <a:t>CLI.</a:t>
            </a:r>
            <a:r>
              <a:rPr lang="el-GR" b="0" baseline="0" dirty="0" smtClean="0"/>
              <a:t> Με αυτό τον τρόπο θα μπορεί να διαλειτουργήσει με άλλες </a:t>
            </a:r>
            <a:r>
              <a:rPr lang="en-US" b="0" baseline="0" dirty="0" smtClean="0"/>
              <a:t>CLS-</a:t>
            </a:r>
            <a:r>
              <a:rPr lang="el-GR" b="0" baseline="0" dirty="0" smtClean="0"/>
              <a:t>συμβατές γλώσσες. Οι κανόνες του </a:t>
            </a:r>
            <a:r>
              <a:rPr lang="en-US" b="0" baseline="0" dirty="0" smtClean="0"/>
              <a:t>CLS </a:t>
            </a:r>
            <a:r>
              <a:rPr lang="el-GR" b="0" baseline="0" dirty="0" smtClean="0"/>
              <a:t>προσδιορίζουν ένα υποσύνολο του </a:t>
            </a:r>
            <a:r>
              <a:rPr lang="en-US" b="0" baseline="0" dirty="0" smtClean="0"/>
              <a:t>CTS.</a:t>
            </a:r>
          </a:p>
          <a:p>
            <a:endParaRPr lang="en-US" b="0" baseline="0" dirty="0" smtClean="0"/>
          </a:p>
          <a:p>
            <a:r>
              <a:rPr lang="en-US" b="1" baseline="0" dirty="0" smtClean="0"/>
              <a:t>Virtual Execution System</a:t>
            </a:r>
          </a:p>
          <a:p>
            <a:r>
              <a:rPr lang="el-GR" b="0" baseline="0" dirty="0" smtClean="0"/>
              <a:t>Το </a:t>
            </a:r>
            <a:r>
              <a:rPr lang="en-US" b="0" baseline="0" dirty="0" smtClean="0"/>
              <a:t>VES </a:t>
            </a:r>
            <a:r>
              <a:rPr lang="el-GR" b="0" baseline="0" dirty="0" smtClean="0"/>
              <a:t>φορτώνει και εκτελεί </a:t>
            </a:r>
            <a:r>
              <a:rPr lang="en-US" b="0" baseline="0" dirty="0" smtClean="0"/>
              <a:t>CLI-</a:t>
            </a:r>
            <a:r>
              <a:rPr lang="el-GR" b="0" baseline="0" dirty="0" smtClean="0"/>
              <a:t>συμβατά προγράμματα χρησιμοποιώντας τα </a:t>
            </a:r>
            <a:r>
              <a:rPr lang="en-US" b="0" baseline="0" dirty="0" smtClean="0"/>
              <a:t>metadata</a:t>
            </a:r>
            <a:r>
              <a:rPr lang="el-GR" b="0" baseline="0" dirty="0" smtClean="0"/>
              <a:t>, προκειμένου να συνδυάσει κομμάτια κώδικα γραμμένα σε διαφορετικές γλώσσες, κατά την εκτέλεση των προγραμμάτων.</a:t>
            </a:r>
            <a:endParaRPr lang="en-US" b="0" baseline="0" dirty="0" smtClean="0"/>
          </a:p>
          <a:p>
            <a:endParaRPr lang="en-US" dirty="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7</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54063"/>
            <a:ext cx="5022850" cy="3768725"/>
          </a:xfrm>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Η </a:t>
            </a:r>
            <a:r>
              <a:rPr lang="en-US" dirty="0" smtClean="0"/>
              <a:t>Microsoft </a:t>
            </a:r>
            <a:r>
              <a:rPr lang="el-GR" dirty="0" smtClean="0"/>
              <a:t>υποστηρίζει</a:t>
            </a:r>
            <a:r>
              <a:rPr lang="el-GR" baseline="0" dirty="0" smtClean="0"/>
              <a:t> επίσημα διάφορες γλώσσες όπως τις: </a:t>
            </a:r>
            <a:r>
              <a:rPr lang="en-US" baseline="0" dirty="0" smtClean="0"/>
              <a:t>C#, </a:t>
            </a:r>
            <a:r>
              <a:rPr lang="el-GR" baseline="0" dirty="0" smtClean="0"/>
              <a:t>την </a:t>
            </a:r>
            <a:r>
              <a:rPr lang="en-US" baseline="0" dirty="0" smtClean="0"/>
              <a:t>Visual Basic, </a:t>
            </a:r>
            <a:r>
              <a:rPr lang="el-GR" baseline="0" dirty="0" smtClean="0"/>
              <a:t>την </a:t>
            </a:r>
            <a:r>
              <a:rPr lang="en-US" baseline="0" dirty="0" smtClean="0"/>
              <a:t>F#, </a:t>
            </a:r>
            <a:r>
              <a:rPr lang="el-GR" baseline="0" dirty="0" smtClean="0"/>
              <a:t>την </a:t>
            </a:r>
            <a:r>
              <a:rPr lang="en-US" baseline="0" dirty="0" err="1" smtClean="0"/>
              <a:t>IronRuby</a:t>
            </a:r>
            <a:r>
              <a:rPr lang="en-US" baseline="0" dirty="0" smtClean="0"/>
              <a:t> </a:t>
            </a:r>
            <a:r>
              <a:rPr lang="el-GR" baseline="0" dirty="0" smtClean="0"/>
              <a:t>και την </a:t>
            </a:r>
            <a:r>
              <a:rPr lang="en-US" baseline="0" dirty="0" err="1" smtClean="0"/>
              <a:t>IronPython</a:t>
            </a:r>
            <a:r>
              <a:rPr lang="el-GR" baseline="0" dirty="0" smtClean="0"/>
              <a:t>.</a:t>
            </a:r>
            <a:endParaRPr lang="en-US" dirty="0" smtClean="0"/>
          </a:p>
        </p:txBody>
      </p:sp>
      <p:sp>
        <p:nvSpPr>
          <p:cNvPr id="4" name="Slide Number Placeholder 3"/>
          <p:cNvSpPr>
            <a:spLocks noGrp="1"/>
          </p:cNvSpPr>
          <p:nvPr>
            <p:ph type="sldNum" sz="quarter" idx="10"/>
          </p:nvPr>
        </p:nvSpPr>
        <p:spPr/>
        <p:txBody>
          <a:bodyPr/>
          <a:lstStyle/>
          <a:p>
            <a:pPr>
              <a:defRPr/>
            </a:pPr>
            <a:fld id="{30A6DE3A-ABFA-4AAD-B6D1-AA8C70997240}" type="slidenum">
              <a:rPr lang="el-GR" smtClean="0"/>
              <a:pPr>
                <a:defRPr/>
              </a:pPr>
              <a:t>8</a:t>
            </a:fld>
            <a:endParaRPr lang="el-GR"/>
          </a:p>
        </p:txBody>
      </p:sp>
    </p:spTree>
    <p:extLst>
      <p:ext uri="{BB962C8B-B14F-4D97-AF65-F5344CB8AC3E}">
        <p14:creationId xmlns:p14="http://schemas.microsoft.com/office/powerpoint/2010/main" val="3591948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4B92525E-1107-4919-9392-96EE03CD1CCD}"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AC3BA0F-F78A-4B67-A4C2-7FCEF1989DE2}" type="datetime1">
              <a:rPr lang="el-GR" smtClean="0"/>
              <a:pPr/>
              <a:t>20/10/2010</a:t>
            </a:fld>
            <a:endParaRPr lang="el-G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l-G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F60CB65-32CC-4009-B0EA-21A8B9F6A143}"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6392F08-2995-4EA2-8BE4-D0E923313168}" type="datetime1">
              <a:rPr lang="el-GR" smtClean="0"/>
              <a:pPr/>
              <a:t>20/10/2010</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BF60CB65-32CC-4009-B0EA-21A8B9F6A143}"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C210198-9CBF-4DE0-958D-6D13EFB5AA0E}" type="datetime1">
              <a:rPr lang="el-GR" smtClean="0"/>
              <a:pPr/>
              <a:t>20/10/2010</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BF60CB65-32CC-4009-B0EA-21A8B9F6A143}" type="slidenum">
              <a:rPr lang="el-GR" smtClean="0"/>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dirty="0"/>
              <a:t>Click to edit Master title style</a:t>
            </a:r>
            <a:endParaRPr lang="el-GR" dirty="0"/>
          </a:p>
        </p:txBody>
      </p:sp>
      <p:sp>
        <p:nvSpPr>
          <p:cNvPr id="3" name="Text Placeholder 2"/>
          <p:cNvSpPr>
            <a:spLocks noGrp="1"/>
          </p:cNvSpPr>
          <p:nvPr>
            <p:ph type="body" idx="1"/>
          </p:nvPr>
        </p:nvSpPr>
        <p:spPr/>
        <p:txBody>
          <a:bodyPr rtlCol="0"/>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a:t>Click to edit Master text styles</a:t>
            </a:r>
            <a:endParaRPr lang="el-GR" dirty="0"/>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Rectangle 11"/>
          <p:cNvSpPr>
            <a:spLocks noGrp="1"/>
          </p:cNvSpPr>
          <p:nvPr>
            <p:ph type="dt" sz="half" idx="10"/>
          </p:nvPr>
        </p:nvSpPr>
        <p:spPr/>
        <p:txBody>
          <a:bodyPr/>
          <a:lstStyle>
            <a:lvl1pPr>
              <a:defRPr/>
            </a:lvl1pPr>
          </a:lstStyle>
          <a:p>
            <a:pPr>
              <a:defRPr/>
            </a:pPr>
            <a:endParaRPr lang="el-GR"/>
          </a:p>
        </p:txBody>
      </p:sp>
      <p:sp>
        <p:nvSpPr>
          <p:cNvPr id="5" name="Rectangle 12"/>
          <p:cNvSpPr>
            <a:spLocks noGrp="1"/>
          </p:cNvSpPr>
          <p:nvPr>
            <p:ph type="ftr" sz="quarter" idx="11"/>
          </p:nvPr>
        </p:nvSpPr>
        <p:spPr/>
        <p:txBody>
          <a:bodyPr/>
          <a:lstStyle>
            <a:lvl1pPr>
              <a:defRPr/>
            </a:lvl1pPr>
          </a:lstStyle>
          <a:p>
            <a:pPr>
              <a:defRPr/>
            </a:pPr>
            <a:endParaRPr lang="el-GR"/>
          </a:p>
        </p:txBody>
      </p:sp>
      <p:sp>
        <p:nvSpPr>
          <p:cNvPr id="6" name="Rectangle 13"/>
          <p:cNvSpPr>
            <a:spLocks noGrp="1"/>
          </p:cNvSpPr>
          <p:nvPr>
            <p:ph type="sldNum" sz="quarter" idx="12"/>
          </p:nvPr>
        </p:nvSpPr>
        <p:spPr/>
        <p:txBody>
          <a:bodyPr/>
          <a:lstStyle>
            <a:lvl1pPr>
              <a:defRPr/>
            </a:lvl1pPr>
          </a:lstStyle>
          <a:p>
            <a:pPr>
              <a:defRPr/>
            </a:pPr>
            <a:fld id="{BCEF01B8-0CF8-4ECC-8000-24CBD4967D25}" type="slidenum">
              <a:rPr lang="el-GR"/>
              <a:pPr>
                <a:defRPr/>
              </a:pPr>
              <a:t>‹#›</a:t>
            </a:fld>
            <a:endParaRPr lang="el-GR"/>
          </a:p>
        </p:txBody>
      </p:sp>
    </p:spTree>
    <p:extLst>
      <p:ext uri="{BB962C8B-B14F-4D97-AF65-F5344CB8AC3E}">
        <p14:creationId xmlns:p14="http://schemas.microsoft.com/office/powerpoint/2010/main" val="21970048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2ED73E-733C-46EB-BFE6-CCCCEF094815}" type="datetime1">
              <a:rPr lang="el-GR" smtClean="0"/>
              <a:pPr/>
              <a:t>20/10/2010</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BF60CB65-32CC-4009-B0EA-21A8B9F6A143}" type="slidenum">
              <a:rPr lang="el-GR" smtClean="0"/>
              <a:pPr/>
              <a:t>‹#›</a:t>
            </a:fld>
            <a:endParaRPr lang="el-G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66EB5C1-ED69-4769-ACED-7432FB3D9AA8}" type="datetime1">
              <a:rPr lang="el-GR" smtClean="0"/>
              <a:pPr/>
              <a:t>20/10/2010</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BF60CB65-32CC-4009-B0EA-21A8B9F6A143}" type="slidenum">
              <a:rPr lang="el-GR" smtClean="0"/>
              <a:pPr/>
              <a:t>‹#›</a:t>
            </a:fld>
            <a:endParaRPr lang="el-G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E134760-5EA0-44E7-ABA6-34FE881E0C70}" type="datetime1">
              <a:rPr lang="el-GR" smtClean="0"/>
              <a:pPr/>
              <a:t>20/10/2010</a:t>
            </a:fld>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BF60CB65-32CC-4009-B0EA-21A8B9F6A143}" type="slidenum">
              <a:rPr lang="el-GR" smtClean="0"/>
              <a:pPr/>
              <a:t>‹#›</a:t>
            </a:fld>
            <a:endParaRPr lang="el-G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C9E685-A01D-454A-A33B-4E3F7E62EAB8}" type="datetime1">
              <a:rPr lang="el-GR" smtClean="0"/>
              <a:pPr/>
              <a:t>20/10/2010</a:t>
            </a:fld>
            <a:endParaRPr lang="el-GR"/>
          </a:p>
        </p:txBody>
      </p:sp>
      <p:sp>
        <p:nvSpPr>
          <p:cNvPr id="8" name="Footer Placeholder 7"/>
          <p:cNvSpPr>
            <a:spLocks noGrp="1"/>
          </p:cNvSpPr>
          <p:nvPr>
            <p:ph type="ftr" sz="quarter" idx="11"/>
          </p:nvPr>
        </p:nvSpPr>
        <p:spPr/>
        <p:txBody>
          <a:bodyPr/>
          <a:lstStyle>
            <a:extLst/>
          </a:lstStyle>
          <a:p>
            <a:endParaRPr lang="el-GR"/>
          </a:p>
        </p:txBody>
      </p:sp>
      <p:sp>
        <p:nvSpPr>
          <p:cNvPr id="9" name="Slide Number Placeholder 8"/>
          <p:cNvSpPr>
            <a:spLocks noGrp="1"/>
          </p:cNvSpPr>
          <p:nvPr>
            <p:ph type="sldNum" sz="quarter" idx="12"/>
          </p:nvPr>
        </p:nvSpPr>
        <p:spPr/>
        <p:txBody>
          <a:bodyPr/>
          <a:lstStyle>
            <a:extLst/>
          </a:lstStyle>
          <a:p>
            <a:fld id="{BF60CB65-32CC-4009-B0EA-21A8B9F6A143}"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885B149-194A-4BA6-B32A-6C9C17C173F9}" type="datetime1">
              <a:rPr lang="el-GR" smtClean="0"/>
              <a:pPr/>
              <a:t>20/10/2010</a:t>
            </a:fld>
            <a:endParaRPr lang="el-GR"/>
          </a:p>
        </p:txBody>
      </p:sp>
      <p:sp>
        <p:nvSpPr>
          <p:cNvPr id="4" name="Footer Placeholder 3"/>
          <p:cNvSpPr>
            <a:spLocks noGrp="1"/>
          </p:cNvSpPr>
          <p:nvPr>
            <p:ph type="ftr" sz="quarter" idx="11"/>
          </p:nvPr>
        </p:nvSpPr>
        <p:spPr/>
        <p:txBody>
          <a:bodyPr/>
          <a:lstStyle>
            <a:extLst/>
          </a:lstStyle>
          <a:p>
            <a:endParaRPr lang="el-GR"/>
          </a:p>
        </p:txBody>
      </p:sp>
      <p:sp>
        <p:nvSpPr>
          <p:cNvPr id="5" name="Slide Number Placeholder 4"/>
          <p:cNvSpPr>
            <a:spLocks noGrp="1"/>
          </p:cNvSpPr>
          <p:nvPr>
            <p:ph type="sldNum" sz="quarter" idx="12"/>
          </p:nvPr>
        </p:nvSpPr>
        <p:spPr/>
        <p:txBody>
          <a:bodyPr/>
          <a:lstStyle>
            <a:extLst/>
          </a:lstStyle>
          <a:p>
            <a:fld id="{BF60CB65-32CC-4009-B0EA-21A8B9F6A143}" type="slidenum">
              <a:rPr lang="el-GR" smtClean="0"/>
              <a:pPr/>
              <a:t>‹#›</a:t>
            </a:fld>
            <a:endParaRPr lang="el-G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73CF4D7-0900-4D4B-8E71-CBD7309C1384}" type="datetime1">
              <a:rPr lang="el-GR" smtClean="0"/>
              <a:pPr/>
              <a:t>20/10/2010</a:t>
            </a:fld>
            <a:endParaRPr lang="el-GR"/>
          </a:p>
        </p:txBody>
      </p:sp>
      <p:sp>
        <p:nvSpPr>
          <p:cNvPr id="3" name="Footer Placeholder 2"/>
          <p:cNvSpPr>
            <a:spLocks noGrp="1"/>
          </p:cNvSpPr>
          <p:nvPr>
            <p:ph type="ftr" sz="quarter" idx="11"/>
          </p:nvPr>
        </p:nvSpPr>
        <p:spPr/>
        <p:txBody>
          <a:bodyPr/>
          <a:lstStyle>
            <a:extLst/>
          </a:lstStyle>
          <a:p>
            <a:endParaRPr lang="el-GR"/>
          </a:p>
        </p:txBody>
      </p:sp>
      <p:sp>
        <p:nvSpPr>
          <p:cNvPr id="4" name="Slide Number Placeholder 3"/>
          <p:cNvSpPr>
            <a:spLocks noGrp="1"/>
          </p:cNvSpPr>
          <p:nvPr>
            <p:ph type="sldNum" sz="quarter" idx="12"/>
          </p:nvPr>
        </p:nvSpPr>
        <p:spPr/>
        <p:txBody>
          <a:bodyPr/>
          <a:lstStyle>
            <a:extLst/>
          </a:lstStyle>
          <a:p>
            <a:fld id="{BF60CB65-32CC-4009-B0EA-21A8B9F6A143}"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69B15A3-1FAD-4339-8A98-2141A81F4961}" type="datetime1">
              <a:rPr lang="el-GR" smtClean="0"/>
              <a:pPr/>
              <a:t>20/10/2010</a:t>
            </a:fld>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BF60CB65-32CC-4009-B0EA-21A8B9F6A143}"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31BA4AA-8BB9-4AD3-81F3-FE363755F7B5}" type="datetime1">
              <a:rPr lang="el-GR" smtClean="0"/>
              <a:pPr/>
              <a:t>20/10/2010</a:t>
            </a:fld>
            <a:endParaRPr lang="el-G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l-G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F60CB65-32CC-4009-B0EA-21A8B9F6A143}" type="slidenum">
              <a:rPr lang="el-GR" smtClean="0"/>
              <a:pPr/>
              <a:t>‹#›</a:t>
            </a:fld>
            <a:endParaRPr lang="el-G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A016748-12D2-4495-84AC-DE23117E32D5}" type="datetime1">
              <a:rPr lang="el-GR" smtClean="0"/>
              <a:pPr/>
              <a:t>20/10/2010</a:t>
            </a:fld>
            <a:endParaRPr lang="el-G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l-G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F60CB65-32CC-4009-B0EA-21A8B9F6A143}"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msdnaa.ece.ntua.gr/" TargetMode="External"/><Relationship Id="rId7"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hyperlink" Target="http://www.microsoft.com/web" TargetMode="External"/><Relationship Id="rId5" Type="http://schemas.openxmlformats.org/officeDocument/2006/relationships/hyperlink" Target="http://www.microsoft.com/express" TargetMode="External"/><Relationship Id="rId4" Type="http://schemas.openxmlformats.org/officeDocument/2006/relationships/hyperlink" Target="http://www.dreamspark.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hyperlink" Target="http://schemas.microsoft.com/winfx/2006/xaml/presentation" TargetMode="External"/><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code.msdn.microsoft.com/wpfsamples#animations"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8" Type="http://schemas.openxmlformats.org/officeDocument/2006/relationships/hyperlink" Target="dreamspark.com" TargetMode="External"/><Relationship Id="rId3" Type="http://schemas.openxmlformats.org/officeDocument/2006/relationships/hyperlink" Target="http://msdn.microsoft.com/en-us/library/8bxxy49h(v=VS.100).aspx" TargetMode="External"/><Relationship Id="rId7" Type="http://schemas.openxmlformats.org/officeDocument/2006/relationships/hyperlink" Target="msdnaa.ece.ntua.gr" TargetMode="External"/><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hyperlink" Target="http://windowsclient.net/downloads/folders/wpfsamples/default.aspx" TargetMode="External"/><Relationship Id="rId5" Type="http://schemas.openxmlformats.org/officeDocument/2006/relationships/hyperlink" Target="http://code.msdn.microsoft.com/wpfsamples" TargetMode="External"/><Relationship Id="rId10" Type="http://schemas.openxmlformats.org/officeDocument/2006/relationships/hyperlink" Target="http://msdn.microsoft.com/en-us/library/ms171868(VS.100).aspx" TargetMode="External"/><Relationship Id="rId4" Type="http://schemas.openxmlformats.org/officeDocument/2006/relationships/hyperlink" Target="http://babysmash.codeplex.com/" TargetMode="External"/><Relationship Id="rId9" Type="http://schemas.openxmlformats.org/officeDocument/2006/relationships/hyperlink" Target="http://ws.apache.org/axis2/"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studentguru.gr/" TargetMode="Externa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hyperlink" Target="http://www.studentguru.gr/blogs/kingherc" TargetMode="External"/><Relationship Id="rId5" Type="http://schemas.openxmlformats.org/officeDocument/2006/relationships/hyperlink" Target="http://www.studentguru.gr/blogs/ntua" TargetMode="External"/><Relationship Id="rId4" Type="http://schemas.openxmlformats.org/officeDocument/2006/relationships/hyperlink" Target="http://www.imaginecup.co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31287"/>
            <a:ext cx="7772400" cy="1829761"/>
          </a:xfrm>
        </p:spPr>
        <p:txBody>
          <a:bodyPr>
            <a:normAutofit/>
          </a:bodyPr>
          <a:lstStyle/>
          <a:p>
            <a:r>
              <a:rPr lang="el-GR" dirty="0" smtClean="0"/>
              <a:t>Εισαγωγή στο </a:t>
            </a:r>
            <a:r>
              <a:rPr lang="en-US" dirty="0" smtClean="0"/>
              <a:t>.NET Framework </a:t>
            </a:r>
            <a:r>
              <a:rPr lang="el-GR" dirty="0" smtClean="0"/>
              <a:t>και στη </a:t>
            </a:r>
            <a:r>
              <a:rPr lang="en-US" dirty="0" smtClean="0"/>
              <a:t>C#</a:t>
            </a:r>
            <a:endParaRPr lang="el-GR" dirty="0"/>
          </a:p>
        </p:txBody>
      </p:sp>
      <p:pic>
        <p:nvPicPr>
          <p:cNvPr id="1027" name="Picture 3" descr="C:\Users\kingherc\Desktop\WCF presentation\mine\web-services.png"/>
          <p:cNvPicPr>
            <a:picLocks noChangeAspect="1" noChangeArrowheads="1"/>
          </p:cNvPicPr>
          <p:nvPr/>
        </p:nvPicPr>
        <p:blipFill>
          <a:blip r:embed="rId3" cstate="print"/>
          <a:srcRect/>
          <a:stretch>
            <a:fillRect/>
          </a:stretch>
        </p:blipFill>
        <p:spPr bwMode="auto">
          <a:xfrm>
            <a:off x="214282" y="5715016"/>
            <a:ext cx="1214446" cy="1214446"/>
          </a:xfrm>
          <a:prstGeom prst="rect">
            <a:avLst/>
          </a:prstGeom>
          <a:noFill/>
        </p:spPr>
      </p:pic>
      <p:sp>
        <p:nvSpPr>
          <p:cNvPr id="7" name="TextBox 6"/>
          <p:cNvSpPr txBox="1"/>
          <p:nvPr/>
        </p:nvSpPr>
        <p:spPr>
          <a:xfrm>
            <a:off x="1643042" y="5613047"/>
            <a:ext cx="7000924" cy="1200329"/>
          </a:xfrm>
          <a:prstGeom prst="rect">
            <a:avLst/>
          </a:prstGeom>
          <a:noFill/>
        </p:spPr>
        <p:txBody>
          <a:bodyPr wrap="square" rtlCol="0">
            <a:spAutoFit/>
          </a:bodyPr>
          <a:lstStyle/>
          <a:p>
            <a:r>
              <a:rPr lang="en-US" dirty="0" smtClean="0">
                <a:solidFill>
                  <a:schemeClr val="bg1"/>
                </a:solidFill>
              </a:rPr>
              <a:t>20/10/</a:t>
            </a:r>
            <a:r>
              <a:rPr lang="el-GR" dirty="0" smtClean="0">
                <a:solidFill>
                  <a:schemeClr val="bg1"/>
                </a:solidFill>
              </a:rPr>
              <a:t>10</a:t>
            </a:r>
          </a:p>
          <a:p>
            <a:r>
              <a:rPr lang="el-GR" dirty="0" smtClean="0">
                <a:solidFill>
                  <a:schemeClr val="bg1"/>
                </a:solidFill>
              </a:rPr>
              <a:t>Ηρακλής Ψαρουδάκης</a:t>
            </a:r>
            <a:endParaRPr lang="en-US" dirty="0" smtClean="0">
              <a:solidFill>
                <a:schemeClr val="bg1"/>
              </a:solidFill>
            </a:endParaRPr>
          </a:p>
          <a:p>
            <a:r>
              <a:rPr lang="en-US" dirty="0" smtClean="0">
                <a:solidFill>
                  <a:schemeClr val="bg1"/>
                </a:solidFill>
              </a:rPr>
              <a:t>kingherc@gmail.com</a:t>
            </a:r>
            <a:endParaRPr lang="el-GR" dirty="0" smtClean="0">
              <a:solidFill>
                <a:schemeClr val="bg1"/>
              </a:solidFill>
            </a:endParaRPr>
          </a:p>
          <a:p>
            <a:r>
              <a:rPr lang="en-US" dirty="0" smtClean="0">
                <a:solidFill>
                  <a:schemeClr val="bg1"/>
                </a:solidFill>
              </a:rPr>
              <a:t>www.studentguru.gr/blogs/kingherc</a:t>
            </a:r>
            <a:endParaRPr lang="el-GR" dirty="0">
              <a:solidFill>
                <a:schemeClr val="bg1"/>
              </a:solidFill>
            </a:endParaRPr>
          </a:p>
        </p:txBody>
      </p:sp>
      <p:sp>
        <p:nvSpPr>
          <p:cNvPr id="8" name="Slide Number Placeholder 7"/>
          <p:cNvSpPr>
            <a:spLocks noGrp="1"/>
          </p:cNvSpPr>
          <p:nvPr>
            <p:ph type="sldNum" sz="quarter" idx="12"/>
          </p:nvPr>
        </p:nvSpPr>
        <p:spPr/>
        <p:txBody>
          <a:bodyPr/>
          <a:lstStyle/>
          <a:p>
            <a:fld id="{BF60CB65-32CC-4009-B0EA-21A8B9F6A143}" type="slidenum">
              <a:rPr lang="el-GR" smtClean="0"/>
              <a:pPr/>
              <a:t>1</a:t>
            </a:fld>
            <a:endParaRPr lang="el-G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908719"/>
            <a:ext cx="2698708" cy="776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99191" y="3917634"/>
            <a:ext cx="5195653" cy="369332"/>
          </a:xfrm>
          <a:prstGeom prst="rect">
            <a:avLst/>
          </a:prstGeom>
          <a:noFill/>
        </p:spPr>
        <p:txBody>
          <a:bodyPr wrap="non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a:t>
            </a:r>
            <a:r>
              <a:rPr lang="en-US" b="1" baseline="30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Event </a:t>
            </a:r>
            <a:r>
              <a:rPr lang="el-G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της κοινότητας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StudentGuru</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NTUA</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buFont typeface="Arial" pitchFamily="34" charset="0"/>
              <a:buChar char="•"/>
              <a:defRPr/>
            </a:pPr>
            <a:r>
              <a:rPr lang="el-GR" dirty="0"/>
              <a:t>Εφαρμογές κονσόλας</a:t>
            </a:r>
            <a:endParaRPr lang="en-US" dirty="0"/>
          </a:p>
          <a:p>
            <a:pPr>
              <a:buFont typeface="Arial" pitchFamily="34" charset="0"/>
              <a:buChar char="•"/>
              <a:defRPr/>
            </a:pPr>
            <a:r>
              <a:rPr lang="el-GR" dirty="0"/>
              <a:t>Εφαρμογές για </a:t>
            </a:r>
            <a:r>
              <a:rPr lang="en-US" dirty="0"/>
              <a:t>Windows (</a:t>
            </a:r>
            <a:r>
              <a:rPr lang="el-GR" dirty="0"/>
              <a:t>διεπαφή χρήστη σε </a:t>
            </a:r>
            <a:r>
              <a:rPr lang="en-US" dirty="0"/>
              <a:t>Windows Forms)</a:t>
            </a:r>
          </a:p>
          <a:p>
            <a:pPr>
              <a:buFont typeface="Arial" pitchFamily="34" charset="0"/>
              <a:buChar char="•"/>
              <a:defRPr/>
            </a:pPr>
            <a:r>
              <a:rPr lang="el-GR" dirty="0"/>
              <a:t>Εφαρμογές για </a:t>
            </a:r>
            <a:r>
              <a:rPr lang="en-US" dirty="0"/>
              <a:t>Windows </a:t>
            </a:r>
            <a:r>
              <a:rPr lang="el-GR" dirty="0"/>
              <a:t>με το </a:t>
            </a:r>
            <a:r>
              <a:rPr lang="en-US" dirty="0"/>
              <a:t>Windows Presentation Foundation (WPF)</a:t>
            </a:r>
          </a:p>
          <a:p>
            <a:pPr>
              <a:buFont typeface="Arial" pitchFamily="34" charset="0"/>
              <a:buChar char="•"/>
              <a:defRPr/>
            </a:pPr>
            <a:r>
              <a:rPr lang="en-US" dirty="0"/>
              <a:t>ASP.NET </a:t>
            </a:r>
            <a:r>
              <a:rPr lang="el-GR" dirty="0"/>
              <a:t>εφαρμογές που εκτελούνται σε </a:t>
            </a:r>
            <a:r>
              <a:rPr lang="en-US" dirty="0"/>
              <a:t>Web Servers</a:t>
            </a:r>
          </a:p>
          <a:p>
            <a:pPr>
              <a:buFont typeface="Arial" pitchFamily="34" charset="0"/>
              <a:buChar char="•"/>
              <a:defRPr/>
            </a:pPr>
            <a:r>
              <a:rPr lang="en-US" dirty="0"/>
              <a:t>Web services </a:t>
            </a:r>
          </a:p>
          <a:p>
            <a:pPr>
              <a:buFont typeface="Arial" pitchFamily="34" charset="0"/>
              <a:buChar char="•"/>
              <a:defRPr/>
            </a:pPr>
            <a:r>
              <a:rPr lang="en-US" dirty="0"/>
              <a:t>Windows services</a:t>
            </a:r>
          </a:p>
          <a:p>
            <a:pPr>
              <a:buFont typeface="Arial" pitchFamily="34" charset="0"/>
              <a:buChar char="•"/>
              <a:defRPr/>
            </a:pPr>
            <a:r>
              <a:rPr lang="en-US" dirty="0"/>
              <a:t>Service-oriented applications using Windows Communication Foundation (WCF)</a:t>
            </a:r>
          </a:p>
          <a:p>
            <a:pPr>
              <a:buFont typeface="Arial" pitchFamily="34" charset="0"/>
              <a:buChar char="•"/>
              <a:defRPr/>
            </a:pPr>
            <a:r>
              <a:rPr lang="en-US" dirty="0"/>
              <a:t>Workflow-enabled applications using Windows Workflow Foundation (WF)</a:t>
            </a:r>
          </a:p>
          <a:p>
            <a:pPr>
              <a:buFont typeface="Arial" pitchFamily="34" charset="0"/>
              <a:buChar char="•"/>
              <a:defRPr/>
            </a:pPr>
            <a:r>
              <a:rPr lang="en-US" dirty="0"/>
              <a:t>Silverlight Applications</a:t>
            </a:r>
          </a:p>
          <a:p>
            <a:pPr>
              <a:buFont typeface="Arial" pitchFamily="34" charset="0"/>
              <a:buChar char="•"/>
              <a:defRPr/>
            </a:pPr>
            <a:r>
              <a:rPr lang="en-US" dirty="0"/>
              <a:t>Mobile Applications </a:t>
            </a:r>
            <a:r>
              <a:rPr lang="en-US" dirty="0" smtClean="0"/>
              <a:t>(Windows Phone 7 </a:t>
            </a:r>
            <a:r>
              <a:rPr lang="el-GR" dirty="0" smtClean="0"/>
              <a:t>ή </a:t>
            </a:r>
            <a:r>
              <a:rPr lang="en-US" dirty="0" smtClean="0"/>
              <a:t>Windows Phone 6.5)</a:t>
            </a:r>
            <a:endParaRPr lang="en-US" dirty="0"/>
          </a:p>
          <a:p>
            <a:pPr>
              <a:buFont typeface="Arial" pitchFamily="34" charset="0"/>
              <a:buChar char="•"/>
              <a:defRPr/>
            </a:pPr>
            <a:r>
              <a:rPr lang="en-US" dirty="0"/>
              <a:t>Embedded Applications (Micro Framework)</a:t>
            </a:r>
          </a:p>
          <a:p>
            <a:pPr>
              <a:buFont typeface="Arial" pitchFamily="34" charset="0"/>
              <a:buChar char="•"/>
              <a:defRPr/>
            </a:pPr>
            <a:r>
              <a:rPr lang="en-US" dirty="0"/>
              <a:t>Office Applications (VSTO)</a:t>
            </a:r>
          </a:p>
          <a:p>
            <a:pPr>
              <a:buFont typeface="Arial" pitchFamily="34" charset="0"/>
              <a:buChar char="•"/>
              <a:defRPr/>
            </a:pPr>
            <a:r>
              <a:rPr lang="en-US" dirty="0"/>
              <a:t>SharePoint Applications</a:t>
            </a:r>
          </a:p>
          <a:p>
            <a:pPr>
              <a:buFont typeface="Arial" pitchFamily="34" charset="0"/>
              <a:buChar char="•"/>
              <a:defRPr/>
            </a:pPr>
            <a:r>
              <a:rPr lang="en-US" dirty="0"/>
              <a:t>XBOX 360 Games, PC Games, Zune Games (XNA)</a:t>
            </a:r>
          </a:p>
          <a:p>
            <a:pPr>
              <a:buFont typeface="Arial" pitchFamily="34" charset="0"/>
              <a:buChar char="•"/>
              <a:defRPr/>
            </a:pPr>
            <a:r>
              <a:rPr lang="en-US" dirty="0"/>
              <a:t>Windows 7 (</a:t>
            </a:r>
            <a:r>
              <a:rPr lang="el-GR" dirty="0"/>
              <a:t>με το </a:t>
            </a:r>
            <a:r>
              <a:rPr lang="en-US" dirty="0"/>
              <a:t>Windows 7 API Code Pack) – </a:t>
            </a:r>
            <a:r>
              <a:rPr lang="el-GR" dirty="0"/>
              <a:t>συμπεριλαμβάνεται </a:t>
            </a:r>
            <a:r>
              <a:rPr lang="en-US" dirty="0"/>
              <a:t>Sensor </a:t>
            </a:r>
            <a:r>
              <a:rPr lang="el-GR" dirty="0"/>
              <a:t>και </a:t>
            </a:r>
            <a:r>
              <a:rPr lang="en-US" dirty="0"/>
              <a:t>Location Platform</a:t>
            </a:r>
          </a:p>
          <a:p>
            <a:pPr>
              <a:buFont typeface="Arial" pitchFamily="34" charset="0"/>
              <a:buChar char="•"/>
              <a:defRPr/>
            </a:pPr>
            <a:r>
              <a:rPr lang="en-US" dirty="0"/>
              <a:t>Visual Studio Tools for Office</a:t>
            </a:r>
          </a:p>
          <a:p>
            <a:pPr>
              <a:buFont typeface="Arial" pitchFamily="34" charset="0"/>
              <a:buChar char="•"/>
              <a:defRPr/>
            </a:pPr>
            <a:r>
              <a:rPr lang="en-US" dirty="0"/>
              <a:t>Microsoft Dynamics </a:t>
            </a:r>
            <a:r>
              <a:rPr lang="en-US" dirty="0" smtClean="0"/>
              <a:t>CRM</a:t>
            </a:r>
            <a:endParaRPr lang="el-GR" dirty="0" smtClean="0"/>
          </a:p>
          <a:p>
            <a:pPr>
              <a:buFont typeface="Arial" pitchFamily="34" charset="0"/>
              <a:buChar char="•"/>
              <a:defRPr/>
            </a:pPr>
            <a:r>
              <a:rPr lang="el-GR" sz="2800" dirty="0"/>
              <a:t>Οτιδήποτε έχει </a:t>
            </a:r>
            <a:r>
              <a:rPr lang="en-US" sz="2800" dirty="0"/>
              <a:t>API </a:t>
            </a:r>
            <a:r>
              <a:rPr lang="el-GR" sz="2800" dirty="0"/>
              <a:t>σε .ΝΕΤ!</a:t>
            </a:r>
          </a:p>
          <a:p>
            <a:pPr>
              <a:buFont typeface="Arial" pitchFamily="34" charset="0"/>
              <a:buChar char="•"/>
              <a:defRPr/>
            </a:pPr>
            <a:endParaRPr lang="en-US" dirty="0"/>
          </a:p>
        </p:txBody>
      </p:sp>
      <p:sp>
        <p:nvSpPr>
          <p:cNvPr id="2" name="Title 1"/>
          <p:cNvSpPr>
            <a:spLocks noGrp="1"/>
          </p:cNvSpPr>
          <p:nvPr>
            <p:ph type="title"/>
          </p:nvPr>
        </p:nvSpPr>
        <p:spPr/>
        <p:txBody>
          <a:bodyPr/>
          <a:lstStyle/>
          <a:p>
            <a:r>
              <a:rPr lang="en-US" dirty="0" smtClean="0"/>
              <a:t>.NET </a:t>
            </a:r>
            <a:r>
              <a:rPr lang="el-GR" dirty="0" smtClean="0"/>
              <a:t>Τεχνολογίες</a:t>
            </a:r>
            <a:endParaRPr lang="el-GR" dirty="0"/>
          </a:p>
        </p:txBody>
      </p:sp>
      <p:sp>
        <p:nvSpPr>
          <p:cNvPr id="7" name="Slide Number Placeholder 6"/>
          <p:cNvSpPr>
            <a:spLocks noGrp="1"/>
          </p:cNvSpPr>
          <p:nvPr>
            <p:ph type="sldNum" sz="quarter" idx="12"/>
          </p:nvPr>
        </p:nvSpPr>
        <p:spPr/>
        <p:txBody>
          <a:bodyPr/>
          <a:lstStyle/>
          <a:p>
            <a:fld id="{BF60CB65-32CC-4009-B0EA-21A8B9F6A143}" type="slidenum">
              <a:rPr lang="el-GR" smtClean="0"/>
              <a:pPr/>
              <a:t>10</a:t>
            </a:fld>
            <a:endParaRPr lang="el-GR" dirty="0"/>
          </a:p>
        </p:txBody>
      </p:sp>
    </p:spTree>
    <p:extLst>
      <p:ext uri="{BB962C8B-B14F-4D97-AF65-F5344CB8AC3E}">
        <p14:creationId xmlns:p14="http://schemas.microsoft.com/office/powerpoint/2010/main" val="385204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Σύστημα τύπων</a:t>
            </a:r>
          </a:p>
        </p:txBody>
      </p:sp>
      <p:sp>
        <p:nvSpPr>
          <p:cNvPr id="3" name="Text Placeholder 2"/>
          <p:cNvSpPr>
            <a:spLocks noGrp="1"/>
          </p:cNvSpPr>
          <p:nvPr>
            <p:ph type="body" idx="1"/>
          </p:nvPr>
        </p:nvSpPr>
        <p:spPr/>
        <p:txBody>
          <a:bodyPr>
            <a:normAutofit/>
          </a:bodyPr>
          <a:lstStyle/>
          <a:p>
            <a:pPr>
              <a:buFont typeface="Arial" pitchFamily="34" charset="0"/>
              <a:buChar char="–"/>
              <a:defRPr/>
            </a:pPr>
            <a:r>
              <a:rPr lang="el-GR" dirty="0" smtClean="0">
                <a:cs typeface="Calibri" pitchFamily="34" charset="0"/>
              </a:rPr>
              <a:t>Σύμβαση ονομάτων των τύπων:</a:t>
            </a:r>
            <a:r>
              <a:rPr lang="en-US" dirty="0" smtClean="0">
                <a:cs typeface="Calibri" pitchFamily="34" charset="0"/>
              </a:rPr>
              <a:t> </a:t>
            </a:r>
            <a:r>
              <a:rPr lang="en-US" dirty="0" err="1" smtClean="0">
                <a:cs typeface="Calibri" pitchFamily="34" charset="0"/>
              </a:rPr>
              <a:t>namespace.subnamespaces.</a:t>
            </a:r>
            <a:r>
              <a:rPr lang="en-US" b="1" dirty="0" err="1" smtClean="0">
                <a:cs typeface="Calibri" pitchFamily="34" charset="0"/>
              </a:rPr>
              <a:t>typename</a:t>
            </a:r>
            <a:endParaRPr lang="en-US" b="1" dirty="0" smtClean="0">
              <a:cs typeface="Calibri" pitchFamily="34" charset="0"/>
            </a:endParaRPr>
          </a:p>
          <a:p>
            <a:pPr>
              <a:buFont typeface="Arial" pitchFamily="34" charset="0"/>
              <a:buChar char="–"/>
              <a:defRPr/>
            </a:pPr>
            <a:r>
              <a:rPr lang="el-GR" dirty="0" smtClean="0">
                <a:cs typeface="Calibri" pitchFamily="34" charset="0"/>
              </a:rPr>
              <a:t>Τα πάντα είναι αντικείμενα</a:t>
            </a:r>
            <a:r>
              <a:rPr lang="el-GR" dirty="0">
                <a:cs typeface="Calibri" pitchFamily="34" charset="0"/>
              </a:rPr>
              <a:t>:</a:t>
            </a:r>
            <a:r>
              <a:rPr lang="el-GR" dirty="0" smtClean="0">
                <a:cs typeface="Calibri" pitchFamily="34" charset="0"/>
              </a:rPr>
              <a:t> κληρονομούν τελικά την κλάση </a:t>
            </a:r>
            <a:r>
              <a:rPr lang="en-US" dirty="0" err="1" smtClean="0">
                <a:cs typeface="Calibri" pitchFamily="34" charset="0"/>
              </a:rPr>
              <a:t>System.</a:t>
            </a:r>
            <a:r>
              <a:rPr lang="en-US" b="1" dirty="0" err="1" smtClean="0">
                <a:cs typeface="Calibri" pitchFamily="34" charset="0"/>
              </a:rPr>
              <a:t>Object</a:t>
            </a:r>
            <a:r>
              <a:rPr lang="en-US" dirty="0" smtClean="0">
                <a:cs typeface="Calibri" pitchFamily="34" charset="0"/>
              </a:rPr>
              <a:t>.</a:t>
            </a:r>
            <a:endParaRPr lang="el-GR" dirty="0" smtClean="0">
              <a:cs typeface="Calibri" pitchFamily="34" charset="0"/>
            </a:endParaRPr>
          </a:p>
          <a:p>
            <a:pPr>
              <a:buFont typeface="Arial" pitchFamily="34" charset="0"/>
              <a:buChar char="–"/>
              <a:defRPr/>
            </a:pPr>
            <a:r>
              <a:rPr lang="el-GR" dirty="0" smtClean="0">
                <a:cs typeface="Calibri" pitchFamily="34" charset="0"/>
              </a:rPr>
              <a:t>Ξεκάθαρη διάκριση ανάμεσα στους τύπους:</a:t>
            </a:r>
          </a:p>
          <a:p>
            <a:pPr lvl="1">
              <a:buFont typeface="Arial" pitchFamily="34" charset="0"/>
              <a:buChar char="–"/>
              <a:defRPr/>
            </a:pPr>
            <a:r>
              <a:rPr lang="el-GR" dirty="0" smtClean="0">
                <a:cs typeface="Calibri" pitchFamily="34" charset="0"/>
              </a:rPr>
              <a:t>Τιμής όπως απλοί τύποι (</a:t>
            </a:r>
            <a:r>
              <a:rPr lang="en-US" dirty="0" smtClean="0">
                <a:cs typeface="Calibri" pitchFamily="34" charset="0"/>
              </a:rPr>
              <a:t>integers), </a:t>
            </a:r>
            <a:r>
              <a:rPr lang="en-US" dirty="0" err="1" smtClean="0">
                <a:cs typeface="Calibri" pitchFamily="34" charset="0"/>
              </a:rPr>
              <a:t>structs</a:t>
            </a:r>
            <a:r>
              <a:rPr lang="en-US" dirty="0" smtClean="0">
                <a:cs typeface="Calibri" pitchFamily="34" charset="0"/>
              </a:rPr>
              <a:t> </a:t>
            </a:r>
            <a:r>
              <a:rPr lang="el-GR" dirty="0" smtClean="0">
                <a:cs typeface="Calibri" pitchFamily="34" charset="0"/>
              </a:rPr>
              <a:t>κ.α.</a:t>
            </a:r>
          </a:p>
          <a:p>
            <a:pPr lvl="1">
              <a:buFont typeface="Arial" pitchFamily="34" charset="0"/>
              <a:buChar char="–"/>
              <a:defRPr/>
            </a:pPr>
            <a:r>
              <a:rPr lang="el-GR" dirty="0" smtClean="0">
                <a:cs typeface="Calibri" pitchFamily="34" charset="0"/>
              </a:rPr>
              <a:t>Αναφοράς όπως κλάσεις, πίνακες κ.α.</a:t>
            </a:r>
            <a:endParaRPr lang="el-GR" dirty="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11</a:t>
            </a:fld>
            <a:endParaRPr lang="el-GR" dirty="0"/>
          </a:p>
        </p:txBody>
      </p:sp>
      <p:graphicFrame>
        <p:nvGraphicFramePr>
          <p:cNvPr id="12" name="Table 11"/>
          <p:cNvGraphicFramePr>
            <a:graphicFrameLocks noGrp="1"/>
          </p:cNvGraphicFramePr>
          <p:nvPr>
            <p:extLst>
              <p:ext uri="{D42A27DB-BD31-4B8C-83A1-F6EECF244321}">
                <p14:modId xmlns:p14="http://schemas.microsoft.com/office/powerpoint/2010/main" val="4000874781"/>
              </p:ext>
            </p:extLst>
          </p:nvPr>
        </p:nvGraphicFramePr>
        <p:xfrm>
          <a:off x="4644008" y="4846280"/>
          <a:ext cx="3672408" cy="1463040"/>
        </p:xfrm>
        <a:graphic>
          <a:graphicData uri="http://schemas.openxmlformats.org/drawingml/2006/table">
            <a:tbl>
              <a:tblPr firstRow="1" bandRow="1">
                <a:tableStyleId>{5C22544A-7EE6-4342-B048-85BDC9FD1C3A}</a:tableStyleId>
              </a:tblPr>
              <a:tblGrid>
                <a:gridCol w="3672408"/>
              </a:tblGrid>
              <a:tr h="197609">
                <a:tc>
                  <a:txBody>
                    <a:bodyPr/>
                    <a:lstStyle/>
                    <a:p>
                      <a:pPr algn="ctr"/>
                      <a:r>
                        <a:rPr lang="en-US" sz="1800" i="0" dirty="0" smtClean="0"/>
                        <a:t>Point</a:t>
                      </a:r>
                      <a:endParaRPr lang="el-GR" sz="1800" i="0" dirty="0"/>
                    </a:p>
                  </a:txBody>
                  <a:tcPr/>
                </a:tc>
              </a:tr>
              <a:tr h="197609">
                <a:tc>
                  <a:txBody>
                    <a:bodyPr/>
                    <a:lstStyle/>
                    <a:p>
                      <a:r>
                        <a:rPr lang="en-US" sz="1800" dirty="0" smtClean="0"/>
                        <a:t>X</a:t>
                      </a:r>
                      <a:r>
                        <a:rPr lang="en-US" sz="1800" baseline="0" dirty="0" smtClean="0"/>
                        <a:t> : int</a:t>
                      </a:r>
                      <a:endParaRPr lang="el-GR" sz="1800" dirty="0"/>
                    </a:p>
                  </a:txBody>
                  <a:tcPr/>
                </a:tc>
              </a:tr>
              <a:tr h="197609">
                <a:tc>
                  <a:txBody>
                    <a:bodyPr/>
                    <a:lstStyle/>
                    <a:p>
                      <a:r>
                        <a:rPr lang="en-US" sz="1800" dirty="0" smtClean="0"/>
                        <a:t>Y : int</a:t>
                      </a:r>
                      <a:endParaRPr lang="el-GR" sz="1800" dirty="0"/>
                    </a:p>
                  </a:txBody>
                  <a:tcPr/>
                </a:tc>
              </a:tr>
              <a:tr h="197609">
                <a:tc>
                  <a:txBody>
                    <a:bodyPr/>
                    <a:lstStyle/>
                    <a:p>
                      <a:r>
                        <a:rPr lang="en-US" sz="1800" dirty="0" err="1" smtClean="0"/>
                        <a:t>GetDistance</a:t>
                      </a:r>
                      <a:r>
                        <a:rPr lang="en-US" sz="1800" dirty="0" smtClean="0"/>
                        <a:t>(</a:t>
                      </a:r>
                      <a:r>
                        <a:rPr lang="en-US" sz="1800" dirty="0" err="1" smtClean="0"/>
                        <a:t>otherPoint</a:t>
                      </a:r>
                      <a:r>
                        <a:rPr lang="en-US" sz="1800" baseline="0" dirty="0" smtClean="0"/>
                        <a:t> : Point)</a:t>
                      </a:r>
                      <a:endParaRPr lang="el-GR" sz="1800" dirty="0"/>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628197954"/>
              </p:ext>
            </p:extLst>
          </p:nvPr>
        </p:nvGraphicFramePr>
        <p:xfrm>
          <a:off x="993920" y="4865735"/>
          <a:ext cx="1368152" cy="731520"/>
        </p:xfrm>
        <a:graphic>
          <a:graphicData uri="http://schemas.openxmlformats.org/drawingml/2006/table">
            <a:tbl>
              <a:tblPr firstRow="1" bandRow="1">
                <a:tableStyleId>{5C22544A-7EE6-4342-B048-85BDC9FD1C3A}</a:tableStyleId>
              </a:tblPr>
              <a:tblGrid>
                <a:gridCol w="1368152"/>
              </a:tblGrid>
              <a:tr h="197609">
                <a:tc>
                  <a:txBody>
                    <a:bodyPr/>
                    <a:lstStyle/>
                    <a:p>
                      <a:pPr algn="ctr"/>
                      <a:r>
                        <a:rPr lang="en-US" sz="1800" i="0" dirty="0" smtClean="0"/>
                        <a:t>Object</a:t>
                      </a:r>
                      <a:endParaRPr lang="el-GR" sz="1800" i="0" dirty="0"/>
                    </a:p>
                  </a:txBody>
                  <a:tcPr/>
                </a:tc>
              </a:tr>
              <a:tr h="197609">
                <a:tc>
                  <a:txBody>
                    <a:bodyPr/>
                    <a:lstStyle/>
                    <a:p>
                      <a:pPr algn="ctr"/>
                      <a:r>
                        <a:rPr lang="en-US" sz="1800" i="0" dirty="0" err="1" smtClean="0"/>
                        <a:t>ToString</a:t>
                      </a:r>
                      <a:r>
                        <a:rPr lang="en-US" sz="1800" i="0" dirty="0" smtClean="0"/>
                        <a:t>()</a:t>
                      </a:r>
                      <a:endParaRPr lang="el-GR" sz="1800" i="0" dirty="0"/>
                    </a:p>
                  </a:txBody>
                  <a:tcPr/>
                </a:tc>
              </a:tr>
            </a:tbl>
          </a:graphicData>
        </a:graphic>
      </p:graphicFrame>
      <p:cxnSp>
        <p:nvCxnSpPr>
          <p:cNvPr id="14" name="Straight Arrow Connector 13"/>
          <p:cNvCxnSpPr/>
          <p:nvPr/>
        </p:nvCxnSpPr>
        <p:spPr>
          <a:xfrm flipH="1">
            <a:off x="2362072" y="5012250"/>
            <a:ext cx="792088" cy="0"/>
          </a:xfrm>
          <a:prstGeom prst="straightConnector1">
            <a:avLst/>
          </a:prstGeom>
          <a:ln>
            <a:headEnd type="none" w="med" len="med"/>
            <a:tailEnd type="triangle" w="lg" len="med"/>
          </a:ln>
        </p:spPr>
        <p:style>
          <a:lnRef idx="2">
            <a:schemeClr val="accent1"/>
          </a:lnRef>
          <a:fillRef idx="0">
            <a:schemeClr val="accent1"/>
          </a:fillRef>
          <a:effectRef idx="1">
            <a:schemeClr val="accent1"/>
          </a:effectRef>
          <a:fontRef idx="minor">
            <a:schemeClr val="tx1"/>
          </a:fontRef>
        </p:style>
      </p:cxnSp>
      <p:graphicFrame>
        <p:nvGraphicFramePr>
          <p:cNvPr id="8" name="Table 7"/>
          <p:cNvGraphicFramePr>
            <a:graphicFrameLocks noGrp="1"/>
          </p:cNvGraphicFramePr>
          <p:nvPr>
            <p:extLst>
              <p:ext uri="{D42A27DB-BD31-4B8C-83A1-F6EECF244321}">
                <p14:modId xmlns:p14="http://schemas.microsoft.com/office/powerpoint/2010/main" val="4223936075"/>
              </p:ext>
            </p:extLst>
          </p:nvPr>
        </p:nvGraphicFramePr>
        <p:xfrm>
          <a:off x="3154160" y="4906662"/>
          <a:ext cx="697760" cy="731520"/>
        </p:xfrm>
        <a:graphic>
          <a:graphicData uri="http://schemas.openxmlformats.org/drawingml/2006/table">
            <a:tbl>
              <a:tblPr firstRow="1" bandRow="1">
                <a:tableStyleId>{5C22544A-7EE6-4342-B048-85BDC9FD1C3A}</a:tableStyleId>
              </a:tblPr>
              <a:tblGrid>
                <a:gridCol w="697760"/>
              </a:tblGrid>
              <a:tr h="197609">
                <a:tc>
                  <a:txBody>
                    <a:bodyPr/>
                    <a:lstStyle/>
                    <a:p>
                      <a:pPr algn="ctr"/>
                      <a:r>
                        <a:rPr lang="el-GR" sz="1800" i="0" dirty="0" smtClean="0"/>
                        <a:t>…</a:t>
                      </a:r>
                      <a:endParaRPr lang="el-GR" sz="1800" i="0" dirty="0"/>
                    </a:p>
                  </a:txBody>
                  <a:tcPr/>
                </a:tc>
              </a:tr>
              <a:tr h="197609">
                <a:tc>
                  <a:txBody>
                    <a:bodyPr/>
                    <a:lstStyle/>
                    <a:p>
                      <a:pPr algn="ctr"/>
                      <a:r>
                        <a:rPr lang="el-GR" sz="1800" i="0" dirty="0" smtClean="0"/>
                        <a:t>…</a:t>
                      </a:r>
                      <a:endParaRPr lang="el-GR" sz="1800" i="0" dirty="0"/>
                    </a:p>
                  </a:txBody>
                  <a:tcPr/>
                </a:tc>
              </a:tr>
            </a:tbl>
          </a:graphicData>
        </a:graphic>
      </p:graphicFrame>
      <p:cxnSp>
        <p:nvCxnSpPr>
          <p:cNvPr id="9" name="Straight Arrow Connector 8"/>
          <p:cNvCxnSpPr/>
          <p:nvPr/>
        </p:nvCxnSpPr>
        <p:spPr>
          <a:xfrm flipH="1">
            <a:off x="3851920" y="5012250"/>
            <a:ext cx="792088" cy="0"/>
          </a:xfrm>
          <a:prstGeom prst="straightConnector1">
            <a:avLst/>
          </a:prstGeom>
          <a:ln>
            <a:headEnd type="none" w="med" len="med"/>
            <a:tailEnd type="triangle" w="lg"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33178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a:t>Base Class Library, </a:t>
            </a:r>
            <a:r>
              <a:rPr lang="el-GR" dirty="0"/>
              <a:t>μέρος 1</a:t>
            </a:r>
            <a:endParaRPr lang="el-GR" dirty="0" smtClean="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12</a:t>
            </a:fld>
            <a:endParaRPr lang="el-GR" dirty="0"/>
          </a:p>
        </p:txBody>
      </p:sp>
      <p:sp>
        <p:nvSpPr>
          <p:cNvPr id="9" name="Rounded Rectangle 8"/>
          <p:cNvSpPr/>
          <p:nvPr/>
        </p:nvSpPr>
        <p:spPr>
          <a:xfrm>
            <a:off x="663861" y="1412776"/>
            <a:ext cx="3908140" cy="4032448"/>
          </a:xfrm>
          <a:prstGeom prst="round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 namespace</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1043608" y="1772816"/>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Object</a:t>
            </a:r>
            <a:endParaRPr lang="el-GR" dirty="0"/>
          </a:p>
        </p:txBody>
      </p:sp>
      <p:sp>
        <p:nvSpPr>
          <p:cNvPr id="15" name="Rectangle 14"/>
          <p:cNvSpPr/>
          <p:nvPr/>
        </p:nvSpPr>
        <p:spPr>
          <a:xfrm>
            <a:off x="1043607" y="228439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Int32</a:t>
            </a:r>
            <a:endParaRPr lang="el-GR" dirty="0"/>
          </a:p>
        </p:txBody>
      </p:sp>
      <p:sp>
        <p:nvSpPr>
          <p:cNvPr id="17" name="Rectangle 16"/>
          <p:cNvSpPr/>
          <p:nvPr/>
        </p:nvSpPr>
        <p:spPr>
          <a:xfrm>
            <a:off x="1043607" y="279683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Double</a:t>
            </a:r>
            <a:endParaRPr lang="el-GR" dirty="0"/>
          </a:p>
        </p:txBody>
      </p:sp>
      <p:sp>
        <p:nvSpPr>
          <p:cNvPr id="18" name="Rectangle 17"/>
          <p:cNvSpPr/>
          <p:nvPr/>
        </p:nvSpPr>
        <p:spPr>
          <a:xfrm>
            <a:off x="1043607" y="330927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Boolean</a:t>
            </a:r>
            <a:endParaRPr lang="el-GR" dirty="0"/>
          </a:p>
        </p:txBody>
      </p:sp>
      <p:sp>
        <p:nvSpPr>
          <p:cNvPr id="19" name="Rectangle 18"/>
          <p:cNvSpPr/>
          <p:nvPr/>
        </p:nvSpPr>
        <p:spPr>
          <a:xfrm>
            <a:off x="1050736" y="382171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Char</a:t>
            </a:r>
            <a:endParaRPr lang="el-GR" dirty="0"/>
          </a:p>
        </p:txBody>
      </p:sp>
      <p:sp>
        <p:nvSpPr>
          <p:cNvPr id="22" name="Rectangle 21"/>
          <p:cNvSpPr/>
          <p:nvPr/>
        </p:nvSpPr>
        <p:spPr>
          <a:xfrm>
            <a:off x="1050736" y="433415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String</a:t>
            </a:r>
            <a:endParaRPr lang="el-GR" dirty="0"/>
          </a:p>
        </p:txBody>
      </p:sp>
      <p:sp>
        <p:nvSpPr>
          <p:cNvPr id="31" name="Rectangle 30"/>
          <p:cNvSpPr/>
          <p:nvPr/>
        </p:nvSpPr>
        <p:spPr>
          <a:xfrm>
            <a:off x="2715305" y="177195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Array</a:t>
            </a:r>
            <a:endParaRPr lang="el-GR" dirty="0"/>
          </a:p>
        </p:txBody>
      </p:sp>
      <p:sp>
        <p:nvSpPr>
          <p:cNvPr id="32" name="Rectangle 31"/>
          <p:cNvSpPr/>
          <p:nvPr/>
        </p:nvSpPr>
        <p:spPr>
          <a:xfrm>
            <a:off x="2715305" y="228439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Console</a:t>
            </a:r>
            <a:endParaRPr lang="el-GR" dirty="0"/>
          </a:p>
        </p:txBody>
      </p:sp>
      <p:sp>
        <p:nvSpPr>
          <p:cNvPr id="33" name="Rectangle 32"/>
          <p:cNvSpPr/>
          <p:nvPr/>
        </p:nvSpPr>
        <p:spPr>
          <a:xfrm>
            <a:off x="2722434" y="279683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Enum</a:t>
            </a:r>
            <a:endParaRPr lang="el-GR" dirty="0"/>
          </a:p>
        </p:txBody>
      </p:sp>
      <p:sp>
        <p:nvSpPr>
          <p:cNvPr id="34" name="Rectangle 33"/>
          <p:cNvSpPr/>
          <p:nvPr/>
        </p:nvSpPr>
        <p:spPr>
          <a:xfrm>
            <a:off x="2722434" y="330927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Exception</a:t>
            </a:r>
            <a:endParaRPr lang="el-GR" dirty="0"/>
          </a:p>
        </p:txBody>
      </p:sp>
      <p:sp>
        <p:nvSpPr>
          <p:cNvPr id="35" name="Rectangle 34"/>
          <p:cNvSpPr/>
          <p:nvPr/>
        </p:nvSpPr>
        <p:spPr>
          <a:xfrm>
            <a:off x="2722434" y="382171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Math</a:t>
            </a:r>
            <a:endParaRPr lang="el-GR" dirty="0"/>
          </a:p>
        </p:txBody>
      </p:sp>
      <p:sp>
        <p:nvSpPr>
          <p:cNvPr id="36" name="Rectangle 35"/>
          <p:cNvSpPr/>
          <p:nvPr/>
        </p:nvSpPr>
        <p:spPr>
          <a:xfrm>
            <a:off x="2729563" y="433415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Random</a:t>
            </a:r>
            <a:endParaRPr lang="el-GR" dirty="0"/>
          </a:p>
        </p:txBody>
      </p:sp>
      <p:sp>
        <p:nvSpPr>
          <p:cNvPr id="38" name="Rounded Rectangle 37"/>
          <p:cNvSpPr/>
          <p:nvPr/>
        </p:nvSpPr>
        <p:spPr>
          <a:xfrm>
            <a:off x="4757265" y="1473071"/>
            <a:ext cx="3908140" cy="1323764"/>
          </a:xfrm>
          <a:prstGeom prst="round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System.Collections</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9" name="Rectangle 38"/>
          <p:cNvSpPr/>
          <p:nvPr/>
        </p:nvSpPr>
        <p:spPr>
          <a:xfrm>
            <a:off x="5076056" y="1771955"/>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Queue</a:t>
            </a:r>
            <a:endParaRPr lang="el-GR" dirty="0"/>
          </a:p>
        </p:txBody>
      </p:sp>
      <p:sp>
        <p:nvSpPr>
          <p:cNvPr id="40" name="Rectangle 39"/>
          <p:cNvSpPr/>
          <p:nvPr/>
        </p:nvSpPr>
        <p:spPr>
          <a:xfrm>
            <a:off x="6757448" y="1772816"/>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Hashtable</a:t>
            </a:r>
            <a:endParaRPr lang="el-GR" dirty="0"/>
          </a:p>
        </p:txBody>
      </p:sp>
      <p:sp>
        <p:nvSpPr>
          <p:cNvPr id="41" name="Rounded Rectangle 40"/>
          <p:cNvSpPr/>
          <p:nvPr/>
        </p:nvSpPr>
        <p:spPr>
          <a:xfrm>
            <a:off x="4757265" y="3041328"/>
            <a:ext cx="3908140" cy="1292827"/>
          </a:xfrm>
          <a:prstGeom prst="round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System.IO</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2" name="Rectangle 41"/>
          <p:cNvSpPr/>
          <p:nvPr/>
        </p:nvSpPr>
        <p:spPr>
          <a:xfrm>
            <a:off x="5076056" y="3340212"/>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File</a:t>
            </a:r>
            <a:endParaRPr lang="el-GR" dirty="0"/>
          </a:p>
        </p:txBody>
      </p:sp>
      <p:sp>
        <p:nvSpPr>
          <p:cNvPr id="43" name="Rectangle 42"/>
          <p:cNvSpPr/>
          <p:nvPr/>
        </p:nvSpPr>
        <p:spPr>
          <a:xfrm>
            <a:off x="6757448" y="3341073"/>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err="1"/>
              <a:t>StreamWriter</a:t>
            </a:r>
            <a:endParaRPr lang="el-GR" sz="1600" dirty="0"/>
          </a:p>
        </p:txBody>
      </p:sp>
      <p:sp>
        <p:nvSpPr>
          <p:cNvPr id="46" name="Rounded Rectangle 45"/>
          <p:cNvSpPr/>
          <p:nvPr/>
        </p:nvSpPr>
        <p:spPr>
          <a:xfrm>
            <a:off x="4757265" y="4581128"/>
            <a:ext cx="3908140" cy="1292827"/>
          </a:xfrm>
          <a:prstGeom prst="round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System.Net</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7" name="Rectangle 46"/>
          <p:cNvSpPr/>
          <p:nvPr/>
        </p:nvSpPr>
        <p:spPr>
          <a:xfrm>
            <a:off x="5076056" y="4880012"/>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WebClient</a:t>
            </a:r>
            <a:endParaRPr lang="el-GR" dirty="0"/>
          </a:p>
        </p:txBody>
      </p:sp>
      <p:sp>
        <p:nvSpPr>
          <p:cNvPr id="48" name="Rectangle 47"/>
          <p:cNvSpPr/>
          <p:nvPr/>
        </p:nvSpPr>
        <p:spPr>
          <a:xfrm>
            <a:off x="6757448" y="4880873"/>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IPAddress</a:t>
            </a:r>
            <a:endParaRPr lang="el-GR" dirty="0"/>
          </a:p>
        </p:txBody>
      </p:sp>
    </p:spTree>
    <p:extLst>
      <p:ext uri="{BB962C8B-B14F-4D97-AF65-F5344CB8AC3E}">
        <p14:creationId xmlns:p14="http://schemas.microsoft.com/office/powerpoint/2010/main" val="25414693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a:t>Base Class Library, </a:t>
            </a:r>
            <a:r>
              <a:rPr lang="el-GR" dirty="0"/>
              <a:t>μέρος </a:t>
            </a:r>
            <a:r>
              <a:rPr lang="el-GR" dirty="0" smtClean="0"/>
              <a:t>2</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13</a:t>
            </a:fld>
            <a:endParaRPr lang="el-GR" dirty="0"/>
          </a:p>
        </p:txBody>
      </p:sp>
      <p:sp>
        <p:nvSpPr>
          <p:cNvPr id="38" name="Rounded Rectangle 37"/>
          <p:cNvSpPr/>
          <p:nvPr/>
        </p:nvSpPr>
        <p:spPr>
          <a:xfrm>
            <a:off x="611560" y="2420888"/>
            <a:ext cx="3908140" cy="58777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nchorCtr="0"/>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System.Threading</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6" name="Rounded Rectangle 25"/>
          <p:cNvSpPr/>
          <p:nvPr/>
        </p:nvSpPr>
        <p:spPr>
          <a:xfrm>
            <a:off x="611560" y="1617088"/>
            <a:ext cx="3908140" cy="58777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nchorCtr="0"/>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System.Reflection</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7" name="Rounded Rectangle 26"/>
          <p:cNvSpPr/>
          <p:nvPr/>
        </p:nvSpPr>
        <p:spPr>
          <a:xfrm>
            <a:off x="611560" y="3964864"/>
            <a:ext cx="3908140" cy="58777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nchorCtr="0"/>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System.Xml</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8" name="Rounded Rectangle 27"/>
          <p:cNvSpPr/>
          <p:nvPr/>
        </p:nvSpPr>
        <p:spPr>
          <a:xfrm>
            <a:off x="611560" y="3161064"/>
            <a:ext cx="3908140" cy="58777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nchorCtr="0"/>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System.Data</a:t>
            </a: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(ADO.NET)</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7" name="Rounded Rectangle 36"/>
          <p:cNvSpPr/>
          <p:nvPr/>
        </p:nvSpPr>
        <p:spPr>
          <a:xfrm>
            <a:off x="611560" y="4773728"/>
            <a:ext cx="3908140" cy="58777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nchorCtr="0"/>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System.Web</a:t>
            </a: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(ASP.NET)</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4" name="Rounded Rectangle 43"/>
          <p:cNvSpPr/>
          <p:nvPr/>
        </p:nvSpPr>
        <p:spPr>
          <a:xfrm>
            <a:off x="4716016" y="1556792"/>
            <a:ext cx="3908140" cy="4032448"/>
          </a:xfrm>
          <a:prstGeom prst="round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System.Windows.Forms</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5" name="Rectangle 44"/>
          <p:cNvSpPr/>
          <p:nvPr/>
        </p:nvSpPr>
        <p:spPr>
          <a:xfrm>
            <a:off x="5095763" y="1916832"/>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Control</a:t>
            </a:r>
            <a:endParaRPr lang="el-GR" dirty="0"/>
          </a:p>
        </p:txBody>
      </p:sp>
      <p:sp>
        <p:nvSpPr>
          <p:cNvPr id="49" name="Rectangle 48"/>
          <p:cNvSpPr/>
          <p:nvPr/>
        </p:nvSpPr>
        <p:spPr>
          <a:xfrm>
            <a:off x="5095762" y="242841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Form</a:t>
            </a:r>
            <a:endParaRPr lang="el-GR" dirty="0"/>
          </a:p>
        </p:txBody>
      </p:sp>
      <p:sp>
        <p:nvSpPr>
          <p:cNvPr id="50" name="Rectangle 49"/>
          <p:cNvSpPr/>
          <p:nvPr/>
        </p:nvSpPr>
        <p:spPr>
          <a:xfrm>
            <a:off x="5095762" y="294085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MenuStrip</a:t>
            </a:r>
            <a:endParaRPr lang="el-GR" dirty="0"/>
          </a:p>
        </p:txBody>
      </p:sp>
      <p:sp>
        <p:nvSpPr>
          <p:cNvPr id="51" name="Rectangle 50"/>
          <p:cNvSpPr/>
          <p:nvPr/>
        </p:nvSpPr>
        <p:spPr>
          <a:xfrm>
            <a:off x="5095762" y="345329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Button</a:t>
            </a:r>
            <a:endParaRPr lang="el-GR" dirty="0"/>
          </a:p>
        </p:txBody>
      </p:sp>
      <p:sp>
        <p:nvSpPr>
          <p:cNvPr id="52" name="Rectangle 51"/>
          <p:cNvSpPr/>
          <p:nvPr/>
        </p:nvSpPr>
        <p:spPr>
          <a:xfrm>
            <a:off x="5102891" y="396573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TextBox</a:t>
            </a:r>
            <a:endParaRPr lang="el-GR" dirty="0"/>
          </a:p>
        </p:txBody>
      </p:sp>
      <p:sp>
        <p:nvSpPr>
          <p:cNvPr id="53" name="Rectangle 52"/>
          <p:cNvSpPr/>
          <p:nvPr/>
        </p:nvSpPr>
        <p:spPr>
          <a:xfrm>
            <a:off x="5102891" y="447817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CheckBox</a:t>
            </a:r>
            <a:endParaRPr lang="el-GR" dirty="0"/>
          </a:p>
        </p:txBody>
      </p:sp>
      <p:sp>
        <p:nvSpPr>
          <p:cNvPr id="54" name="Rectangle 53"/>
          <p:cNvSpPr/>
          <p:nvPr/>
        </p:nvSpPr>
        <p:spPr>
          <a:xfrm>
            <a:off x="6767460" y="191597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err="1" smtClean="0"/>
              <a:t>DataGridView</a:t>
            </a:r>
            <a:endParaRPr lang="el-GR" sz="1400" dirty="0"/>
          </a:p>
        </p:txBody>
      </p:sp>
      <p:sp>
        <p:nvSpPr>
          <p:cNvPr id="55" name="Rectangle 54"/>
          <p:cNvSpPr/>
          <p:nvPr/>
        </p:nvSpPr>
        <p:spPr>
          <a:xfrm>
            <a:off x="6767460" y="242841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ListBox</a:t>
            </a:r>
            <a:endParaRPr lang="el-GR" dirty="0"/>
          </a:p>
        </p:txBody>
      </p:sp>
      <p:sp>
        <p:nvSpPr>
          <p:cNvPr id="56" name="Rectangle 55"/>
          <p:cNvSpPr/>
          <p:nvPr/>
        </p:nvSpPr>
        <p:spPr>
          <a:xfrm>
            <a:off x="6774589" y="294085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err="1" smtClean="0"/>
              <a:t>OpenFileDialog</a:t>
            </a:r>
            <a:endParaRPr lang="el-GR" sz="1400" dirty="0"/>
          </a:p>
        </p:txBody>
      </p:sp>
      <p:sp>
        <p:nvSpPr>
          <p:cNvPr id="57" name="Rectangle 56"/>
          <p:cNvSpPr/>
          <p:nvPr/>
        </p:nvSpPr>
        <p:spPr>
          <a:xfrm>
            <a:off x="6774589" y="345329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err="1" smtClean="0"/>
              <a:t>MessageBox</a:t>
            </a:r>
            <a:endParaRPr lang="el-GR" sz="1600" dirty="0"/>
          </a:p>
        </p:txBody>
      </p:sp>
      <p:sp>
        <p:nvSpPr>
          <p:cNvPr id="58" name="Rectangle 57"/>
          <p:cNvSpPr/>
          <p:nvPr/>
        </p:nvSpPr>
        <p:spPr>
          <a:xfrm>
            <a:off x="6774589" y="396573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ScrollBar</a:t>
            </a:r>
            <a:endParaRPr lang="el-GR" dirty="0"/>
          </a:p>
        </p:txBody>
      </p:sp>
      <p:sp>
        <p:nvSpPr>
          <p:cNvPr id="59" name="Rectangle 58"/>
          <p:cNvSpPr/>
          <p:nvPr/>
        </p:nvSpPr>
        <p:spPr>
          <a:xfrm>
            <a:off x="6781718" y="4478171"/>
            <a:ext cx="1505039" cy="3600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Panel</a:t>
            </a:r>
            <a:endParaRPr lang="el-GR" dirty="0"/>
          </a:p>
        </p:txBody>
      </p:sp>
    </p:spTree>
    <p:extLst>
      <p:ext uri="{BB962C8B-B14F-4D97-AF65-F5344CB8AC3E}">
        <p14:creationId xmlns:p14="http://schemas.microsoft.com/office/powerpoint/2010/main" val="10672705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a:r>
            <a:endParaRPr lang="el-GR" dirty="0"/>
          </a:p>
        </p:txBody>
      </p:sp>
      <p:sp>
        <p:nvSpPr>
          <p:cNvPr id="3" name="Text Placeholder 2"/>
          <p:cNvSpPr>
            <a:spLocks noGrp="1"/>
          </p:cNvSpPr>
          <p:nvPr>
            <p:ph type="body" idx="1"/>
          </p:nvPr>
        </p:nvSpPr>
        <p:spPr/>
        <p:txBody>
          <a:bodyPr>
            <a:normAutofit/>
          </a:bodyPr>
          <a:lstStyle/>
          <a:p>
            <a:r>
              <a:rPr lang="el-GR" dirty="0" smtClean="0"/>
              <a:t>Επισκόπηση της γλώσσας προγραμματισμού</a:t>
            </a:r>
            <a:endParaRPr lang="el-GR" dirty="0"/>
          </a:p>
        </p:txBody>
      </p:sp>
      <p:sp>
        <p:nvSpPr>
          <p:cNvPr id="4" name="Slide Number Placeholder 3"/>
          <p:cNvSpPr>
            <a:spLocks noGrp="1"/>
          </p:cNvSpPr>
          <p:nvPr>
            <p:ph type="sldNum" sz="quarter" idx="12"/>
          </p:nvPr>
        </p:nvSpPr>
        <p:spPr/>
        <p:txBody>
          <a:bodyPr/>
          <a:lstStyle/>
          <a:p>
            <a:fld id="{BF60CB65-32CC-4009-B0EA-21A8B9F6A143}" type="slidenum">
              <a:rPr lang="el-GR" smtClean="0"/>
              <a:pPr/>
              <a:t>14</a:t>
            </a:fld>
            <a:endParaRPr lang="el-GR"/>
          </a:p>
        </p:txBody>
      </p:sp>
    </p:spTree>
    <p:extLst>
      <p:ext uri="{BB962C8B-B14F-4D97-AF65-F5344CB8AC3E}">
        <p14:creationId xmlns:p14="http://schemas.microsoft.com/office/powerpoint/2010/main" val="5460550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Η γλώσσα </a:t>
            </a:r>
            <a:r>
              <a:rPr lang="en-US" dirty="0" smtClean="0"/>
              <a:t>C#</a:t>
            </a:r>
            <a:endParaRPr lang="el-GR" dirty="0" smtClean="0"/>
          </a:p>
        </p:txBody>
      </p:sp>
      <p:sp>
        <p:nvSpPr>
          <p:cNvPr id="3" name="Text Placeholder 2"/>
          <p:cNvSpPr>
            <a:spLocks noGrp="1"/>
          </p:cNvSpPr>
          <p:nvPr>
            <p:ph type="body" idx="1"/>
          </p:nvPr>
        </p:nvSpPr>
        <p:spPr/>
        <p:txBody>
          <a:bodyPr>
            <a:normAutofit/>
          </a:bodyPr>
          <a:lstStyle/>
          <a:p>
            <a:pPr>
              <a:buFont typeface="Arial" pitchFamily="34" charset="0"/>
              <a:buChar char="–"/>
              <a:defRPr/>
            </a:pPr>
            <a:r>
              <a:rPr lang="el-GR" dirty="0" smtClean="0">
                <a:cs typeface="Calibri" pitchFamily="34" charset="0"/>
              </a:rPr>
              <a:t>Αντικειμενοστραφής.</a:t>
            </a:r>
          </a:p>
          <a:p>
            <a:pPr>
              <a:buFont typeface="Arial" pitchFamily="34" charset="0"/>
              <a:buChar char="–"/>
              <a:defRPr/>
            </a:pPr>
            <a:r>
              <a:rPr lang="el-GR" dirty="0" smtClean="0">
                <a:cs typeface="Calibri" pitchFamily="34" charset="0"/>
              </a:rPr>
              <a:t>Εγγενής υποστήριξη για πολλά χαρακτηριστικά του </a:t>
            </a:r>
            <a:r>
              <a:rPr lang="en-US" dirty="0" smtClean="0">
                <a:cs typeface="Calibri" pitchFamily="34" charset="0"/>
              </a:rPr>
              <a:t>.NET.</a:t>
            </a:r>
          </a:p>
          <a:p>
            <a:pPr>
              <a:buFont typeface="Arial" pitchFamily="34" charset="0"/>
              <a:buChar char="–"/>
              <a:defRPr/>
            </a:pPr>
            <a:r>
              <a:rPr lang="el-GR" dirty="0" smtClean="0">
                <a:cs typeface="Calibri" pitchFamily="34" charset="0"/>
              </a:rPr>
              <a:t>Η δύναμη της </a:t>
            </a:r>
            <a:r>
              <a:rPr lang="en-US" dirty="0" smtClean="0">
                <a:cs typeface="Calibri" pitchFamily="34" charset="0"/>
              </a:rPr>
              <a:t>C/C++ </a:t>
            </a:r>
            <a:r>
              <a:rPr lang="el-GR" dirty="0" smtClean="0">
                <a:cs typeface="Calibri" pitchFamily="34" charset="0"/>
              </a:rPr>
              <a:t>με την ευκολία της </a:t>
            </a:r>
            <a:r>
              <a:rPr lang="en-US" dirty="0" smtClean="0">
                <a:cs typeface="Calibri" pitchFamily="34" charset="0"/>
              </a:rPr>
              <a:t>Visual Basic.</a:t>
            </a:r>
            <a:endParaRPr lang="el-GR" dirty="0" smtClean="0">
              <a:cs typeface="Calibri" pitchFamily="34" charset="0"/>
            </a:endParaRPr>
          </a:p>
          <a:p>
            <a:pPr>
              <a:buFont typeface="Arial" pitchFamily="34" charset="0"/>
              <a:buChar char="–"/>
              <a:defRPr/>
            </a:pPr>
            <a:r>
              <a:rPr lang="el-GR" dirty="0" smtClean="0">
                <a:cs typeface="Calibri" pitchFamily="34" charset="0"/>
              </a:rPr>
              <a:t>Δυνατότητες συναρτησιακού προγραμματισμού.</a:t>
            </a:r>
          </a:p>
          <a:p>
            <a:pPr>
              <a:buFont typeface="Arial" pitchFamily="34" charset="0"/>
              <a:buChar char="–"/>
              <a:defRPr/>
            </a:pPr>
            <a:r>
              <a:rPr lang="el-GR" dirty="0" smtClean="0">
                <a:cs typeface="Calibri" pitchFamily="34" charset="0"/>
              </a:rPr>
              <a:t>Δυνατότητες </a:t>
            </a:r>
            <a:r>
              <a:rPr lang="en-US" dirty="0" smtClean="0">
                <a:cs typeface="Calibri" pitchFamily="34" charset="0"/>
              </a:rPr>
              <a:t>dynamic </a:t>
            </a:r>
            <a:r>
              <a:rPr lang="el-GR" dirty="0" smtClean="0">
                <a:cs typeface="Calibri" pitchFamily="34" charset="0"/>
              </a:rPr>
              <a:t>προγραμματισμού (</a:t>
            </a:r>
            <a:r>
              <a:rPr lang="en-US" dirty="0" smtClean="0">
                <a:cs typeface="Calibri" pitchFamily="34" charset="0"/>
              </a:rPr>
              <a:t>C# version 4).</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15</a:t>
            </a:fld>
            <a:endParaRPr lang="el-GR" dirty="0"/>
          </a:p>
        </p:txBody>
      </p:sp>
    </p:spTree>
    <p:extLst>
      <p:ext uri="{BB962C8B-B14F-4D97-AF65-F5344CB8AC3E}">
        <p14:creationId xmlns:p14="http://schemas.microsoft.com/office/powerpoint/2010/main" val="19484685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Γεια σου κόσμε!</a:t>
            </a:r>
          </a:p>
        </p:txBody>
      </p:sp>
      <p:sp>
        <p:nvSpPr>
          <p:cNvPr id="3" name="Text Placeholder 2"/>
          <p:cNvSpPr>
            <a:spLocks noGrp="1"/>
          </p:cNvSpPr>
          <p:nvPr>
            <p:ph type="body" idx="1"/>
          </p:nvPr>
        </p:nvSpPr>
        <p:spPr/>
        <p:txBody>
          <a:bodyPr>
            <a:normAutofit/>
          </a:bodyPr>
          <a:lstStyle/>
          <a:p>
            <a:pPr marL="109728" indent="0">
              <a:buNone/>
              <a:defRPr/>
            </a:pPr>
            <a:r>
              <a:rPr lang="en-US" sz="2800" b="1" dirty="0" smtClean="0">
                <a:solidFill>
                  <a:schemeClr val="accent1"/>
                </a:solidFill>
                <a:latin typeface="Calibri" pitchFamily="34" charset="0"/>
                <a:cs typeface="Calibri" pitchFamily="34" charset="0"/>
              </a:rPr>
              <a:t>using </a:t>
            </a:r>
            <a:r>
              <a:rPr lang="en-US" sz="2800" b="1" dirty="0" smtClean="0">
                <a:latin typeface="Calibri" pitchFamily="34" charset="0"/>
                <a:cs typeface="Calibri" pitchFamily="34" charset="0"/>
              </a:rPr>
              <a:t>System;</a:t>
            </a:r>
          </a:p>
          <a:p>
            <a:pPr marL="109728" indent="0">
              <a:buNone/>
              <a:defRPr/>
            </a:pPr>
            <a:endParaRPr lang="el-GR" sz="2800" b="1" dirty="0" smtClean="0">
              <a:latin typeface="Calibri" pitchFamily="34" charset="0"/>
              <a:cs typeface="Calibri" pitchFamily="34" charset="0"/>
            </a:endParaRPr>
          </a:p>
          <a:p>
            <a:pPr marL="109728" indent="0">
              <a:buNone/>
              <a:defRPr/>
            </a:pPr>
            <a:r>
              <a:rPr lang="en-US" sz="2800" b="1" dirty="0" smtClean="0">
                <a:solidFill>
                  <a:schemeClr val="accent1"/>
                </a:solidFill>
                <a:latin typeface="Calibri" pitchFamily="34" charset="0"/>
                <a:cs typeface="Calibri" pitchFamily="34" charset="0"/>
              </a:rPr>
              <a:t>public </a:t>
            </a:r>
            <a:r>
              <a:rPr lang="en-US" sz="2800" b="1" dirty="0">
                <a:solidFill>
                  <a:schemeClr val="accent1"/>
                </a:solidFill>
                <a:latin typeface="Calibri" pitchFamily="34" charset="0"/>
                <a:cs typeface="Calibri" pitchFamily="34" charset="0"/>
              </a:rPr>
              <a:t>class </a:t>
            </a:r>
            <a:r>
              <a:rPr lang="en-US" sz="2800" b="1" dirty="0" err="1">
                <a:solidFill>
                  <a:srgbClr val="92D050"/>
                </a:solidFill>
                <a:latin typeface="Calibri" pitchFamily="34" charset="0"/>
                <a:cs typeface="Calibri" pitchFamily="34" charset="0"/>
              </a:rPr>
              <a:t>HelloWorld</a:t>
            </a:r>
            <a:r>
              <a:rPr lang="en-US" sz="2800" b="1" dirty="0">
                <a:latin typeface="Calibri" pitchFamily="34" charset="0"/>
                <a:cs typeface="Calibri" pitchFamily="34" charset="0"/>
              </a:rPr>
              <a:t/>
            </a:r>
            <a:br>
              <a:rPr lang="en-US" sz="2800" b="1" dirty="0">
                <a:latin typeface="Calibri" pitchFamily="34" charset="0"/>
                <a:cs typeface="Calibri" pitchFamily="34" charset="0"/>
              </a:rPr>
            </a:br>
            <a:r>
              <a:rPr lang="en-US" sz="2800" b="1" dirty="0">
                <a:latin typeface="Calibri" pitchFamily="34" charset="0"/>
                <a:cs typeface="Calibri" pitchFamily="34" charset="0"/>
              </a:rPr>
              <a:t>{</a:t>
            </a:r>
            <a:br>
              <a:rPr lang="en-US" sz="2800" b="1" dirty="0">
                <a:latin typeface="Calibri" pitchFamily="34" charset="0"/>
                <a:cs typeface="Calibri" pitchFamily="34" charset="0"/>
              </a:rPr>
            </a:br>
            <a:r>
              <a:rPr lang="en-US" sz="2800" b="1" dirty="0">
                <a:latin typeface="Calibri" pitchFamily="34" charset="0"/>
                <a:cs typeface="Calibri" pitchFamily="34" charset="0"/>
              </a:rPr>
              <a:t>      </a:t>
            </a:r>
            <a:r>
              <a:rPr lang="en-US" sz="2800" b="1" dirty="0">
                <a:solidFill>
                  <a:schemeClr val="accent1"/>
                </a:solidFill>
                <a:latin typeface="Calibri" pitchFamily="34" charset="0"/>
                <a:cs typeface="Calibri" pitchFamily="34" charset="0"/>
              </a:rPr>
              <a:t>public static void </a:t>
            </a:r>
            <a:r>
              <a:rPr lang="en-US" sz="2800" b="1" dirty="0">
                <a:latin typeface="Calibri" pitchFamily="34" charset="0"/>
                <a:cs typeface="Calibri" pitchFamily="34" charset="0"/>
              </a:rPr>
              <a:t>Main()</a:t>
            </a:r>
            <a:br>
              <a:rPr lang="en-US" sz="2800" b="1" dirty="0">
                <a:latin typeface="Calibri" pitchFamily="34" charset="0"/>
                <a:cs typeface="Calibri" pitchFamily="34" charset="0"/>
              </a:rPr>
            </a:br>
            <a:r>
              <a:rPr lang="en-US" sz="2800" b="1" dirty="0">
                <a:latin typeface="Calibri" pitchFamily="34" charset="0"/>
                <a:cs typeface="Calibri" pitchFamily="34" charset="0"/>
              </a:rPr>
              <a:t>      {</a:t>
            </a:r>
            <a:br>
              <a:rPr lang="en-US" sz="2800" b="1" dirty="0">
                <a:latin typeface="Calibri" pitchFamily="34" charset="0"/>
                <a:cs typeface="Calibri" pitchFamily="34" charset="0"/>
              </a:rPr>
            </a:br>
            <a:r>
              <a:rPr lang="en-US" sz="2800" b="1" dirty="0">
                <a:latin typeface="Calibri" pitchFamily="34" charset="0"/>
                <a:cs typeface="Calibri" pitchFamily="34" charset="0"/>
              </a:rPr>
              <a:t>         </a:t>
            </a:r>
            <a:r>
              <a:rPr lang="en-US" sz="2800" b="1" dirty="0" err="1">
                <a:latin typeface="Calibri" pitchFamily="34" charset="0"/>
                <a:cs typeface="Calibri" pitchFamily="34" charset="0"/>
              </a:rPr>
              <a:t>System.</a:t>
            </a:r>
            <a:r>
              <a:rPr lang="en-US" sz="2800" b="1" dirty="0" err="1">
                <a:solidFill>
                  <a:srgbClr val="92D050"/>
                </a:solidFill>
                <a:latin typeface="Calibri" pitchFamily="34" charset="0"/>
                <a:cs typeface="Calibri" pitchFamily="34" charset="0"/>
              </a:rPr>
              <a:t>Console</a:t>
            </a:r>
            <a:r>
              <a:rPr lang="en-US" sz="2800" b="1" dirty="0" err="1">
                <a:latin typeface="Calibri" pitchFamily="34" charset="0"/>
                <a:cs typeface="Calibri" pitchFamily="34" charset="0"/>
              </a:rPr>
              <a:t>.WriteLine</a:t>
            </a:r>
            <a:r>
              <a:rPr lang="en-US" sz="2800" b="1" dirty="0">
                <a:latin typeface="Calibri" pitchFamily="34" charset="0"/>
                <a:cs typeface="Calibri" pitchFamily="34" charset="0"/>
              </a:rPr>
              <a:t>(</a:t>
            </a:r>
            <a:r>
              <a:rPr lang="en-US" sz="2800" b="1" dirty="0">
                <a:solidFill>
                  <a:srgbClr val="FF0000"/>
                </a:solidFill>
                <a:latin typeface="Calibri" pitchFamily="34" charset="0"/>
                <a:cs typeface="Calibri" pitchFamily="34" charset="0"/>
              </a:rPr>
              <a:t>"Hello World!"</a:t>
            </a:r>
            <a:r>
              <a:rPr lang="en-US" sz="2800" b="1" dirty="0">
                <a:latin typeface="Calibri" pitchFamily="34" charset="0"/>
                <a:cs typeface="Calibri" pitchFamily="34" charset="0"/>
              </a:rPr>
              <a:t>);</a:t>
            </a:r>
            <a:br>
              <a:rPr lang="en-US" sz="2800" b="1" dirty="0">
                <a:latin typeface="Calibri" pitchFamily="34" charset="0"/>
                <a:cs typeface="Calibri" pitchFamily="34" charset="0"/>
              </a:rPr>
            </a:br>
            <a:r>
              <a:rPr lang="en-US" sz="2800" b="1" dirty="0">
                <a:latin typeface="Calibri" pitchFamily="34" charset="0"/>
                <a:cs typeface="Calibri" pitchFamily="34" charset="0"/>
              </a:rPr>
              <a:t>      }</a:t>
            </a:r>
            <a:br>
              <a:rPr lang="en-US" sz="2800" b="1" dirty="0">
                <a:latin typeface="Calibri" pitchFamily="34" charset="0"/>
                <a:cs typeface="Calibri" pitchFamily="34" charset="0"/>
              </a:rPr>
            </a:br>
            <a:r>
              <a:rPr lang="en-US" sz="2800" b="1" dirty="0">
                <a:latin typeface="Calibri" pitchFamily="34" charset="0"/>
                <a:cs typeface="Calibri" pitchFamily="34" charset="0"/>
              </a:rPr>
              <a:t> }</a:t>
            </a:r>
            <a:endParaRPr lang="en-US" sz="2800" dirty="0" smtClean="0">
              <a:latin typeface="Calibri" pitchFamily="34" charset="0"/>
              <a:cs typeface="Calibri" pitchFamily="34" charset="0"/>
            </a:endParaRP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16</a:t>
            </a:fld>
            <a:endParaRPr lang="el-GR" dirty="0"/>
          </a:p>
        </p:txBody>
      </p:sp>
      <p:sp>
        <p:nvSpPr>
          <p:cNvPr id="2" name="Rounded Rectangular Callout 1"/>
          <p:cNvSpPr/>
          <p:nvPr/>
        </p:nvSpPr>
        <p:spPr>
          <a:xfrm>
            <a:off x="4412792" y="2105280"/>
            <a:ext cx="3528392" cy="504056"/>
          </a:xfrm>
          <a:prstGeom prst="wedgeRoundRectCallout">
            <a:avLst>
              <a:gd name="adj1" fmla="val -57381"/>
              <a:gd name="adj2" fmla="val 48895"/>
              <a:gd name="adj3" fmla="val 16667"/>
            </a:avLst>
          </a:prstGeom>
          <a:noFill/>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l-GR" dirty="0" smtClean="0"/>
              <a:t>Κλάση της εφαρμογής μας</a:t>
            </a:r>
            <a:endParaRPr lang="el-GR" dirty="0"/>
          </a:p>
        </p:txBody>
      </p:sp>
      <p:sp>
        <p:nvSpPr>
          <p:cNvPr id="6" name="Rounded Rectangular Callout 5"/>
          <p:cNvSpPr/>
          <p:nvPr/>
        </p:nvSpPr>
        <p:spPr>
          <a:xfrm>
            <a:off x="5027767" y="2708920"/>
            <a:ext cx="2808312" cy="720080"/>
          </a:xfrm>
          <a:prstGeom prst="wedgeRoundRectCallout">
            <a:avLst>
              <a:gd name="adj1" fmla="val -59728"/>
              <a:gd name="adj2" fmla="val 46964"/>
              <a:gd name="adj3" fmla="val 16667"/>
            </a:avLst>
          </a:prstGeom>
          <a:noFill/>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l-GR" dirty="0" smtClean="0"/>
              <a:t>Συνάρτηση </a:t>
            </a:r>
            <a:r>
              <a:rPr lang="en-US" dirty="0" smtClean="0"/>
              <a:t>entry point</a:t>
            </a:r>
            <a:r>
              <a:rPr lang="el-GR" dirty="0" smtClean="0"/>
              <a:t> της εφαρμογής</a:t>
            </a:r>
            <a:endParaRPr lang="el-GR" dirty="0"/>
          </a:p>
        </p:txBody>
      </p:sp>
      <p:sp>
        <p:nvSpPr>
          <p:cNvPr id="7" name="Rounded Rectangular Callout 6"/>
          <p:cNvSpPr/>
          <p:nvPr/>
        </p:nvSpPr>
        <p:spPr>
          <a:xfrm>
            <a:off x="1907704" y="4915073"/>
            <a:ext cx="2808312" cy="720080"/>
          </a:xfrm>
          <a:prstGeom prst="wedgeRoundRectCallout">
            <a:avLst>
              <a:gd name="adj1" fmla="val -9848"/>
              <a:gd name="adj2" fmla="val -85425"/>
              <a:gd name="adj3" fmla="val 16667"/>
            </a:avLst>
          </a:prstGeom>
          <a:noFill/>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l-GR" dirty="0" smtClean="0"/>
              <a:t>Κλάση της </a:t>
            </a:r>
            <a:r>
              <a:rPr lang="en-US" dirty="0" smtClean="0"/>
              <a:t>BCL </a:t>
            </a:r>
            <a:r>
              <a:rPr lang="el-GR" dirty="0" smtClean="0"/>
              <a:t>για την κονσόλα</a:t>
            </a:r>
            <a:endParaRPr lang="el-GR" dirty="0"/>
          </a:p>
        </p:txBody>
      </p:sp>
      <p:pic>
        <p:nvPicPr>
          <p:cNvPr id="1026" name="Picture 2" descr="C:\Users\kingherc\Desktop\Untitl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915073"/>
            <a:ext cx="3111095" cy="955923"/>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ular Callout 8"/>
          <p:cNvSpPr/>
          <p:nvPr/>
        </p:nvSpPr>
        <p:spPr>
          <a:xfrm>
            <a:off x="6063176" y="3573016"/>
            <a:ext cx="1159502" cy="504056"/>
          </a:xfrm>
          <a:prstGeom prst="wedgeRoundRectCallout">
            <a:avLst>
              <a:gd name="adj1" fmla="val -22092"/>
              <a:gd name="adj2" fmla="val 72053"/>
              <a:gd name="adj3" fmla="val 16667"/>
            </a:avLst>
          </a:prstGeom>
          <a:noFill/>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String</a:t>
            </a:r>
            <a:endParaRPr lang="el-GR" dirty="0"/>
          </a:p>
        </p:txBody>
      </p:sp>
      <p:sp>
        <p:nvSpPr>
          <p:cNvPr id="10" name="Rounded Rectangular Callout 9"/>
          <p:cNvSpPr/>
          <p:nvPr/>
        </p:nvSpPr>
        <p:spPr>
          <a:xfrm>
            <a:off x="3114535" y="1268760"/>
            <a:ext cx="4108143" cy="648072"/>
          </a:xfrm>
          <a:prstGeom prst="wedgeRoundRectCallout">
            <a:avLst>
              <a:gd name="adj1" fmla="val -56575"/>
              <a:gd name="adj2" fmla="val 24879"/>
              <a:gd name="adj3" fmla="val 16667"/>
            </a:avLst>
          </a:prstGeom>
          <a:noFill/>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Namespace </a:t>
            </a:r>
            <a:r>
              <a:rPr lang="el-GR" dirty="0" smtClean="0"/>
              <a:t>της </a:t>
            </a:r>
            <a:r>
              <a:rPr lang="en-US" dirty="0" smtClean="0"/>
              <a:t>BCL, </a:t>
            </a:r>
            <a:r>
              <a:rPr lang="el-GR" dirty="0" smtClean="0"/>
              <a:t>κλάσεις του οποίου θα χρησιμοποιήσουμε.</a:t>
            </a:r>
            <a:endParaRPr lang="el-GR" dirty="0"/>
          </a:p>
        </p:txBody>
      </p:sp>
    </p:spTree>
    <p:extLst>
      <p:ext uri="{BB962C8B-B14F-4D97-AF65-F5344CB8AC3E}">
        <p14:creationId xmlns:p14="http://schemas.microsoft.com/office/powerpoint/2010/main" val="35495118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smtClean="0"/>
              <a:t>Visual Studio</a:t>
            </a:r>
            <a:endParaRPr lang="el-GR" dirty="0" smtClean="0"/>
          </a:p>
        </p:txBody>
      </p:sp>
      <p:sp>
        <p:nvSpPr>
          <p:cNvPr id="3" name="Text Placeholder 2"/>
          <p:cNvSpPr>
            <a:spLocks noGrp="1"/>
          </p:cNvSpPr>
          <p:nvPr>
            <p:ph type="body" idx="1"/>
          </p:nvPr>
        </p:nvSpPr>
        <p:spPr/>
        <p:txBody>
          <a:bodyPr>
            <a:normAutofit/>
          </a:bodyPr>
          <a:lstStyle/>
          <a:p>
            <a:pPr>
              <a:buFont typeface="Arial" pitchFamily="34" charset="0"/>
              <a:buChar char="–"/>
              <a:defRPr/>
            </a:pPr>
            <a:r>
              <a:rPr lang="en-US" dirty="0" smtClean="0">
                <a:cs typeface="Calibri" pitchFamily="34" charset="0"/>
              </a:rPr>
              <a:t>IDE (Integrated Development Environment)</a:t>
            </a:r>
          </a:p>
          <a:p>
            <a:pPr>
              <a:buFont typeface="Arial" pitchFamily="34" charset="0"/>
              <a:buChar char="–"/>
              <a:defRPr/>
            </a:pPr>
            <a:r>
              <a:rPr lang="el-GR" dirty="0">
                <a:cs typeface="Calibri" pitchFamily="34" charset="0"/>
              </a:rPr>
              <a:t>Γλώσσες: </a:t>
            </a:r>
            <a:r>
              <a:rPr lang="en-US" dirty="0">
                <a:cs typeface="Calibri" pitchFamily="34" charset="0"/>
              </a:rPr>
              <a:t>C++, C#, F#, Visual </a:t>
            </a:r>
            <a:r>
              <a:rPr lang="en-US" dirty="0" smtClean="0">
                <a:cs typeface="Calibri" pitchFamily="34" charset="0"/>
              </a:rPr>
              <a:t>Basic .NET </a:t>
            </a:r>
            <a:r>
              <a:rPr lang="el-GR" dirty="0">
                <a:cs typeface="Calibri" pitchFamily="34" charset="0"/>
              </a:rPr>
              <a:t>κ.α.</a:t>
            </a:r>
          </a:p>
          <a:p>
            <a:pPr>
              <a:buFont typeface="Arial" pitchFamily="34" charset="0"/>
              <a:buChar char="–"/>
              <a:defRPr/>
            </a:pPr>
            <a:r>
              <a:rPr lang="el-GR" dirty="0">
                <a:cs typeface="Calibri" pitchFamily="34" charset="0"/>
              </a:rPr>
              <a:t>Δωρεάν </a:t>
            </a:r>
            <a:r>
              <a:rPr lang="el-GR" dirty="0" smtClean="0">
                <a:cs typeface="Calibri" pitchFamily="34" charset="0"/>
              </a:rPr>
              <a:t>πρόσβαση </a:t>
            </a:r>
            <a:r>
              <a:rPr lang="el-GR" dirty="0">
                <a:cs typeface="Calibri" pitchFamily="34" charset="0"/>
              </a:rPr>
              <a:t>γ</a:t>
            </a:r>
            <a:r>
              <a:rPr lang="el-GR" dirty="0" smtClean="0">
                <a:cs typeface="Calibri" pitchFamily="34" charset="0"/>
              </a:rPr>
              <a:t>ια φοιτητές:</a:t>
            </a:r>
          </a:p>
          <a:p>
            <a:pPr lvl="1">
              <a:buFont typeface="Arial" pitchFamily="34" charset="0"/>
              <a:buChar char="–"/>
              <a:defRPr/>
            </a:pPr>
            <a:r>
              <a:rPr lang="en-US" dirty="0">
                <a:cs typeface="Calibri" pitchFamily="34" charset="0"/>
                <a:hlinkClick r:id="rId3"/>
              </a:rPr>
              <a:t>m</a:t>
            </a:r>
            <a:r>
              <a:rPr lang="en-US" dirty="0" smtClean="0">
                <a:cs typeface="Calibri" pitchFamily="34" charset="0"/>
                <a:hlinkClick r:id="rId3"/>
              </a:rPr>
              <a:t>sdnaa.ece.ntua.gr</a:t>
            </a:r>
            <a:endParaRPr lang="el-GR" dirty="0" smtClean="0">
              <a:cs typeface="Calibri" pitchFamily="34" charset="0"/>
            </a:endParaRPr>
          </a:p>
          <a:p>
            <a:pPr lvl="1">
              <a:buFont typeface="Arial" pitchFamily="34" charset="0"/>
              <a:buChar char="–"/>
              <a:defRPr/>
            </a:pPr>
            <a:r>
              <a:rPr lang="en-US" dirty="0" smtClean="0">
                <a:cs typeface="Calibri" pitchFamily="34" charset="0"/>
                <a:hlinkClick r:id="rId4"/>
              </a:rPr>
              <a:t>www.dreamspark.com</a:t>
            </a:r>
            <a:r>
              <a:rPr lang="el-GR" dirty="0" smtClean="0">
                <a:cs typeface="Calibri" pitchFamily="34" charset="0"/>
              </a:rPr>
              <a:t> </a:t>
            </a:r>
            <a:endParaRPr lang="en-US" dirty="0">
              <a:cs typeface="Calibri" pitchFamily="34" charset="0"/>
            </a:endParaRPr>
          </a:p>
          <a:p>
            <a:pPr>
              <a:buFont typeface="Arial" pitchFamily="34" charset="0"/>
              <a:buChar char="–"/>
              <a:defRPr/>
            </a:pPr>
            <a:r>
              <a:rPr lang="en-US" dirty="0" smtClean="0">
                <a:cs typeface="Calibri" pitchFamily="34" charset="0"/>
              </a:rPr>
              <a:t>Express editions:</a:t>
            </a:r>
            <a:r>
              <a:rPr lang="el-GR" dirty="0" smtClean="0">
                <a:cs typeface="Calibri" pitchFamily="34" charset="0"/>
              </a:rPr>
              <a:t> </a:t>
            </a:r>
            <a:r>
              <a:rPr lang="en-US" dirty="0" smtClean="0">
                <a:cs typeface="Calibri" pitchFamily="34" charset="0"/>
                <a:hlinkClick r:id="rId5"/>
              </a:rPr>
              <a:t>www.microsoft.com/express</a:t>
            </a:r>
            <a:r>
              <a:rPr lang="el-GR" dirty="0" smtClean="0">
                <a:cs typeface="Calibri" pitchFamily="34" charset="0"/>
              </a:rPr>
              <a:t> </a:t>
            </a:r>
            <a:endParaRPr lang="en-US" dirty="0">
              <a:cs typeface="Calibri" pitchFamily="34" charset="0"/>
            </a:endParaRPr>
          </a:p>
          <a:p>
            <a:pPr>
              <a:buFont typeface="Arial" pitchFamily="34" charset="0"/>
              <a:buChar char="–"/>
              <a:defRPr/>
            </a:pPr>
            <a:r>
              <a:rPr lang="en-US" dirty="0">
                <a:cs typeface="Calibri" pitchFamily="34" charset="0"/>
              </a:rPr>
              <a:t>Web Platform </a:t>
            </a:r>
            <a:r>
              <a:rPr lang="en-US" dirty="0" smtClean="0">
                <a:cs typeface="Calibri" pitchFamily="34" charset="0"/>
              </a:rPr>
              <a:t>Installer:</a:t>
            </a:r>
            <a:r>
              <a:rPr lang="el-GR" dirty="0" smtClean="0">
                <a:cs typeface="Calibri" pitchFamily="34" charset="0"/>
              </a:rPr>
              <a:t> </a:t>
            </a:r>
            <a:r>
              <a:rPr lang="en-US" dirty="0" smtClean="0">
                <a:cs typeface="Calibri" pitchFamily="34" charset="0"/>
                <a:hlinkClick r:id="rId6"/>
              </a:rPr>
              <a:t>www.microsoft.com/web</a:t>
            </a:r>
            <a:r>
              <a:rPr lang="el-GR" dirty="0" smtClean="0">
                <a:cs typeface="Calibri" pitchFamily="34" charset="0"/>
              </a:rPr>
              <a:t> </a:t>
            </a:r>
            <a:endParaRPr lang="en-US" dirty="0">
              <a:cs typeface="Calibri" pitchFamily="34" charset="0"/>
            </a:endParaRPr>
          </a:p>
          <a:p>
            <a:pPr>
              <a:buFont typeface="Arial" pitchFamily="34" charset="0"/>
              <a:buChar char="–"/>
              <a:defRPr/>
            </a:pPr>
            <a:endParaRPr lang="en-US" dirty="0" smtClean="0">
              <a:cs typeface="Calibri" pitchFamily="34" charset="0"/>
            </a:endParaRP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17</a:t>
            </a:fld>
            <a:endParaRPr lang="el-GR" dirty="0"/>
          </a:p>
        </p:txBody>
      </p:sp>
      <p:pic>
        <p:nvPicPr>
          <p:cNvPr id="2051" name="Picture 3" descr="C:\Users\kingherc\Desktop\vs2010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6136" y="4869160"/>
            <a:ext cx="2585430"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7564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l-GR" dirty="0"/>
          </a:p>
        </p:txBody>
      </p:sp>
      <p:sp>
        <p:nvSpPr>
          <p:cNvPr id="3" name="Text Placeholder 2"/>
          <p:cNvSpPr>
            <a:spLocks noGrp="1"/>
          </p:cNvSpPr>
          <p:nvPr>
            <p:ph type="body" idx="1"/>
          </p:nvPr>
        </p:nvSpPr>
        <p:spPr/>
        <p:txBody>
          <a:bodyPr>
            <a:normAutofit/>
          </a:bodyPr>
          <a:lstStyle/>
          <a:p>
            <a:r>
              <a:rPr lang="en-US" dirty="0" smtClean="0"/>
              <a:t>Hello World </a:t>
            </a:r>
            <a:r>
              <a:rPr lang="el-GR" dirty="0" smtClean="0"/>
              <a:t>σε </a:t>
            </a:r>
            <a:r>
              <a:rPr lang="en-US" dirty="0" smtClean="0"/>
              <a:t>C#</a:t>
            </a:r>
            <a:endParaRPr lang="el-GR" dirty="0"/>
          </a:p>
        </p:txBody>
      </p:sp>
      <p:sp>
        <p:nvSpPr>
          <p:cNvPr id="4" name="Slide Number Placeholder 3"/>
          <p:cNvSpPr>
            <a:spLocks noGrp="1"/>
          </p:cNvSpPr>
          <p:nvPr>
            <p:ph type="sldNum" sz="quarter" idx="12"/>
          </p:nvPr>
        </p:nvSpPr>
        <p:spPr/>
        <p:txBody>
          <a:bodyPr/>
          <a:lstStyle/>
          <a:p>
            <a:fld id="{BF60CB65-32CC-4009-B0EA-21A8B9F6A143}" type="slidenum">
              <a:rPr lang="el-GR" smtClean="0"/>
              <a:pPr/>
              <a:t>18</a:t>
            </a:fld>
            <a:endParaRPr lang="el-GR"/>
          </a:p>
        </p:txBody>
      </p:sp>
    </p:spTree>
    <p:extLst>
      <p:ext uri="{BB962C8B-B14F-4D97-AF65-F5344CB8AC3E}">
        <p14:creationId xmlns:p14="http://schemas.microsoft.com/office/powerpoint/2010/main" val="40145690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Τύποι τιμής και αναφοράς</a:t>
            </a:r>
          </a:p>
        </p:txBody>
      </p:sp>
      <p:sp>
        <p:nvSpPr>
          <p:cNvPr id="3" name="Text Placeholder 2"/>
          <p:cNvSpPr>
            <a:spLocks noGrp="1"/>
          </p:cNvSpPr>
          <p:nvPr>
            <p:ph type="body" idx="1"/>
          </p:nvPr>
        </p:nvSpPr>
        <p:spPr>
          <a:xfrm>
            <a:off x="457200" y="1481328"/>
            <a:ext cx="5122912" cy="4827992"/>
          </a:xfrm>
        </p:spPr>
        <p:txBody>
          <a:bodyPr>
            <a:noAutofit/>
          </a:bodyPr>
          <a:lstStyle/>
          <a:p>
            <a:pPr marL="109728" indent="0">
              <a:buNone/>
            </a:pPr>
            <a:r>
              <a:rPr lang="en-US" sz="2000" dirty="0" smtClean="0">
                <a:solidFill>
                  <a:srgbClr val="008000"/>
                </a:solidFill>
                <a:latin typeface="Consolas"/>
              </a:rPr>
              <a:t>// </a:t>
            </a:r>
            <a:r>
              <a:rPr lang="en-US" sz="2000" dirty="0">
                <a:solidFill>
                  <a:srgbClr val="008000"/>
                </a:solidFill>
                <a:latin typeface="Consolas"/>
              </a:rPr>
              <a:t>Value types</a:t>
            </a:r>
            <a:endParaRPr lang="en-US" sz="2000" dirty="0">
              <a:solidFill>
                <a:prstClr val="black"/>
              </a:solidFill>
              <a:latin typeface="Consolas"/>
            </a:endParaRPr>
          </a:p>
          <a:p>
            <a:pPr marL="109728" indent="0">
              <a:buNone/>
            </a:pPr>
            <a:r>
              <a:rPr lang="en-US" sz="2000" dirty="0" smtClean="0">
                <a:solidFill>
                  <a:srgbClr val="0000FF"/>
                </a:solidFill>
                <a:latin typeface="Consolas"/>
              </a:rPr>
              <a:t>byte</a:t>
            </a:r>
            <a:r>
              <a:rPr lang="en-US" sz="2000" dirty="0" smtClean="0">
                <a:solidFill>
                  <a:prstClr val="black"/>
                </a:solidFill>
                <a:latin typeface="Consolas"/>
              </a:rPr>
              <a:t> </a:t>
            </a:r>
            <a:r>
              <a:rPr lang="en-US" sz="2000" dirty="0" err="1">
                <a:solidFill>
                  <a:prstClr val="black"/>
                </a:solidFill>
                <a:latin typeface="Consolas"/>
              </a:rPr>
              <a:t>aByte</a:t>
            </a:r>
            <a:r>
              <a:rPr lang="en-US" sz="2000" dirty="0">
                <a:solidFill>
                  <a:prstClr val="black"/>
                </a:solidFill>
                <a:latin typeface="Consolas"/>
              </a:rPr>
              <a:t> = 1;</a:t>
            </a:r>
          </a:p>
          <a:p>
            <a:pPr marL="109728" indent="0">
              <a:buNone/>
            </a:pPr>
            <a:r>
              <a:rPr lang="en-US" sz="2000" dirty="0" smtClean="0">
                <a:solidFill>
                  <a:srgbClr val="0000FF"/>
                </a:solidFill>
                <a:latin typeface="Consolas"/>
              </a:rPr>
              <a:t>short</a:t>
            </a:r>
            <a:r>
              <a:rPr lang="en-US" sz="2000" dirty="0" smtClean="0">
                <a:solidFill>
                  <a:prstClr val="black"/>
                </a:solidFill>
                <a:latin typeface="Consolas"/>
              </a:rPr>
              <a:t> </a:t>
            </a:r>
            <a:r>
              <a:rPr lang="en-US" sz="2000" dirty="0" err="1">
                <a:solidFill>
                  <a:prstClr val="black"/>
                </a:solidFill>
                <a:latin typeface="Consolas"/>
              </a:rPr>
              <a:t>smallNumber</a:t>
            </a:r>
            <a:r>
              <a:rPr lang="en-US" sz="2000" dirty="0">
                <a:solidFill>
                  <a:prstClr val="black"/>
                </a:solidFill>
                <a:latin typeface="Consolas"/>
              </a:rPr>
              <a:t> = 50;</a:t>
            </a:r>
          </a:p>
          <a:p>
            <a:pPr marL="109728" indent="0">
              <a:buNone/>
            </a:pPr>
            <a:r>
              <a:rPr lang="en-US" sz="2000" dirty="0" smtClean="0">
                <a:solidFill>
                  <a:srgbClr val="0000FF"/>
                </a:solidFill>
                <a:latin typeface="Consolas"/>
              </a:rPr>
              <a:t>int</a:t>
            </a:r>
            <a:r>
              <a:rPr lang="en-US" sz="2000" dirty="0" smtClean="0">
                <a:solidFill>
                  <a:prstClr val="black"/>
                </a:solidFill>
                <a:latin typeface="Consolas"/>
              </a:rPr>
              <a:t> </a:t>
            </a:r>
            <a:r>
              <a:rPr lang="en-US" sz="2000" dirty="0">
                <a:solidFill>
                  <a:prstClr val="black"/>
                </a:solidFill>
                <a:latin typeface="Consolas"/>
              </a:rPr>
              <a:t>integer = 34;</a:t>
            </a:r>
          </a:p>
          <a:p>
            <a:pPr marL="109728" indent="0">
              <a:buNone/>
            </a:pPr>
            <a:r>
              <a:rPr lang="en-US" sz="2000" dirty="0" smtClean="0">
                <a:solidFill>
                  <a:srgbClr val="0000FF"/>
                </a:solidFill>
                <a:latin typeface="Consolas"/>
              </a:rPr>
              <a:t>long</a:t>
            </a:r>
            <a:r>
              <a:rPr lang="en-US" sz="2000" dirty="0" smtClean="0">
                <a:solidFill>
                  <a:prstClr val="black"/>
                </a:solidFill>
                <a:latin typeface="Consolas"/>
              </a:rPr>
              <a:t> </a:t>
            </a:r>
            <a:r>
              <a:rPr lang="en-US" sz="2000" dirty="0" err="1">
                <a:solidFill>
                  <a:prstClr val="black"/>
                </a:solidFill>
                <a:latin typeface="Consolas"/>
              </a:rPr>
              <a:t>bigInteger</a:t>
            </a:r>
            <a:r>
              <a:rPr lang="en-US" sz="2000" dirty="0">
                <a:solidFill>
                  <a:prstClr val="black"/>
                </a:solidFill>
                <a:latin typeface="Consolas"/>
              </a:rPr>
              <a:t> = 8000;</a:t>
            </a:r>
          </a:p>
          <a:p>
            <a:pPr marL="109728" indent="0">
              <a:buNone/>
            </a:pPr>
            <a:r>
              <a:rPr lang="en-US" sz="2000" dirty="0" smtClean="0">
                <a:solidFill>
                  <a:srgbClr val="0000FF"/>
                </a:solidFill>
                <a:latin typeface="Consolas"/>
              </a:rPr>
              <a:t>double</a:t>
            </a:r>
            <a:r>
              <a:rPr lang="en-US" sz="2000" dirty="0" smtClean="0">
                <a:solidFill>
                  <a:prstClr val="black"/>
                </a:solidFill>
                <a:latin typeface="Consolas"/>
              </a:rPr>
              <a:t> </a:t>
            </a:r>
            <a:r>
              <a:rPr lang="en-US" sz="2000" dirty="0" err="1">
                <a:solidFill>
                  <a:prstClr val="black"/>
                </a:solidFill>
                <a:latin typeface="Consolas"/>
              </a:rPr>
              <a:t>withPrecision</a:t>
            </a:r>
            <a:r>
              <a:rPr lang="en-US" sz="2000" dirty="0">
                <a:solidFill>
                  <a:prstClr val="black"/>
                </a:solidFill>
                <a:latin typeface="Consolas"/>
              </a:rPr>
              <a:t> = 3.14;</a:t>
            </a:r>
          </a:p>
          <a:p>
            <a:pPr marL="109728" indent="0">
              <a:buNone/>
            </a:pPr>
            <a:r>
              <a:rPr lang="en-US" sz="2000" dirty="0" smtClean="0">
                <a:solidFill>
                  <a:srgbClr val="0000FF"/>
                </a:solidFill>
                <a:latin typeface="Consolas"/>
              </a:rPr>
              <a:t>char</a:t>
            </a:r>
            <a:r>
              <a:rPr lang="en-US" sz="2000" dirty="0" smtClean="0">
                <a:solidFill>
                  <a:prstClr val="black"/>
                </a:solidFill>
                <a:latin typeface="Consolas"/>
              </a:rPr>
              <a:t> </a:t>
            </a:r>
            <a:r>
              <a:rPr lang="en-US" sz="2000" dirty="0" err="1">
                <a:solidFill>
                  <a:prstClr val="black"/>
                </a:solidFill>
                <a:latin typeface="Consolas"/>
              </a:rPr>
              <a:t>aCharacter</a:t>
            </a:r>
            <a:r>
              <a:rPr lang="en-US" sz="2000" dirty="0">
                <a:solidFill>
                  <a:prstClr val="black"/>
                </a:solidFill>
                <a:latin typeface="Consolas"/>
              </a:rPr>
              <a:t> = </a:t>
            </a:r>
            <a:r>
              <a:rPr lang="en-US" sz="2000" dirty="0">
                <a:solidFill>
                  <a:srgbClr val="A31515"/>
                </a:solidFill>
                <a:latin typeface="Consolas"/>
              </a:rPr>
              <a:t>'B'</a:t>
            </a:r>
            <a:r>
              <a:rPr lang="en-US" sz="2000" dirty="0">
                <a:solidFill>
                  <a:prstClr val="black"/>
                </a:solidFill>
                <a:latin typeface="Consolas"/>
              </a:rPr>
              <a:t>;</a:t>
            </a:r>
          </a:p>
          <a:p>
            <a:pPr marL="109728" indent="0">
              <a:buNone/>
            </a:pPr>
            <a:r>
              <a:rPr lang="en-US" sz="2000" dirty="0" smtClean="0">
                <a:solidFill>
                  <a:srgbClr val="0000FF"/>
                </a:solidFill>
                <a:latin typeface="Consolas"/>
              </a:rPr>
              <a:t>string</a:t>
            </a:r>
            <a:r>
              <a:rPr lang="en-US" sz="2000" dirty="0" smtClean="0">
                <a:solidFill>
                  <a:prstClr val="black"/>
                </a:solidFill>
                <a:latin typeface="Consolas"/>
              </a:rPr>
              <a:t> </a:t>
            </a:r>
            <a:r>
              <a:rPr lang="en-US" sz="2000" dirty="0" err="1">
                <a:solidFill>
                  <a:prstClr val="black"/>
                </a:solidFill>
                <a:latin typeface="Consolas"/>
              </a:rPr>
              <a:t>manyCharacters</a:t>
            </a:r>
            <a:r>
              <a:rPr lang="en-US" sz="2000" dirty="0">
                <a:solidFill>
                  <a:prstClr val="black"/>
                </a:solidFill>
                <a:latin typeface="Consolas"/>
              </a:rPr>
              <a:t> = </a:t>
            </a:r>
            <a:r>
              <a:rPr lang="en-US" sz="2000" dirty="0" smtClean="0">
                <a:solidFill>
                  <a:srgbClr val="A31515"/>
                </a:solidFill>
                <a:latin typeface="Consolas"/>
              </a:rPr>
              <a:t>“A </a:t>
            </a:r>
            <a:r>
              <a:rPr lang="en-US" sz="2000" dirty="0" err="1" smtClean="0">
                <a:solidFill>
                  <a:srgbClr val="A31515"/>
                </a:solidFill>
                <a:latin typeface="Consolas"/>
              </a:rPr>
              <a:t>Bc</a:t>
            </a:r>
            <a:r>
              <a:rPr lang="en-US" sz="2000" dirty="0" smtClean="0">
                <a:solidFill>
                  <a:srgbClr val="A31515"/>
                </a:solidFill>
                <a:latin typeface="Consolas"/>
              </a:rPr>
              <a:t>"</a:t>
            </a:r>
            <a:r>
              <a:rPr lang="en-US" sz="2000" dirty="0" smtClean="0">
                <a:solidFill>
                  <a:prstClr val="black"/>
                </a:solidFill>
                <a:latin typeface="Consolas"/>
              </a:rPr>
              <a:t>;</a:t>
            </a:r>
            <a:endParaRPr lang="en-US" sz="2000" dirty="0">
              <a:solidFill>
                <a:prstClr val="black"/>
              </a:solidFill>
              <a:latin typeface="Consolas"/>
            </a:endParaRPr>
          </a:p>
          <a:p>
            <a:pPr marL="109728" indent="0">
              <a:buNone/>
            </a:pPr>
            <a:r>
              <a:rPr lang="en-US" sz="2000" dirty="0" err="1" smtClean="0">
                <a:solidFill>
                  <a:srgbClr val="0000FF"/>
                </a:solidFill>
                <a:latin typeface="Consolas"/>
              </a:rPr>
              <a:t>bool</a:t>
            </a:r>
            <a:r>
              <a:rPr lang="en-US" sz="2000" dirty="0" smtClean="0">
                <a:solidFill>
                  <a:prstClr val="black"/>
                </a:solidFill>
                <a:latin typeface="Consolas"/>
              </a:rPr>
              <a:t> </a:t>
            </a:r>
            <a:r>
              <a:rPr lang="en-US" sz="2000" dirty="0" err="1">
                <a:solidFill>
                  <a:prstClr val="black"/>
                </a:solidFill>
                <a:latin typeface="Consolas"/>
              </a:rPr>
              <a:t>trueOrFalse</a:t>
            </a:r>
            <a:r>
              <a:rPr lang="en-US" sz="2000" dirty="0">
                <a:solidFill>
                  <a:prstClr val="black"/>
                </a:solidFill>
                <a:latin typeface="Consolas"/>
              </a:rPr>
              <a:t> = </a:t>
            </a:r>
            <a:r>
              <a:rPr lang="en-US" sz="2000" dirty="0">
                <a:solidFill>
                  <a:srgbClr val="0000FF"/>
                </a:solidFill>
                <a:latin typeface="Consolas"/>
              </a:rPr>
              <a:t>true</a:t>
            </a:r>
            <a:r>
              <a:rPr lang="en-US" sz="2000" dirty="0" smtClean="0">
                <a:solidFill>
                  <a:prstClr val="black"/>
                </a:solidFill>
                <a:latin typeface="Consolas"/>
              </a:rPr>
              <a:t>;</a:t>
            </a:r>
          </a:p>
          <a:p>
            <a:pPr marL="109728" indent="0">
              <a:buNone/>
            </a:pPr>
            <a:endParaRPr lang="el-GR" sz="2000" dirty="0">
              <a:solidFill>
                <a:prstClr val="black"/>
              </a:solidFill>
              <a:latin typeface="Consolas"/>
            </a:endParaRPr>
          </a:p>
          <a:p>
            <a:pPr marL="109728" indent="0">
              <a:buNone/>
            </a:pPr>
            <a:r>
              <a:rPr lang="en-US" sz="2000" dirty="0" smtClean="0">
                <a:solidFill>
                  <a:srgbClr val="008000"/>
                </a:solidFill>
                <a:latin typeface="Consolas"/>
              </a:rPr>
              <a:t>// </a:t>
            </a:r>
            <a:r>
              <a:rPr lang="en-US" sz="2000" dirty="0">
                <a:solidFill>
                  <a:srgbClr val="008000"/>
                </a:solidFill>
                <a:latin typeface="Consolas"/>
              </a:rPr>
              <a:t>Reference types</a:t>
            </a:r>
            <a:endParaRPr lang="en-US" sz="2000" dirty="0">
              <a:solidFill>
                <a:prstClr val="black"/>
              </a:solidFill>
              <a:latin typeface="Consolas"/>
            </a:endParaRPr>
          </a:p>
          <a:p>
            <a:pPr marL="109728" indent="0">
              <a:buNone/>
            </a:pPr>
            <a:r>
              <a:rPr lang="en-US" sz="2000" dirty="0" smtClean="0">
                <a:solidFill>
                  <a:srgbClr val="2B91AF"/>
                </a:solidFill>
                <a:latin typeface="Consolas"/>
              </a:rPr>
              <a:t>Random</a:t>
            </a:r>
            <a:r>
              <a:rPr lang="en-US" sz="2000" dirty="0" smtClean="0">
                <a:solidFill>
                  <a:prstClr val="black"/>
                </a:solidFill>
                <a:latin typeface="Consolas"/>
              </a:rPr>
              <a:t> </a:t>
            </a:r>
            <a:r>
              <a:rPr lang="en-US" sz="2000" dirty="0" err="1">
                <a:solidFill>
                  <a:prstClr val="black"/>
                </a:solidFill>
                <a:latin typeface="Consolas"/>
              </a:rPr>
              <a:t>rnd</a:t>
            </a:r>
            <a:r>
              <a:rPr lang="en-US" sz="2000" dirty="0">
                <a:solidFill>
                  <a:prstClr val="black"/>
                </a:solidFill>
                <a:latin typeface="Consolas"/>
              </a:rPr>
              <a:t> = </a:t>
            </a:r>
            <a:r>
              <a:rPr lang="en-US" sz="2000" dirty="0">
                <a:solidFill>
                  <a:srgbClr val="0000FF"/>
                </a:solidFill>
                <a:latin typeface="Consolas"/>
              </a:rPr>
              <a:t>new</a:t>
            </a:r>
            <a:r>
              <a:rPr lang="en-US" sz="2000" dirty="0">
                <a:solidFill>
                  <a:prstClr val="black"/>
                </a:solidFill>
                <a:latin typeface="Consolas"/>
              </a:rPr>
              <a:t> </a:t>
            </a:r>
            <a:r>
              <a:rPr lang="en-US" sz="2000" dirty="0" smtClean="0">
                <a:solidFill>
                  <a:srgbClr val="2B91AF"/>
                </a:solidFill>
                <a:latin typeface="Consolas"/>
              </a:rPr>
              <a:t>Random</a:t>
            </a:r>
            <a:r>
              <a:rPr lang="en-US" sz="2000" dirty="0">
                <a:solidFill>
                  <a:prstClr val="black"/>
                </a:solidFill>
                <a:latin typeface="Consolas"/>
              </a:rPr>
              <a:t>();</a:t>
            </a:r>
          </a:p>
          <a:p>
            <a:pPr marL="109728" indent="0">
              <a:buNone/>
            </a:pPr>
            <a:r>
              <a:rPr lang="en-US" sz="2000" dirty="0" err="1" smtClean="0">
                <a:solidFill>
                  <a:prstClr val="black"/>
                </a:solidFill>
                <a:latin typeface="Consolas"/>
              </a:rPr>
              <a:t>rnd</a:t>
            </a:r>
            <a:r>
              <a:rPr lang="en-US" sz="2000" dirty="0" smtClean="0">
                <a:solidFill>
                  <a:prstClr val="black"/>
                </a:solidFill>
                <a:latin typeface="Consolas"/>
              </a:rPr>
              <a:t> </a:t>
            </a:r>
            <a:r>
              <a:rPr lang="en-US" sz="2000" dirty="0">
                <a:solidFill>
                  <a:prstClr val="black"/>
                </a:solidFill>
                <a:latin typeface="Consolas"/>
              </a:rPr>
              <a:t>= </a:t>
            </a:r>
            <a:r>
              <a:rPr lang="en-US" sz="2000" dirty="0">
                <a:solidFill>
                  <a:srgbClr val="0000FF"/>
                </a:solidFill>
                <a:latin typeface="Consolas"/>
              </a:rPr>
              <a:t>null</a:t>
            </a:r>
            <a:r>
              <a:rPr lang="en-US" sz="2000" dirty="0">
                <a:solidFill>
                  <a:prstClr val="black"/>
                </a:solidFill>
                <a:latin typeface="Consolas"/>
              </a:rPr>
              <a:t>;</a:t>
            </a:r>
            <a:endParaRPr lang="en-US" sz="2000" dirty="0" smtClean="0">
              <a:cs typeface="Calibri" pitchFamily="34" charset="0"/>
            </a:endParaRP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19</a:t>
            </a:fld>
            <a:endParaRPr lang="el-GR" dirty="0"/>
          </a:p>
        </p:txBody>
      </p:sp>
      <p:sp>
        <p:nvSpPr>
          <p:cNvPr id="2" name="Rectangle 1"/>
          <p:cNvSpPr/>
          <p:nvPr/>
        </p:nvSpPr>
        <p:spPr>
          <a:xfrm>
            <a:off x="5580112" y="2311374"/>
            <a:ext cx="576064"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solidFill>
                  <a:schemeClr val="tx1"/>
                </a:solidFill>
              </a:rPr>
              <a:t>50</a:t>
            </a:r>
            <a:endParaRPr lang="el-GR" dirty="0">
              <a:solidFill>
                <a:schemeClr val="tx1"/>
              </a:solidFill>
            </a:endParaRPr>
          </a:p>
        </p:txBody>
      </p:sp>
      <p:sp>
        <p:nvSpPr>
          <p:cNvPr id="6" name="Rectangle 5"/>
          <p:cNvSpPr/>
          <p:nvPr/>
        </p:nvSpPr>
        <p:spPr>
          <a:xfrm>
            <a:off x="7236296" y="5157192"/>
            <a:ext cx="1224136"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tx1"/>
              </a:solidFill>
            </a:endParaRPr>
          </a:p>
        </p:txBody>
      </p:sp>
      <p:sp>
        <p:nvSpPr>
          <p:cNvPr id="7" name="Rectangle 6"/>
          <p:cNvSpPr/>
          <p:nvPr/>
        </p:nvSpPr>
        <p:spPr>
          <a:xfrm>
            <a:off x="5652120" y="5225339"/>
            <a:ext cx="576064"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tx1"/>
              </a:solidFill>
            </a:endParaRPr>
          </a:p>
        </p:txBody>
      </p:sp>
      <p:cxnSp>
        <p:nvCxnSpPr>
          <p:cNvPr id="8" name="Straight Connector 7"/>
          <p:cNvCxnSpPr/>
          <p:nvPr/>
        </p:nvCxnSpPr>
        <p:spPr>
          <a:xfrm>
            <a:off x="6732240" y="1535944"/>
            <a:ext cx="0" cy="4701368"/>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158655" y="2946430"/>
            <a:ext cx="1418978" cy="338554"/>
          </a:xfrm>
          <a:prstGeom prst="rect">
            <a:avLst/>
          </a:prstGeom>
          <a:noFill/>
        </p:spPr>
        <p:txBody>
          <a:bodyPr wrap="none" rtlCol="0">
            <a:spAutoFit/>
          </a:bodyPr>
          <a:lstStyle/>
          <a:p>
            <a:r>
              <a:rPr lang="en-US" sz="1600" dirty="0" err="1">
                <a:solidFill>
                  <a:prstClr val="black"/>
                </a:solidFill>
                <a:latin typeface="Consolas"/>
              </a:rPr>
              <a:t>smallNumber</a:t>
            </a:r>
            <a:endParaRPr lang="el-GR" sz="1600" dirty="0"/>
          </a:p>
        </p:txBody>
      </p:sp>
      <p:sp>
        <p:nvSpPr>
          <p:cNvPr id="11" name="TextBox 10"/>
          <p:cNvSpPr txBox="1"/>
          <p:nvPr/>
        </p:nvSpPr>
        <p:spPr>
          <a:xfrm>
            <a:off x="5679503" y="5898758"/>
            <a:ext cx="521297" cy="338554"/>
          </a:xfrm>
          <a:prstGeom prst="rect">
            <a:avLst/>
          </a:prstGeom>
          <a:noFill/>
        </p:spPr>
        <p:txBody>
          <a:bodyPr wrap="none" rtlCol="0">
            <a:spAutoFit/>
          </a:bodyPr>
          <a:lstStyle/>
          <a:p>
            <a:r>
              <a:rPr lang="en-US" sz="1600" dirty="0" err="1" smtClean="0">
                <a:solidFill>
                  <a:prstClr val="black"/>
                </a:solidFill>
                <a:latin typeface="Consolas"/>
              </a:rPr>
              <a:t>rnd</a:t>
            </a:r>
            <a:endParaRPr lang="el-GR" sz="1600" dirty="0"/>
          </a:p>
        </p:txBody>
      </p:sp>
      <p:cxnSp>
        <p:nvCxnSpPr>
          <p:cNvPr id="12" name="Straight Arrow Connector 11"/>
          <p:cNvCxnSpPr>
            <a:endCxn id="6" idx="1"/>
          </p:cNvCxnSpPr>
          <p:nvPr/>
        </p:nvCxnSpPr>
        <p:spPr>
          <a:xfrm>
            <a:off x="5940152" y="5477368"/>
            <a:ext cx="1296144" cy="38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026664" y="4746630"/>
            <a:ext cx="1643399" cy="338554"/>
          </a:xfrm>
          <a:prstGeom prst="rect">
            <a:avLst/>
          </a:prstGeom>
          <a:noFill/>
        </p:spPr>
        <p:txBody>
          <a:bodyPr wrap="none" rtlCol="0">
            <a:spAutoFit/>
          </a:bodyPr>
          <a:lstStyle/>
          <a:p>
            <a:r>
              <a:rPr lang="en-US" sz="1600" dirty="0" smtClean="0">
                <a:solidFill>
                  <a:prstClr val="black"/>
                </a:solidFill>
                <a:latin typeface="Consolas"/>
              </a:rPr>
              <a:t>Random object</a:t>
            </a:r>
            <a:endParaRPr lang="el-GR" sz="1600" dirty="0"/>
          </a:p>
        </p:txBody>
      </p:sp>
      <p:sp>
        <p:nvSpPr>
          <p:cNvPr id="15" name="TextBox 14"/>
          <p:cNvSpPr txBox="1"/>
          <p:nvPr/>
        </p:nvSpPr>
        <p:spPr>
          <a:xfrm>
            <a:off x="5495156" y="1519286"/>
            <a:ext cx="889987" cy="400110"/>
          </a:xfrm>
          <a:prstGeom prst="rect">
            <a:avLst/>
          </a:prstGeom>
          <a:noFill/>
        </p:spPr>
        <p:txBody>
          <a:bodyPr wrap="none" rtlCol="0">
            <a:spAutoFit/>
          </a:bodyPr>
          <a:lstStyle/>
          <a:p>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olas"/>
              </a:rPr>
              <a:t>Stack</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6" name="TextBox 15"/>
          <p:cNvSpPr txBox="1"/>
          <p:nvPr/>
        </p:nvSpPr>
        <p:spPr>
          <a:xfrm>
            <a:off x="7403369" y="1535944"/>
            <a:ext cx="748923" cy="400110"/>
          </a:xfrm>
          <a:prstGeom prst="rect">
            <a:avLst/>
          </a:prstGeom>
          <a:noFill/>
        </p:spPr>
        <p:txBody>
          <a:bodyPr wrap="none" rtlCol="0">
            <a:spAutoFit/>
          </a:bodyPr>
          <a:lstStyle/>
          <a:p>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nsolas"/>
              </a:rPr>
              <a:t>Heap</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9" name="TextBox 18"/>
          <p:cNvSpPr txBox="1"/>
          <p:nvPr/>
        </p:nvSpPr>
        <p:spPr>
          <a:xfrm>
            <a:off x="5158655" y="3678123"/>
            <a:ext cx="1539204" cy="830997"/>
          </a:xfrm>
          <a:prstGeom prst="rect">
            <a:avLst/>
          </a:prstGeom>
          <a:noFill/>
        </p:spPr>
        <p:txBody>
          <a:bodyPr wrap="none" rtlCol="0">
            <a:spAutoFit/>
          </a:bodyPr>
          <a:lstStyle/>
          <a:p>
            <a:r>
              <a:rPr lang="el-GR" sz="1600" dirty="0" smtClean="0"/>
              <a:t>Δομές,</a:t>
            </a:r>
          </a:p>
          <a:p>
            <a:r>
              <a:rPr lang="el-GR" sz="1600" dirty="0" smtClean="0"/>
              <a:t>Απλοί τύποι,</a:t>
            </a:r>
          </a:p>
          <a:p>
            <a:r>
              <a:rPr lang="el-GR" sz="1600" dirty="0" smtClean="0"/>
              <a:t>Αναφορές</a:t>
            </a:r>
            <a:endParaRPr lang="el-GR" sz="1600" dirty="0"/>
          </a:p>
        </p:txBody>
      </p:sp>
      <p:sp>
        <p:nvSpPr>
          <p:cNvPr id="21" name="TextBox 20"/>
          <p:cNvSpPr txBox="1"/>
          <p:nvPr/>
        </p:nvSpPr>
        <p:spPr>
          <a:xfrm>
            <a:off x="7111623" y="3678123"/>
            <a:ext cx="1558440" cy="584775"/>
          </a:xfrm>
          <a:prstGeom prst="rect">
            <a:avLst/>
          </a:prstGeom>
          <a:noFill/>
        </p:spPr>
        <p:txBody>
          <a:bodyPr wrap="none" rtlCol="0">
            <a:spAutoFit/>
          </a:bodyPr>
          <a:lstStyle/>
          <a:p>
            <a:r>
              <a:rPr lang="el-GR" sz="1600" dirty="0" smtClean="0"/>
              <a:t>Κλάσεις και</a:t>
            </a:r>
          </a:p>
          <a:p>
            <a:r>
              <a:rPr lang="el-GR" sz="1600" dirty="0" smtClean="0"/>
              <a:t>Όλα τα άλλα</a:t>
            </a:r>
            <a:endParaRPr lang="el-GR" sz="1600" dirty="0"/>
          </a:p>
        </p:txBody>
      </p:sp>
    </p:spTree>
    <p:extLst>
      <p:ext uri="{BB962C8B-B14F-4D97-AF65-F5344CB8AC3E}">
        <p14:creationId xmlns:p14="http://schemas.microsoft.com/office/powerpoint/2010/main" val="39970813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l-GR" dirty="0" smtClean="0"/>
              <a:t>Τι είναι το </a:t>
            </a:r>
            <a:r>
              <a:rPr lang="en-US" dirty="0" smtClean="0"/>
              <a:t>.NET</a:t>
            </a:r>
            <a:endParaRPr lang="en-US" dirty="0"/>
          </a:p>
          <a:p>
            <a:r>
              <a:rPr lang="el-GR" dirty="0" smtClean="0"/>
              <a:t>Η γλώσσα </a:t>
            </a:r>
            <a:r>
              <a:rPr lang="en-US" dirty="0" smtClean="0"/>
              <a:t>C#</a:t>
            </a:r>
          </a:p>
          <a:p>
            <a:pPr lvl="1"/>
            <a:r>
              <a:rPr lang="en-US" dirty="0" smtClean="0"/>
              <a:t>Demo: Hello World </a:t>
            </a:r>
            <a:r>
              <a:rPr lang="el-GR" dirty="0" smtClean="0"/>
              <a:t>εφαρμογή κονσόλας</a:t>
            </a:r>
          </a:p>
          <a:p>
            <a:r>
              <a:rPr lang="en-US" dirty="0" smtClean="0"/>
              <a:t>Windows Forms</a:t>
            </a:r>
          </a:p>
          <a:p>
            <a:pPr lvl="1"/>
            <a:r>
              <a:rPr lang="en-US" dirty="0" smtClean="0"/>
              <a:t>Demo: Calculator</a:t>
            </a:r>
          </a:p>
          <a:p>
            <a:r>
              <a:rPr lang="en-US" dirty="0" smtClean="0"/>
              <a:t>Windows Presentation Foundation (WPF)</a:t>
            </a:r>
          </a:p>
          <a:p>
            <a:pPr lvl="1"/>
            <a:r>
              <a:rPr lang="en-US" dirty="0" smtClean="0"/>
              <a:t>Demo: Animation Gallery</a:t>
            </a:r>
            <a:endParaRPr lang="el-GR" dirty="0" smtClean="0"/>
          </a:p>
        </p:txBody>
      </p:sp>
      <p:sp>
        <p:nvSpPr>
          <p:cNvPr id="2" name="Title 1"/>
          <p:cNvSpPr>
            <a:spLocks noGrp="1"/>
          </p:cNvSpPr>
          <p:nvPr>
            <p:ph type="title"/>
          </p:nvPr>
        </p:nvSpPr>
        <p:spPr/>
        <p:txBody>
          <a:bodyPr/>
          <a:lstStyle/>
          <a:p>
            <a:r>
              <a:rPr lang="el-GR" dirty="0" smtClean="0"/>
              <a:t>Περιεχόμενα</a:t>
            </a:r>
            <a:endParaRPr lang="el-GR" dirty="0"/>
          </a:p>
        </p:txBody>
      </p:sp>
      <p:sp>
        <p:nvSpPr>
          <p:cNvPr id="7" name="Slide Number Placeholder 6"/>
          <p:cNvSpPr>
            <a:spLocks noGrp="1"/>
          </p:cNvSpPr>
          <p:nvPr>
            <p:ph type="sldNum" sz="quarter" idx="12"/>
          </p:nvPr>
        </p:nvSpPr>
        <p:spPr/>
        <p:txBody>
          <a:bodyPr/>
          <a:lstStyle/>
          <a:p>
            <a:fld id="{BF60CB65-32CC-4009-B0EA-21A8B9F6A143}" type="slidenum">
              <a:rPr lang="el-GR" smtClean="0"/>
              <a:pPr/>
              <a:t>2</a:t>
            </a:fld>
            <a:endParaRPr lang="el-GR" dirty="0"/>
          </a:p>
        </p:txBody>
      </p:sp>
    </p:spTree>
    <p:extLst>
      <p:ext uri="{BB962C8B-B14F-4D97-AF65-F5344CB8AC3E}">
        <p14:creationId xmlns:p14="http://schemas.microsoft.com/office/powerpoint/2010/main" val="34215810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Τελεστές (</a:t>
            </a:r>
            <a:r>
              <a:rPr lang="en-US" dirty="0" smtClean="0"/>
              <a:t>Operators)</a:t>
            </a:r>
            <a:endParaRPr lang="el-GR" dirty="0" smtClean="0"/>
          </a:p>
        </p:txBody>
      </p:sp>
      <p:sp>
        <p:nvSpPr>
          <p:cNvPr id="3" name="Text Placeholder 2"/>
          <p:cNvSpPr>
            <a:spLocks noGrp="1"/>
          </p:cNvSpPr>
          <p:nvPr>
            <p:ph type="body" idx="1"/>
          </p:nvPr>
        </p:nvSpPr>
        <p:spPr/>
        <p:txBody>
          <a:bodyPr>
            <a:normAutofit/>
          </a:bodyPr>
          <a:lstStyle/>
          <a:p>
            <a:pPr marL="342900" indent="-342900">
              <a:defRPr/>
            </a:pPr>
            <a:r>
              <a:rPr lang="el-GR" sz="2800" dirty="0" smtClean="0"/>
              <a:t>Λογικοί/Συνθήκης: </a:t>
            </a:r>
            <a:r>
              <a:rPr lang="en-US" sz="2800" dirty="0" smtClean="0"/>
              <a:t>&amp;&amp;</a:t>
            </a:r>
            <a:r>
              <a:rPr lang="el-GR" sz="2800" dirty="0" smtClean="0"/>
              <a:t>  </a:t>
            </a:r>
            <a:r>
              <a:rPr lang="en-US" sz="2800" dirty="0" smtClean="0"/>
              <a:t> || </a:t>
            </a:r>
            <a:r>
              <a:rPr lang="el-GR" sz="2800" dirty="0" smtClean="0"/>
              <a:t>  </a:t>
            </a:r>
            <a:r>
              <a:rPr lang="en-US" sz="2800" dirty="0" smtClean="0"/>
              <a:t>^</a:t>
            </a:r>
            <a:r>
              <a:rPr lang="el-GR" sz="2800" dirty="0" smtClean="0"/>
              <a:t>  !</a:t>
            </a:r>
            <a:endParaRPr lang="en-US" sz="2800" dirty="0" smtClean="0"/>
          </a:p>
          <a:p>
            <a:pPr marL="342900" indent="-342900">
              <a:defRPr/>
            </a:pPr>
            <a:r>
              <a:rPr lang="el-GR" sz="2800" dirty="0" smtClean="0"/>
              <a:t>Αριθμητικοί: *   /   +   -   %   &lt;&lt;   &gt;&gt;</a:t>
            </a:r>
          </a:p>
          <a:p>
            <a:pPr marL="342900" indent="-342900">
              <a:defRPr/>
            </a:pPr>
            <a:r>
              <a:rPr lang="el-GR" sz="2800" dirty="0" smtClean="0"/>
              <a:t>Σχεσιακοί: ==   !=   &lt;   &gt;   &lt;=   &gt;</a:t>
            </a:r>
            <a:r>
              <a:rPr lang="en-US" sz="2800" dirty="0" smtClean="0"/>
              <a:t>=</a:t>
            </a:r>
            <a:endParaRPr lang="el-GR" sz="2800" dirty="0" smtClean="0"/>
          </a:p>
          <a:p>
            <a:pPr marL="342900" indent="-342900">
              <a:defRPr/>
            </a:pPr>
            <a:r>
              <a:rPr lang="el-GR" sz="2800" dirty="0" smtClean="0"/>
              <a:t>Ειδικοί τελεστές:</a:t>
            </a:r>
          </a:p>
          <a:p>
            <a:pPr marL="598932" lvl="1" indent="-342900">
              <a:defRPr/>
            </a:pPr>
            <a:r>
              <a:rPr lang="en-US" sz="2400" dirty="0" smtClean="0"/>
              <a:t>new : </a:t>
            </a:r>
            <a:r>
              <a:rPr lang="el-GR" sz="2400" dirty="0" smtClean="0"/>
              <a:t>δημιουργία στιγμιότυπου κλάσης</a:t>
            </a:r>
          </a:p>
          <a:p>
            <a:pPr marL="598932" lvl="1" indent="-342900">
              <a:defRPr/>
            </a:pPr>
            <a:r>
              <a:rPr lang="en-US" sz="2400" dirty="0" smtClean="0"/>
              <a:t>is : </a:t>
            </a:r>
            <a:r>
              <a:rPr lang="el-GR" sz="2400" dirty="0" smtClean="0"/>
              <a:t>ελέγχει τον τύπο π.χ.</a:t>
            </a:r>
            <a:r>
              <a:rPr lang="en-US" sz="2400" dirty="0" smtClean="0"/>
              <a:t> “7 is int” </a:t>
            </a:r>
            <a:r>
              <a:rPr lang="el-GR" sz="2400" dirty="0" smtClean="0"/>
              <a:t>είναι </a:t>
            </a:r>
            <a:r>
              <a:rPr lang="en-US" sz="2400" dirty="0" smtClean="0"/>
              <a:t>true.</a:t>
            </a:r>
          </a:p>
          <a:p>
            <a:pPr marL="598932" lvl="1" indent="-342900">
              <a:defRPr/>
            </a:pPr>
            <a:r>
              <a:rPr lang="en-US" sz="2400" dirty="0" smtClean="0"/>
              <a:t>as : </a:t>
            </a:r>
            <a:r>
              <a:rPr lang="el-GR" sz="2400" dirty="0" smtClean="0"/>
              <a:t>Μετατροπή τύπου</a:t>
            </a:r>
            <a:endParaRPr lang="en-US" sz="2400" dirty="0" smtClean="0"/>
          </a:p>
          <a:p>
            <a:pPr marL="598932" lvl="1" indent="-342900">
              <a:defRPr/>
            </a:pPr>
            <a:r>
              <a:rPr lang="en-US" sz="2400" dirty="0" err="1" smtClean="0"/>
              <a:t>typeof</a:t>
            </a:r>
            <a:r>
              <a:rPr lang="en-US" sz="2400" dirty="0" smtClean="0"/>
              <a:t> : </a:t>
            </a:r>
            <a:r>
              <a:rPr lang="el-GR" sz="2400" dirty="0" smtClean="0"/>
              <a:t>ανακτά τον τύπο</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20</a:t>
            </a:fld>
            <a:endParaRPr lang="el-GR" dirty="0"/>
          </a:p>
        </p:txBody>
      </p:sp>
    </p:spTree>
    <p:extLst>
      <p:ext uri="{BB962C8B-B14F-4D97-AF65-F5344CB8AC3E}">
        <p14:creationId xmlns:p14="http://schemas.microsoft.com/office/powerpoint/2010/main" val="4200347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l-GR" dirty="0" smtClean="0"/>
              <a:t>Απαριθμήσεις, πίνακες, δομές</a:t>
            </a:r>
          </a:p>
        </p:txBody>
      </p:sp>
      <p:sp>
        <p:nvSpPr>
          <p:cNvPr id="3" name="Text Placeholder 2"/>
          <p:cNvSpPr>
            <a:spLocks noGrp="1"/>
          </p:cNvSpPr>
          <p:nvPr>
            <p:ph type="body" idx="1"/>
          </p:nvPr>
        </p:nvSpPr>
        <p:spPr/>
        <p:txBody>
          <a:bodyPr>
            <a:normAutofit fontScale="92500" lnSpcReduction="20000"/>
          </a:bodyPr>
          <a:lstStyle/>
          <a:p>
            <a:pPr marL="109728" indent="0">
              <a:buNone/>
            </a:pPr>
            <a:r>
              <a:rPr lang="el-GR" sz="2000" dirty="0">
                <a:solidFill>
                  <a:srgbClr val="008000"/>
                </a:solidFill>
                <a:latin typeface="Consolas"/>
              </a:rPr>
              <a:t>// </a:t>
            </a:r>
            <a:r>
              <a:rPr lang="el-GR" sz="2000" dirty="0" smtClean="0">
                <a:solidFill>
                  <a:srgbClr val="008000"/>
                </a:solidFill>
                <a:latin typeface="Consolas"/>
              </a:rPr>
              <a:t>Απαριθμήσεις</a:t>
            </a:r>
            <a:endParaRPr lang="el-GR" sz="2000" dirty="0" smtClean="0">
              <a:solidFill>
                <a:srgbClr val="0000FF"/>
              </a:solidFill>
              <a:latin typeface="Consolas"/>
            </a:endParaRPr>
          </a:p>
          <a:p>
            <a:pPr marL="109728" indent="0">
              <a:buNone/>
            </a:pPr>
            <a:r>
              <a:rPr lang="el-GR" sz="2000" dirty="0" smtClean="0">
                <a:solidFill>
                  <a:srgbClr val="0000FF"/>
                </a:solidFill>
                <a:latin typeface="Consolas"/>
              </a:rPr>
              <a:t>   </a:t>
            </a:r>
            <a:r>
              <a:rPr lang="en-US" sz="2000" dirty="0" err="1" smtClean="0">
                <a:solidFill>
                  <a:srgbClr val="0000FF"/>
                </a:solidFill>
                <a:latin typeface="Consolas"/>
              </a:rPr>
              <a:t>enum</a:t>
            </a:r>
            <a:r>
              <a:rPr lang="en-US" sz="2000" dirty="0" smtClean="0">
                <a:solidFill>
                  <a:prstClr val="black"/>
                </a:solidFill>
                <a:latin typeface="Consolas"/>
              </a:rPr>
              <a:t> </a:t>
            </a:r>
            <a:r>
              <a:rPr lang="en-US" sz="2000" dirty="0" smtClean="0">
                <a:solidFill>
                  <a:srgbClr val="2B91AF"/>
                </a:solidFill>
                <a:latin typeface="Consolas"/>
              </a:rPr>
              <a:t>Color</a:t>
            </a:r>
            <a:r>
              <a:rPr lang="el-GR" sz="2000" dirty="0" smtClean="0">
                <a:solidFill>
                  <a:prstClr val="black"/>
                </a:solidFill>
                <a:latin typeface="Consolas"/>
              </a:rPr>
              <a:t> { </a:t>
            </a:r>
            <a:r>
              <a:rPr lang="en-US" sz="2000" dirty="0" smtClean="0">
                <a:solidFill>
                  <a:prstClr val="black"/>
                </a:solidFill>
                <a:latin typeface="Consolas"/>
              </a:rPr>
              <a:t>Red</a:t>
            </a:r>
            <a:r>
              <a:rPr lang="en-US" sz="2000" dirty="0">
                <a:solidFill>
                  <a:prstClr val="black"/>
                </a:solidFill>
                <a:latin typeface="Consolas"/>
              </a:rPr>
              <a:t>, Green, </a:t>
            </a:r>
            <a:r>
              <a:rPr lang="en-US" sz="2000" dirty="0" smtClean="0">
                <a:solidFill>
                  <a:prstClr val="black"/>
                </a:solidFill>
                <a:latin typeface="Consolas"/>
              </a:rPr>
              <a:t>Blue</a:t>
            </a:r>
            <a:r>
              <a:rPr lang="el-GR" sz="2000" dirty="0" smtClean="0">
                <a:solidFill>
                  <a:prstClr val="black"/>
                </a:solidFill>
                <a:latin typeface="Consolas"/>
              </a:rPr>
              <a:t> }</a:t>
            </a:r>
            <a:endParaRPr lang="el-GR" sz="2000" dirty="0">
              <a:solidFill>
                <a:prstClr val="black"/>
              </a:solidFill>
              <a:latin typeface="Consolas"/>
            </a:endParaRPr>
          </a:p>
          <a:p>
            <a:pPr marL="109728" indent="0">
              <a:buNone/>
            </a:pPr>
            <a:r>
              <a:rPr lang="el-GR" sz="2000" dirty="0" smtClean="0">
                <a:solidFill>
                  <a:srgbClr val="2B91AF"/>
                </a:solidFill>
                <a:latin typeface="Consolas"/>
              </a:rPr>
              <a:t>   </a:t>
            </a:r>
            <a:r>
              <a:rPr lang="en-US" sz="2000" dirty="0" smtClean="0">
                <a:solidFill>
                  <a:srgbClr val="2B91AF"/>
                </a:solidFill>
                <a:latin typeface="Consolas"/>
              </a:rPr>
              <a:t>Color</a:t>
            </a:r>
            <a:r>
              <a:rPr lang="en-US" sz="2000" dirty="0" smtClean="0">
                <a:solidFill>
                  <a:prstClr val="black"/>
                </a:solidFill>
                <a:latin typeface="Consolas"/>
              </a:rPr>
              <a:t> </a:t>
            </a:r>
            <a:r>
              <a:rPr lang="en-US" sz="2000" dirty="0">
                <a:solidFill>
                  <a:prstClr val="black"/>
                </a:solidFill>
                <a:latin typeface="Consolas"/>
              </a:rPr>
              <a:t>variable = </a:t>
            </a:r>
            <a:r>
              <a:rPr lang="en-US" sz="2000" dirty="0" err="1" smtClean="0">
                <a:solidFill>
                  <a:srgbClr val="2B91AF"/>
                </a:solidFill>
                <a:latin typeface="Consolas"/>
              </a:rPr>
              <a:t>Color</a:t>
            </a:r>
            <a:r>
              <a:rPr lang="en-US" sz="2000" dirty="0" err="1" smtClean="0">
                <a:solidFill>
                  <a:prstClr val="black"/>
                </a:solidFill>
                <a:latin typeface="Consolas"/>
              </a:rPr>
              <a:t>.Red</a:t>
            </a:r>
            <a:r>
              <a:rPr lang="en-US" sz="2000" dirty="0" smtClean="0">
                <a:solidFill>
                  <a:prstClr val="black"/>
                </a:solidFill>
                <a:latin typeface="Consolas"/>
              </a:rPr>
              <a:t>;</a:t>
            </a:r>
            <a:endParaRPr lang="el-GR" sz="2000" dirty="0" smtClean="0">
              <a:solidFill>
                <a:prstClr val="black"/>
              </a:solidFill>
              <a:latin typeface="Consolas"/>
            </a:endParaRPr>
          </a:p>
          <a:p>
            <a:pPr marL="109728" indent="0">
              <a:buNone/>
            </a:pPr>
            <a:r>
              <a:rPr lang="el-GR" sz="2000" dirty="0">
                <a:solidFill>
                  <a:srgbClr val="008000"/>
                </a:solidFill>
                <a:latin typeface="Consolas"/>
              </a:rPr>
              <a:t>// </a:t>
            </a:r>
            <a:r>
              <a:rPr lang="el-GR" sz="2000" dirty="0" smtClean="0">
                <a:solidFill>
                  <a:srgbClr val="008000"/>
                </a:solidFill>
                <a:latin typeface="Consolas"/>
              </a:rPr>
              <a:t>Πίνακες</a:t>
            </a:r>
            <a:endParaRPr lang="el-GR" sz="2000" dirty="0">
              <a:solidFill>
                <a:prstClr val="black"/>
              </a:solidFill>
              <a:latin typeface="Consolas"/>
            </a:endParaRPr>
          </a:p>
          <a:p>
            <a:pPr marL="109728" indent="0">
              <a:buNone/>
            </a:pPr>
            <a:r>
              <a:rPr lang="el-GR" sz="2000" dirty="0" smtClean="0">
                <a:solidFill>
                  <a:srgbClr val="0000FF"/>
                </a:solidFill>
                <a:latin typeface="Consolas"/>
              </a:rPr>
              <a:t>   </a:t>
            </a:r>
            <a:r>
              <a:rPr lang="en-US" sz="2000" dirty="0" smtClean="0">
                <a:solidFill>
                  <a:srgbClr val="0000FF"/>
                </a:solidFill>
                <a:latin typeface="Consolas"/>
              </a:rPr>
              <a:t>int</a:t>
            </a:r>
            <a:r>
              <a:rPr lang="en-US" sz="2000" dirty="0">
                <a:solidFill>
                  <a:prstClr val="black"/>
                </a:solidFill>
                <a:latin typeface="Consolas"/>
              </a:rPr>
              <a:t>[] </a:t>
            </a:r>
            <a:r>
              <a:rPr lang="en-US" sz="2000" dirty="0" err="1">
                <a:solidFill>
                  <a:prstClr val="black"/>
                </a:solidFill>
                <a:latin typeface="Consolas"/>
              </a:rPr>
              <a:t>singleDim</a:t>
            </a:r>
            <a:r>
              <a:rPr lang="en-US" sz="2000" dirty="0">
                <a:solidFill>
                  <a:prstClr val="black"/>
                </a:solidFill>
                <a:latin typeface="Consolas"/>
              </a:rPr>
              <a:t> = </a:t>
            </a:r>
            <a:r>
              <a:rPr lang="en-US" sz="2000" dirty="0">
                <a:solidFill>
                  <a:srgbClr val="0000FF"/>
                </a:solidFill>
                <a:latin typeface="Consolas"/>
              </a:rPr>
              <a:t>new</a:t>
            </a:r>
            <a:r>
              <a:rPr lang="en-US" sz="2000" dirty="0">
                <a:solidFill>
                  <a:prstClr val="black"/>
                </a:solidFill>
                <a:latin typeface="Consolas"/>
              </a:rPr>
              <a:t> </a:t>
            </a:r>
            <a:r>
              <a:rPr lang="en-US" sz="2000" dirty="0">
                <a:solidFill>
                  <a:srgbClr val="0000FF"/>
                </a:solidFill>
                <a:latin typeface="Consolas"/>
              </a:rPr>
              <a:t>int</a:t>
            </a:r>
            <a:r>
              <a:rPr lang="en-US" sz="2000" dirty="0">
                <a:solidFill>
                  <a:prstClr val="black"/>
                </a:solidFill>
                <a:latin typeface="Consolas"/>
              </a:rPr>
              <a:t>[20];</a:t>
            </a:r>
          </a:p>
          <a:p>
            <a:pPr marL="109728" indent="0">
              <a:buNone/>
            </a:pPr>
            <a:r>
              <a:rPr lang="el-GR" sz="2000" dirty="0" smtClean="0">
                <a:solidFill>
                  <a:srgbClr val="0000FF"/>
                </a:solidFill>
                <a:latin typeface="Consolas"/>
              </a:rPr>
              <a:t>   </a:t>
            </a:r>
            <a:r>
              <a:rPr lang="en-US" sz="2000" dirty="0" smtClean="0">
                <a:solidFill>
                  <a:srgbClr val="0000FF"/>
                </a:solidFill>
                <a:latin typeface="Consolas"/>
              </a:rPr>
              <a:t>int</a:t>
            </a:r>
            <a:r>
              <a:rPr lang="en-US" sz="2000" dirty="0">
                <a:solidFill>
                  <a:prstClr val="black"/>
                </a:solidFill>
                <a:latin typeface="Consolas"/>
              </a:rPr>
              <a:t>[,] </a:t>
            </a:r>
            <a:r>
              <a:rPr lang="en-US" sz="2000" dirty="0" err="1">
                <a:solidFill>
                  <a:prstClr val="black"/>
                </a:solidFill>
                <a:latin typeface="Consolas"/>
              </a:rPr>
              <a:t>twoDim</a:t>
            </a:r>
            <a:r>
              <a:rPr lang="en-US" sz="2000" dirty="0">
                <a:solidFill>
                  <a:prstClr val="black"/>
                </a:solidFill>
                <a:latin typeface="Consolas"/>
              </a:rPr>
              <a:t> = </a:t>
            </a:r>
            <a:r>
              <a:rPr lang="en-US" sz="2000" dirty="0">
                <a:solidFill>
                  <a:srgbClr val="0000FF"/>
                </a:solidFill>
                <a:latin typeface="Consolas"/>
              </a:rPr>
              <a:t>new</a:t>
            </a:r>
            <a:r>
              <a:rPr lang="en-US" sz="2000" dirty="0">
                <a:solidFill>
                  <a:prstClr val="black"/>
                </a:solidFill>
                <a:latin typeface="Consolas"/>
              </a:rPr>
              <a:t> </a:t>
            </a:r>
            <a:r>
              <a:rPr lang="en-US" sz="2000" dirty="0">
                <a:solidFill>
                  <a:srgbClr val="0000FF"/>
                </a:solidFill>
                <a:latin typeface="Consolas"/>
              </a:rPr>
              <a:t>int</a:t>
            </a:r>
            <a:r>
              <a:rPr lang="en-US" sz="2000" dirty="0">
                <a:solidFill>
                  <a:prstClr val="black"/>
                </a:solidFill>
                <a:latin typeface="Consolas"/>
              </a:rPr>
              <a:t>[,] {{1,2,3},{4,5,6}};</a:t>
            </a:r>
          </a:p>
          <a:p>
            <a:pPr marL="109728" indent="0">
              <a:buNone/>
            </a:pPr>
            <a:r>
              <a:rPr lang="el-GR" sz="2000" dirty="0" smtClean="0">
                <a:solidFill>
                  <a:srgbClr val="2B91AF"/>
                </a:solidFill>
                <a:latin typeface="Consolas"/>
              </a:rPr>
              <a:t>   </a:t>
            </a:r>
            <a:r>
              <a:rPr lang="en-US" sz="2000" dirty="0" smtClean="0">
                <a:solidFill>
                  <a:srgbClr val="2B91AF"/>
                </a:solidFill>
                <a:latin typeface="Consolas"/>
              </a:rPr>
              <a:t>Color</a:t>
            </a:r>
            <a:r>
              <a:rPr lang="en-US" sz="2000" dirty="0">
                <a:solidFill>
                  <a:prstClr val="black"/>
                </a:solidFill>
                <a:latin typeface="Consolas"/>
              </a:rPr>
              <a:t>[][] </a:t>
            </a:r>
            <a:r>
              <a:rPr lang="en-US" sz="2000" dirty="0" smtClean="0">
                <a:solidFill>
                  <a:prstClr val="black"/>
                </a:solidFill>
                <a:latin typeface="Consolas"/>
              </a:rPr>
              <a:t>jagged;</a:t>
            </a:r>
            <a:endParaRPr lang="el-GR" sz="2000" dirty="0">
              <a:solidFill>
                <a:prstClr val="black"/>
              </a:solidFill>
              <a:latin typeface="Consolas"/>
            </a:endParaRPr>
          </a:p>
          <a:p>
            <a:pPr marL="109728" indent="0">
              <a:buNone/>
            </a:pPr>
            <a:r>
              <a:rPr lang="el-GR" sz="2000" dirty="0">
                <a:solidFill>
                  <a:srgbClr val="008000"/>
                </a:solidFill>
                <a:latin typeface="Consolas"/>
              </a:rPr>
              <a:t>// </a:t>
            </a:r>
            <a:r>
              <a:rPr lang="el-GR" sz="2000" dirty="0" smtClean="0">
                <a:solidFill>
                  <a:srgbClr val="008000"/>
                </a:solidFill>
                <a:latin typeface="Consolas"/>
              </a:rPr>
              <a:t>Δομές</a:t>
            </a:r>
            <a:endParaRPr lang="el-GR" sz="2000" dirty="0" smtClean="0">
              <a:solidFill>
                <a:prstClr val="black"/>
              </a:solidFill>
              <a:latin typeface="Consolas"/>
            </a:endParaRPr>
          </a:p>
          <a:p>
            <a:pPr marL="109728" indent="0">
              <a:buNone/>
            </a:pPr>
            <a:r>
              <a:rPr lang="el-GR" sz="2000" dirty="0" smtClean="0">
                <a:solidFill>
                  <a:srgbClr val="0000FF"/>
                </a:solidFill>
                <a:latin typeface="Consolas"/>
              </a:rPr>
              <a:t>   </a:t>
            </a:r>
            <a:r>
              <a:rPr lang="en-US" sz="2000" dirty="0" err="1" smtClean="0">
                <a:solidFill>
                  <a:srgbClr val="0000FF"/>
                </a:solidFill>
                <a:latin typeface="Consolas"/>
              </a:rPr>
              <a:t>struct</a:t>
            </a:r>
            <a:r>
              <a:rPr lang="en-US" sz="2000" dirty="0" smtClean="0">
                <a:solidFill>
                  <a:prstClr val="black"/>
                </a:solidFill>
                <a:latin typeface="Consolas"/>
              </a:rPr>
              <a:t> </a:t>
            </a:r>
            <a:r>
              <a:rPr lang="en-US" sz="2000" dirty="0" err="1" smtClean="0">
                <a:solidFill>
                  <a:srgbClr val="2B91AF"/>
                </a:solidFill>
                <a:latin typeface="Consolas"/>
              </a:rPr>
              <a:t>MyStruct</a:t>
            </a:r>
            <a:r>
              <a:rPr lang="el-GR" sz="2000" dirty="0" smtClean="0">
                <a:solidFill>
                  <a:prstClr val="black"/>
                </a:solidFill>
                <a:latin typeface="Consolas"/>
              </a:rPr>
              <a:t> {</a:t>
            </a:r>
            <a:endParaRPr lang="el-GR" sz="2000" dirty="0">
              <a:solidFill>
                <a:prstClr val="black"/>
              </a:solidFill>
              <a:latin typeface="Consolas"/>
            </a:endParaRPr>
          </a:p>
          <a:p>
            <a:pPr marL="109728" indent="0">
              <a:buNone/>
            </a:pPr>
            <a:r>
              <a:rPr lang="el-GR" sz="2000" dirty="0" smtClean="0">
                <a:solidFill>
                  <a:srgbClr val="0000FF"/>
                </a:solidFill>
                <a:latin typeface="Consolas"/>
              </a:rPr>
              <a:t>      </a:t>
            </a:r>
            <a:r>
              <a:rPr lang="en-US" sz="2000" dirty="0" smtClean="0">
                <a:solidFill>
                  <a:srgbClr val="0000FF"/>
                </a:solidFill>
                <a:latin typeface="Consolas"/>
              </a:rPr>
              <a:t>public</a:t>
            </a:r>
            <a:r>
              <a:rPr lang="en-US" sz="2000" dirty="0" smtClean="0">
                <a:solidFill>
                  <a:prstClr val="black"/>
                </a:solidFill>
                <a:latin typeface="Consolas"/>
              </a:rPr>
              <a:t> </a:t>
            </a:r>
            <a:r>
              <a:rPr lang="en-US" sz="2000" dirty="0">
                <a:solidFill>
                  <a:srgbClr val="0000FF"/>
                </a:solidFill>
                <a:latin typeface="Consolas"/>
              </a:rPr>
              <a:t>int</a:t>
            </a:r>
            <a:r>
              <a:rPr lang="en-US" sz="2000" dirty="0">
                <a:solidFill>
                  <a:prstClr val="black"/>
                </a:solidFill>
                <a:latin typeface="Consolas"/>
              </a:rPr>
              <a:t> i;</a:t>
            </a:r>
          </a:p>
          <a:p>
            <a:pPr marL="109728" indent="0">
              <a:buNone/>
            </a:pPr>
            <a:r>
              <a:rPr lang="el-GR" sz="2000" dirty="0" smtClean="0">
                <a:solidFill>
                  <a:srgbClr val="0000FF"/>
                </a:solidFill>
                <a:latin typeface="Consolas"/>
              </a:rPr>
              <a:t>      </a:t>
            </a:r>
            <a:r>
              <a:rPr lang="en-US" sz="2000" dirty="0" smtClean="0">
                <a:solidFill>
                  <a:srgbClr val="0000FF"/>
                </a:solidFill>
                <a:latin typeface="Consolas"/>
              </a:rPr>
              <a:t>public</a:t>
            </a:r>
            <a:r>
              <a:rPr lang="en-US" sz="2000" dirty="0" smtClean="0">
                <a:solidFill>
                  <a:prstClr val="black"/>
                </a:solidFill>
                <a:latin typeface="Consolas"/>
              </a:rPr>
              <a:t> </a:t>
            </a:r>
            <a:r>
              <a:rPr lang="en-US" sz="2000" dirty="0">
                <a:solidFill>
                  <a:srgbClr val="0000FF"/>
                </a:solidFill>
                <a:latin typeface="Consolas"/>
              </a:rPr>
              <a:t>string</a:t>
            </a:r>
            <a:r>
              <a:rPr lang="en-US" sz="2000" dirty="0">
                <a:solidFill>
                  <a:prstClr val="black"/>
                </a:solidFill>
                <a:latin typeface="Consolas"/>
              </a:rPr>
              <a:t> s;</a:t>
            </a:r>
          </a:p>
          <a:p>
            <a:pPr marL="109728" indent="0">
              <a:buNone/>
            </a:pPr>
            <a:r>
              <a:rPr lang="el-GR" sz="2000" dirty="0" smtClean="0">
                <a:solidFill>
                  <a:prstClr val="black"/>
                </a:solidFill>
                <a:latin typeface="Consolas"/>
              </a:rPr>
              <a:t>   }</a:t>
            </a:r>
          </a:p>
          <a:p>
            <a:pPr marL="109728" indent="0">
              <a:buNone/>
            </a:pPr>
            <a:endParaRPr lang="el-GR" sz="2000" dirty="0">
              <a:solidFill>
                <a:prstClr val="black"/>
              </a:solidFill>
              <a:latin typeface="Consolas"/>
            </a:endParaRPr>
          </a:p>
          <a:p>
            <a:pPr marL="109728" indent="0">
              <a:buNone/>
            </a:pPr>
            <a:r>
              <a:rPr lang="el-GR" sz="2000" dirty="0" smtClean="0">
                <a:solidFill>
                  <a:srgbClr val="2B91AF"/>
                </a:solidFill>
                <a:latin typeface="Consolas"/>
              </a:rPr>
              <a:t>   </a:t>
            </a:r>
            <a:r>
              <a:rPr lang="en-US" sz="2000" dirty="0" err="1" smtClean="0">
                <a:solidFill>
                  <a:srgbClr val="2B91AF"/>
                </a:solidFill>
                <a:latin typeface="Consolas"/>
              </a:rPr>
              <a:t>MyStruct</a:t>
            </a:r>
            <a:r>
              <a:rPr lang="en-US" sz="2000" dirty="0" smtClean="0">
                <a:solidFill>
                  <a:prstClr val="black"/>
                </a:solidFill>
                <a:latin typeface="Consolas"/>
              </a:rPr>
              <a:t> </a:t>
            </a:r>
            <a:r>
              <a:rPr lang="en-US" sz="2000" dirty="0" err="1">
                <a:solidFill>
                  <a:prstClr val="black"/>
                </a:solidFill>
                <a:latin typeface="Consolas"/>
              </a:rPr>
              <a:t>sct</a:t>
            </a:r>
            <a:r>
              <a:rPr lang="en-US" sz="2000" dirty="0">
                <a:solidFill>
                  <a:prstClr val="black"/>
                </a:solidFill>
                <a:latin typeface="Consolas"/>
              </a:rPr>
              <a:t> = </a:t>
            </a:r>
            <a:r>
              <a:rPr lang="en-US" sz="2000" dirty="0">
                <a:solidFill>
                  <a:srgbClr val="0000FF"/>
                </a:solidFill>
                <a:latin typeface="Consolas"/>
              </a:rPr>
              <a:t>new</a:t>
            </a:r>
            <a:r>
              <a:rPr lang="en-US" sz="2000" dirty="0">
                <a:solidFill>
                  <a:prstClr val="black"/>
                </a:solidFill>
                <a:latin typeface="Consolas"/>
              </a:rPr>
              <a:t> </a:t>
            </a:r>
            <a:r>
              <a:rPr lang="en-US" sz="2000" dirty="0" err="1">
                <a:solidFill>
                  <a:srgbClr val="2B91AF"/>
                </a:solidFill>
                <a:latin typeface="Consolas"/>
              </a:rPr>
              <a:t>MyStruct</a:t>
            </a:r>
            <a:r>
              <a:rPr lang="en-US" sz="2000" dirty="0" smtClean="0">
                <a:solidFill>
                  <a:prstClr val="black"/>
                </a:solidFill>
                <a:latin typeface="Consolas"/>
              </a:rPr>
              <a:t>();</a:t>
            </a:r>
            <a:endParaRPr lang="el-GR" sz="2000" dirty="0" smtClean="0">
              <a:solidFill>
                <a:prstClr val="black"/>
              </a:solidFill>
              <a:latin typeface="Consolas"/>
            </a:endParaRPr>
          </a:p>
          <a:p>
            <a:pPr marL="109728" indent="0">
              <a:buNone/>
            </a:pPr>
            <a:r>
              <a:rPr lang="el-GR" sz="2000" dirty="0" smtClean="0">
                <a:solidFill>
                  <a:prstClr val="black"/>
                </a:solidFill>
                <a:latin typeface="Consolas"/>
              </a:rPr>
              <a:t>   </a:t>
            </a:r>
            <a:r>
              <a:rPr lang="en-US" sz="2000" dirty="0" err="1" smtClean="0">
                <a:solidFill>
                  <a:prstClr val="black"/>
                </a:solidFill>
                <a:latin typeface="Consolas"/>
              </a:rPr>
              <a:t>sct.i</a:t>
            </a:r>
            <a:r>
              <a:rPr lang="en-US" sz="2000" dirty="0" smtClean="0">
                <a:solidFill>
                  <a:prstClr val="black"/>
                </a:solidFill>
                <a:latin typeface="Consolas"/>
              </a:rPr>
              <a:t> </a:t>
            </a:r>
            <a:r>
              <a:rPr lang="en-US" sz="2000" dirty="0">
                <a:solidFill>
                  <a:prstClr val="black"/>
                </a:solidFill>
                <a:latin typeface="Consolas"/>
              </a:rPr>
              <a:t>= 2; </a:t>
            </a:r>
            <a:r>
              <a:rPr lang="en-US" sz="2000" dirty="0" err="1">
                <a:solidFill>
                  <a:prstClr val="black"/>
                </a:solidFill>
                <a:latin typeface="Consolas"/>
              </a:rPr>
              <a:t>sct.s</a:t>
            </a:r>
            <a:r>
              <a:rPr lang="en-US" sz="2000" dirty="0">
                <a:solidFill>
                  <a:prstClr val="black"/>
                </a:solidFill>
                <a:latin typeface="Consolas"/>
              </a:rPr>
              <a:t> = </a:t>
            </a:r>
            <a:r>
              <a:rPr lang="en-US" sz="2000" dirty="0">
                <a:solidFill>
                  <a:srgbClr val="A31515"/>
                </a:solidFill>
                <a:latin typeface="Consolas"/>
              </a:rPr>
              <a:t>"Message"</a:t>
            </a:r>
            <a:r>
              <a:rPr lang="en-US" sz="2000" dirty="0">
                <a:solidFill>
                  <a:prstClr val="black"/>
                </a:solidFill>
                <a:latin typeface="Consolas"/>
              </a:rPr>
              <a:t>;</a:t>
            </a:r>
            <a:endParaRPr lang="en-US" sz="2000" dirty="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21</a:t>
            </a:fld>
            <a:endParaRPr lang="el-GR" dirty="0"/>
          </a:p>
        </p:txBody>
      </p:sp>
    </p:spTree>
    <p:extLst>
      <p:ext uri="{BB962C8B-B14F-4D97-AF65-F5344CB8AC3E}">
        <p14:creationId xmlns:p14="http://schemas.microsoft.com/office/powerpoint/2010/main" val="17584154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Δηλώσεις (</a:t>
            </a:r>
            <a:r>
              <a:rPr lang="en-US" dirty="0" smtClean="0"/>
              <a:t>Statements)</a:t>
            </a:r>
            <a:endParaRPr lang="el-GR" dirty="0" smtClean="0"/>
          </a:p>
        </p:txBody>
      </p:sp>
      <p:sp>
        <p:nvSpPr>
          <p:cNvPr id="3" name="Text Placeholder 2"/>
          <p:cNvSpPr>
            <a:spLocks noGrp="1"/>
          </p:cNvSpPr>
          <p:nvPr>
            <p:ph type="body" idx="1"/>
          </p:nvPr>
        </p:nvSpPr>
        <p:spPr/>
        <p:txBody>
          <a:bodyPr>
            <a:normAutofit/>
          </a:bodyPr>
          <a:lstStyle/>
          <a:p>
            <a:pPr marL="342900" indent="-342900">
              <a:defRPr/>
            </a:pPr>
            <a:r>
              <a:rPr lang="el-GR" sz="2800" dirty="0"/>
              <a:t>Σαν τη </a:t>
            </a:r>
            <a:r>
              <a:rPr lang="en-US" sz="3200" dirty="0"/>
              <a:t>C: </a:t>
            </a:r>
            <a:r>
              <a:rPr lang="el-GR" sz="3200" dirty="0"/>
              <a:t>Έλεγχος ροής και επαναλήψεις</a:t>
            </a:r>
            <a:endParaRPr lang="el-GR" sz="2800" dirty="0"/>
          </a:p>
          <a:p>
            <a:pPr marL="731838" lvl="1" indent="-285750">
              <a:defRPr/>
            </a:pPr>
            <a:r>
              <a:rPr lang="en-US" sz="2000" b="1" dirty="0"/>
              <a:t>if (&lt;</a:t>
            </a:r>
            <a:r>
              <a:rPr lang="en-US" sz="2000" b="1" dirty="0" err="1"/>
              <a:t>bool</a:t>
            </a:r>
            <a:r>
              <a:rPr lang="en-US" sz="2000" b="1" dirty="0"/>
              <a:t> </a:t>
            </a:r>
            <a:r>
              <a:rPr lang="en-US" sz="2000" b="1" dirty="0" err="1"/>
              <a:t>expr</a:t>
            </a:r>
            <a:r>
              <a:rPr lang="en-US" sz="2000" b="1" dirty="0"/>
              <a:t>&gt;) { ... } else { ... };</a:t>
            </a:r>
          </a:p>
          <a:p>
            <a:pPr marL="731838" lvl="1" indent="-285750">
              <a:defRPr/>
            </a:pPr>
            <a:r>
              <a:rPr lang="en-US" sz="2000" b="1" dirty="0"/>
              <a:t>switch(&lt;</a:t>
            </a:r>
            <a:r>
              <a:rPr lang="en-US" sz="2000" b="1" dirty="0" err="1"/>
              <a:t>var</a:t>
            </a:r>
            <a:r>
              <a:rPr lang="en-US" sz="2000" b="1" dirty="0"/>
              <a:t>&gt;) { case &lt;</a:t>
            </a:r>
            <a:r>
              <a:rPr lang="en-US" sz="2000" b="1" dirty="0" err="1"/>
              <a:t>const</a:t>
            </a:r>
            <a:r>
              <a:rPr lang="en-US" sz="2000" b="1" dirty="0"/>
              <a:t>&gt;: ...; };</a:t>
            </a:r>
          </a:p>
          <a:p>
            <a:pPr marL="731838" lvl="1" indent="-285750">
              <a:defRPr/>
            </a:pPr>
            <a:r>
              <a:rPr lang="en-US" sz="2000" b="1" dirty="0"/>
              <a:t>while (&lt;</a:t>
            </a:r>
            <a:r>
              <a:rPr lang="en-US" sz="2000" b="1" dirty="0" err="1"/>
              <a:t>bool</a:t>
            </a:r>
            <a:r>
              <a:rPr lang="en-US" sz="2000" b="1" dirty="0"/>
              <a:t> </a:t>
            </a:r>
            <a:r>
              <a:rPr lang="en-US" sz="2000" b="1" dirty="0" err="1"/>
              <a:t>expr</a:t>
            </a:r>
            <a:r>
              <a:rPr lang="en-US" sz="2000" b="1" dirty="0"/>
              <a:t>&gt;) { ... };</a:t>
            </a:r>
          </a:p>
          <a:p>
            <a:pPr marL="731838" lvl="1" indent="-285750">
              <a:defRPr/>
            </a:pPr>
            <a:r>
              <a:rPr lang="en-US" sz="2000" b="1" dirty="0"/>
              <a:t>for (&lt;</a:t>
            </a:r>
            <a:r>
              <a:rPr lang="en-US" sz="2000" b="1" dirty="0" err="1"/>
              <a:t>init</a:t>
            </a:r>
            <a:r>
              <a:rPr lang="en-US" sz="2000" b="1" dirty="0"/>
              <a:t>&gt;;&lt;</a:t>
            </a:r>
            <a:r>
              <a:rPr lang="en-US" sz="2000" b="1" dirty="0" err="1"/>
              <a:t>bool</a:t>
            </a:r>
            <a:r>
              <a:rPr lang="en-US" sz="2000" b="1" dirty="0"/>
              <a:t> test&gt;;&lt;modify&gt;) { ... };</a:t>
            </a:r>
          </a:p>
          <a:p>
            <a:pPr marL="731838" lvl="1" indent="-285750">
              <a:defRPr/>
            </a:pPr>
            <a:r>
              <a:rPr lang="en-US" sz="2000" b="1" dirty="0"/>
              <a:t>do { ... } while (&lt;</a:t>
            </a:r>
            <a:r>
              <a:rPr lang="en-US" sz="2000" b="1" dirty="0" err="1"/>
              <a:t>bool</a:t>
            </a:r>
            <a:r>
              <a:rPr lang="en-US" sz="2000" b="1" dirty="0"/>
              <a:t> </a:t>
            </a:r>
            <a:r>
              <a:rPr lang="en-US" sz="2000" b="1" dirty="0" err="1"/>
              <a:t>expr</a:t>
            </a:r>
            <a:r>
              <a:rPr lang="en-US" sz="2000" b="1" dirty="0"/>
              <a:t>&gt;);</a:t>
            </a:r>
          </a:p>
          <a:p>
            <a:pPr marL="342900" indent="-342900">
              <a:defRPr/>
            </a:pPr>
            <a:r>
              <a:rPr lang="en-US" sz="2800" dirty="0"/>
              <a:t> </a:t>
            </a:r>
            <a:r>
              <a:rPr lang="el-GR" sz="3200" dirty="0"/>
              <a:t>Όχι σαν τη </a:t>
            </a:r>
            <a:r>
              <a:rPr lang="en-US" sz="3200" dirty="0"/>
              <a:t>C:</a:t>
            </a:r>
          </a:p>
          <a:p>
            <a:pPr marL="731838" lvl="1" indent="-285750">
              <a:defRPr/>
            </a:pPr>
            <a:r>
              <a:rPr lang="en-US" sz="2000" b="1" dirty="0"/>
              <a:t>lock(&lt;object</a:t>
            </a:r>
            <a:r>
              <a:rPr lang="en-US" sz="2000" b="1" dirty="0" smtClean="0"/>
              <a:t>&gt;)</a:t>
            </a:r>
            <a:r>
              <a:rPr lang="el-GR" sz="2000" b="1" dirty="0" smtClean="0"/>
              <a:t> </a:t>
            </a:r>
            <a:r>
              <a:rPr lang="en-US" sz="2000" b="1" dirty="0" smtClean="0"/>
              <a:t>{ </a:t>
            </a:r>
            <a:r>
              <a:rPr lang="en-US" sz="2000" b="1" dirty="0"/>
              <a:t>... };</a:t>
            </a:r>
          </a:p>
          <a:p>
            <a:pPr marL="1136650" lvl="2" indent="-285750">
              <a:defRPr/>
            </a:pPr>
            <a:r>
              <a:rPr lang="el-GR" sz="2000" dirty="0"/>
              <a:t>Ενσωματωμένος μηχανισμός συγχρονισμού κρίσιμων </a:t>
            </a:r>
            <a:r>
              <a:rPr lang="el-GR" sz="2000" dirty="0" smtClean="0"/>
              <a:t>σημείων</a:t>
            </a:r>
            <a:endParaRPr lang="en-US" sz="2000" dirty="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22</a:t>
            </a:fld>
            <a:endParaRPr lang="el-GR" dirty="0"/>
          </a:p>
        </p:txBody>
      </p:sp>
    </p:spTree>
    <p:extLst>
      <p:ext uri="{BB962C8B-B14F-4D97-AF65-F5344CB8AC3E}">
        <p14:creationId xmlns:p14="http://schemas.microsoft.com/office/powerpoint/2010/main" val="5306496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Κλάσεις</a:t>
            </a:r>
          </a:p>
        </p:txBody>
      </p:sp>
      <p:sp>
        <p:nvSpPr>
          <p:cNvPr id="3" name="Text Placeholder 2"/>
          <p:cNvSpPr>
            <a:spLocks noGrp="1"/>
          </p:cNvSpPr>
          <p:nvPr>
            <p:ph type="body" idx="1"/>
          </p:nvPr>
        </p:nvSpPr>
        <p:spPr/>
        <p:txBody>
          <a:bodyPr>
            <a:normAutofit fontScale="62500" lnSpcReduction="20000"/>
          </a:bodyPr>
          <a:lstStyle/>
          <a:p>
            <a:pPr marL="109728" indent="0">
              <a:buNone/>
            </a:pP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class</a:t>
            </a:r>
            <a:r>
              <a:rPr lang="en-US" sz="2400" dirty="0">
                <a:solidFill>
                  <a:prstClr val="black"/>
                </a:solidFill>
                <a:latin typeface="Consolas"/>
              </a:rPr>
              <a:t> </a:t>
            </a:r>
            <a:r>
              <a:rPr lang="en-US" sz="2400" dirty="0">
                <a:solidFill>
                  <a:srgbClr val="2B91AF"/>
                </a:solidFill>
                <a:latin typeface="Consolas"/>
              </a:rPr>
              <a:t>Person</a:t>
            </a:r>
            <a:endParaRPr lang="en-US"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smtClean="0">
                <a:solidFill>
                  <a:srgbClr val="0000FF"/>
                </a:solidFill>
                <a:latin typeface="Consolas"/>
              </a:rPr>
              <a:t>private</a:t>
            </a:r>
            <a:r>
              <a:rPr lang="en-US" sz="2400" dirty="0" smtClean="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yob</a:t>
            </a:r>
            <a:r>
              <a:rPr lang="en-US" sz="2400" dirty="0">
                <a:solidFill>
                  <a:prstClr val="black"/>
                </a:solidFill>
                <a:latin typeface="Consolas"/>
              </a:rPr>
              <a:t>;</a:t>
            </a:r>
          </a:p>
          <a:p>
            <a:pPr marL="109728" indent="0">
              <a:buNone/>
            </a:pPr>
            <a:endParaRPr lang="el-GR"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prstClr val="black"/>
                </a:solidFill>
                <a:latin typeface="Consolas"/>
              </a:rPr>
              <a:t>Person()</a:t>
            </a:r>
          </a:p>
          <a:p>
            <a:pPr marL="109728" indent="0">
              <a:buNone/>
            </a:pPr>
            <a:r>
              <a:rPr lang="el-GR" sz="2400" dirty="0" smtClean="0">
                <a:solidFill>
                  <a:prstClr val="black"/>
                </a:solidFill>
                <a:latin typeface="Consolas"/>
              </a:rPr>
              <a:t>   {</a:t>
            </a:r>
            <a:endParaRPr lang="el-GR" sz="2400" dirty="0">
              <a:solidFill>
                <a:prstClr val="black"/>
              </a:solidFill>
              <a:latin typeface="Consolas"/>
            </a:endParaRPr>
          </a:p>
          <a:p>
            <a:pPr marL="109728" indent="0">
              <a:buNone/>
            </a:pPr>
            <a:r>
              <a:rPr lang="el-GR" sz="2400" dirty="0" smtClean="0">
                <a:solidFill>
                  <a:prstClr val="black"/>
                </a:solidFill>
                <a:latin typeface="Consolas"/>
              </a:rPr>
              <a:t>   }</a:t>
            </a:r>
            <a:endParaRPr lang="el-GR" sz="2400" dirty="0">
              <a:solidFill>
                <a:prstClr val="black"/>
              </a:solidFill>
              <a:latin typeface="Consolas"/>
            </a:endParaRPr>
          </a:p>
          <a:p>
            <a:pPr marL="109728" indent="0">
              <a:buNone/>
            </a:pPr>
            <a:endParaRPr lang="el-GR" sz="2400" dirty="0">
              <a:solidFill>
                <a:prstClr val="black"/>
              </a:solidFill>
              <a:latin typeface="Consolas"/>
            </a:endParaRPr>
          </a:p>
          <a:p>
            <a:pPr marL="109728" indent="0">
              <a:buNone/>
            </a:pPr>
            <a:r>
              <a:rPr lang="el-GR" sz="2400" dirty="0">
                <a:solidFill>
                  <a:prstClr val="black"/>
                </a:solidFill>
                <a:latin typeface="Consolas"/>
              </a:rPr>
              <a:t>   </a:t>
            </a: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YearOfBirth</a:t>
            </a:r>
            <a:endParaRPr lang="en-US" sz="2400" dirty="0">
              <a:solidFill>
                <a:prstClr val="black"/>
              </a:solidFill>
              <a:latin typeface="Consolas"/>
            </a:endParaRPr>
          </a:p>
          <a:p>
            <a:pPr marL="109728" indent="0">
              <a:buNone/>
            </a:pPr>
            <a:r>
              <a:rPr lang="el-GR" sz="2400" dirty="0">
                <a:solidFill>
                  <a:prstClr val="black"/>
                </a:solidFill>
                <a:latin typeface="Consolas"/>
              </a:rPr>
              <a:t> </a:t>
            </a:r>
            <a:r>
              <a:rPr lang="el-GR" sz="2400" dirty="0" smtClean="0">
                <a:solidFill>
                  <a:prstClr val="black"/>
                </a:solidFill>
                <a:latin typeface="Consolas"/>
              </a:rPr>
              <a:t>  {</a:t>
            </a:r>
            <a:endParaRPr lang="el-GR"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smtClean="0">
                <a:solidFill>
                  <a:srgbClr val="0000FF"/>
                </a:solidFill>
                <a:latin typeface="Consolas"/>
              </a:rPr>
              <a:t>get</a:t>
            </a:r>
            <a:r>
              <a:rPr lang="en-US" sz="2400" dirty="0" smtClean="0">
                <a:solidFill>
                  <a:prstClr val="black"/>
                </a:solidFill>
                <a:latin typeface="Consolas"/>
              </a:rPr>
              <a:t> </a:t>
            </a:r>
            <a:r>
              <a:rPr lang="en-US" sz="2400" dirty="0">
                <a:solidFill>
                  <a:prstClr val="black"/>
                </a:solidFill>
                <a:latin typeface="Consolas"/>
              </a:rPr>
              <a:t>{ </a:t>
            </a:r>
            <a:r>
              <a:rPr lang="en-US" sz="2400" dirty="0">
                <a:solidFill>
                  <a:srgbClr val="0000FF"/>
                </a:solidFill>
                <a:latin typeface="Consolas"/>
              </a:rPr>
              <a:t>return</a:t>
            </a:r>
            <a:r>
              <a:rPr lang="en-US" sz="2400" dirty="0">
                <a:solidFill>
                  <a:prstClr val="black"/>
                </a:solidFill>
                <a:latin typeface="Consolas"/>
              </a:rPr>
              <a:t> </a:t>
            </a:r>
            <a:r>
              <a:rPr lang="en-US" sz="2400" dirty="0" err="1">
                <a:solidFill>
                  <a:prstClr val="black"/>
                </a:solidFill>
                <a:latin typeface="Consolas"/>
              </a:rPr>
              <a:t>yob</a:t>
            </a:r>
            <a:r>
              <a:rPr lang="en-US" sz="2400" dirty="0">
                <a:solidFill>
                  <a:prstClr val="black"/>
                </a:solidFill>
                <a:latin typeface="Consolas"/>
              </a:rPr>
              <a:t>; }</a:t>
            </a:r>
          </a:p>
          <a:p>
            <a:pPr marL="109728" indent="0">
              <a:buNone/>
            </a:pPr>
            <a:r>
              <a:rPr lang="el-GR" sz="2400" dirty="0" smtClean="0">
                <a:solidFill>
                  <a:prstClr val="black"/>
                </a:solidFill>
                <a:latin typeface="Consolas"/>
              </a:rPr>
              <a:t>      </a:t>
            </a:r>
            <a:r>
              <a:rPr lang="en-US" sz="2400" dirty="0" smtClean="0">
                <a:solidFill>
                  <a:srgbClr val="0000FF"/>
                </a:solidFill>
                <a:latin typeface="Consolas"/>
              </a:rPr>
              <a:t>set</a:t>
            </a:r>
            <a:r>
              <a:rPr lang="en-US" sz="2400" dirty="0" smtClean="0">
                <a:solidFill>
                  <a:prstClr val="black"/>
                </a:solidFill>
                <a:latin typeface="Consolas"/>
              </a:rPr>
              <a:t> </a:t>
            </a:r>
            <a:r>
              <a:rPr lang="en-US" sz="2400" dirty="0">
                <a:solidFill>
                  <a:prstClr val="black"/>
                </a:solidFill>
                <a:latin typeface="Consolas"/>
              </a:rPr>
              <a:t>{ </a:t>
            </a:r>
            <a:r>
              <a:rPr lang="en-US" sz="2400" dirty="0" err="1">
                <a:solidFill>
                  <a:prstClr val="black"/>
                </a:solidFill>
                <a:latin typeface="Consolas"/>
              </a:rPr>
              <a:t>yob</a:t>
            </a:r>
            <a:r>
              <a:rPr lang="en-US" sz="2400" dirty="0">
                <a:solidFill>
                  <a:prstClr val="black"/>
                </a:solidFill>
                <a:latin typeface="Consolas"/>
              </a:rPr>
              <a:t> = </a:t>
            </a:r>
            <a:r>
              <a:rPr lang="en-US" sz="2400" dirty="0">
                <a:solidFill>
                  <a:srgbClr val="0000FF"/>
                </a:solidFill>
                <a:latin typeface="Consolas"/>
              </a:rPr>
              <a:t>value</a:t>
            </a:r>
            <a:r>
              <a:rPr lang="en-US" sz="2400" dirty="0">
                <a:solidFill>
                  <a:prstClr val="black"/>
                </a:solidFill>
                <a:latin typeface="Consolas"/>
              </a:rPr>
              <a:t>; }</a:t>
            </a:r>
          </a:p>
          <a:p>
            <a:pPr marL="109728" indent="0">
              <a:buNone/>
            </a:pPr>
            <a:r>
              <a:rPr lang="el-GR" sz="2400" dirty="0" smtClean="0">
                <a:solidFill>
                  <a:prstClr val="black"/>
                </a:solidFill>
                <a:latin typeface="Consolas"/>
              </a:rPr>
              <a:t>   }</a:t>
            </a:r>
            <a:endParaRPr lang="el-GR" sz="2400" dirty="0">
              <a:solidFill>
                <a:prstClr val="black"/>
              </a:solidFill>
              <a:latin typeface="Consolas"/>
            </a:endParaRPr>
          </a:p>
          <a:p>
            <a:pPr marL="109728" indent="0">
              <a:buNone/>
            </a:pPr>
            <a:endParaRPr lang="el-GR" sz="2400" dirty="0" smtClean="0">
              <a:solidFill>
                <a:prstClr val="black"/>
              </a:solidFill>
              <a:latin typeface="Consolas"/>
            </a:endParaRPr>
          </a:p>
          <a:p>
            <a:pPr marL="109728" indent="0">
              <a:buNone/>
            </a:pPr>
            <a:r>
              <a:rPr lang="el-GR" sz="2400" dirty="0" smtClean="0">
                <a:latin typeface="Consolas"/>
              </a:rPr>
              <a:t>   </a:t>
            </a: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CalculateAge</a:t>
            </a:r>
            <a:r>
              <a:rPr lang="en-US" sz="2400" dirty="0">
                <a:solidFill>
                  <a:prstClr val="black"/>
                </a:solidFill>
                <a:latin typeface="Consolas"/>
              </a:rPr>
              <a:t>(</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baseYear</a:t>
            </a:r>
            <a:r>
              <a:rPr lang="en-US" sz="2400" dirty="0">
                <a:solidFill>
                  <a:prstClr val="black"/>
                </a:solidFill>
                <a:latin typeface="Consolas"/>
              </a:rPr>
              <a:t>)</a:t>
            </a:r>
          </a:p>
          <a:p>
            <a:pPr marL="109728" indent="0">
              <a:buNone/>
            </a:pPr>
            <a:r>
              <a:rPr lang="el-GR" sz="2400" dirty="0" smtClean="0">
                <a:solidFill>
                  <a:prstClr val="black"/>
                </a:solidFill>
                <a:latin typeface="Consolas"/>
              </a:rPr>
              <a:t>   {</a:t>
            </a:r>
            <a:endParaRPr lang="el-GR"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smtClean="0">
                <a:solidFill>
                  <a:srgbClr val="0000FF"/>
                </a:solidFill>
                <a:latin typeface="Consolas"/>
              </a:rPr>
              <a:t>return</a:t>
            </a:r>
            <a:r>
              <a:rPr lang="en-US" sz="2400" dirty="0" smtClean="0">
                <a:solidFill>
                  <a:prstClr val="black"/>
                </a:solidFill>
                <a:latin typeface="Consolas"/>
              </a:rPr>
              <a:t> </a:t>
            </a:r>
            <a:r>
              <a:rPr lang="en-US" sz="2400" dirty="0" err="1">
                <a:solidFill>
                  <a:prstClr val="black"/>
                </a:solidFill>
                <a:latin typeface="Consolas"/>
              </a:rPr>
              <a:t>baseYear</a:t>
            </a:r>
            <a:r>
              <a:rPr lang="en-US" sz="2400" dirty="0">
                <a:solidFill>
                  <a:prstClr val="black"/>
                </a:solidFill>
                <a:latin typeface="Consolas"/>
              </a:rPr>
              <a:t> - </a:t>
            </a:r>
            <a:r>
              <a:rPr lang="en-US" sz="2400" dirty="0" err="1">
                <a:solidFill>
                  <a:prstClr val="black"/>
                </a:solidFill>
                <a:latin typeface="Consolas"/>
              </a:rPr>
              <a:t>YearOfBirth</a:t>
            </a:r>
            <a:r>
              <a:rPr lang="en-US" sz="2400" dirty="0">
                <a:solidFill>
                  <a:prstClr val="black"/>
                </a:solidFill>
                <a:latin typeface="Consolas"/>
              </a:rPr>
              <a:t>;</a:t>
            </a:r>
          </a:p>
          <a:p>
            <a:pPr marL="109728" indent="0">
              <a:buNone/>
            </a:pPr>
            <a:r>
              <a:rPr lang="el-GR" sz="2400" dirty="0" smtClean="0">
                <a:solidFill>
                  <a:prstClr val="black"/>
                </a:solidFill>
                <a:latin typeface="Consolas"/>
              </a:rPr>
              <a:t>   }</a:t>
            </a:r>
            <a:endParaRPr lang="el-GR"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smtClean="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23</a:t>
            </a:fld>
            <a:endParaRPr lang="el-GR" dirty="0"/>
          </a:p>
        </p:txBody>
      </p:sp>
      <p:sp>
        <p:nvSpPr>
          <p:cNvPr id="5" name="Rounded Rectangular Callout 4"/>
          <p:cNvSpPr/>
          <p:nvPr/>
        </p:nvSpPr>
        <p:spPr>
          <a:xfrm>
            <a:off x="3067885" y="1628800"/>
            <a:ext cx="2664296" cy="432047"/>
          </a:xfrm>
          <a:prstGeom prst="wedgeRoundRectCallout">
            <a:avLst>
              <a:gd name="adj1" fmla="val -62036"/>
              <a:gd name="adj2" fmla="val 42904"/>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Πεδία  </a:t>
            </a:r>
            <a:r>
              <a:rPr lang="en-US" sz="1400" dirty="0" smtClean="0"/>
              <a:t>(fields): </a:t>
            </a:r>
            <a:r>
              <a:rPr lang="el-GR" sz="1400" dirty="0" smtClean="0"/>
              <a:t>μεταβλητές</a:t>
            </a:r>
            <a:endParaRPr lang="el-GR" sz="1400" dirty="0"/>
          </a:p>
        </p:txBody>
      </p:sp>
      <p:sp>
        <p:nvSpPr>
          <p:cNvPr id="7" name="Rounded Rectangular Callout 6"/>
          <p:cNvSpPr/>
          <p:nvPr/>
        </p:nvSpPr>
        <p:spPr>
          <a:xfrm>
            <a:off x="3012150" y="2418817"/>
            <a:ext cx="3215373" cy="720826"/>
          </a:xfrm>
          <a:prstGeom prst="wedgeRoundRectCallout">
            <a:avLst>
              <a:gd name="adj1" fmla="val -62145"/>
              <a:gd name="adj2" fmla="val -29189"/>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Ειδική μέθοδος </a:t>
            </a:r>
            <a:r>
              <a:rPr lang="en-US" sz="1400" dirty="0" smtClean="0"/>
              <a:t>constructor </a:t>
            </a:r>
            <a:r>
              <a:rPr lang="el-GR" sz="1400" dirty="0" smtClean="0"/>
              <a:t>ενός καινούργιου στιγμιότυπου</a:t>
            </a:r>
            <a:endParaRPr lang="el-GR" sz="1400" dirty="0"/>
          </a:p>
        </p:txBody>
      </p:sp>
      <p:sp>
        <p:nvSpPr>
          <p:cNvPr id="8" name="Rounded Rectangular Callout 7"/>
          <p:cNvSpPr/>
          <p:nvPr/>
        </p:nvSpPr>
        <p:spPr>
          <a:xfrm>
            <a:off x="3851920" y="3501008"/>
            <a:ext cx="4608512" cy="648072"/>
          </a:xfrm>
          <a:prstGeom prst="wedgeRoundRectCallout">
            <a:avLst>
              <a:gd name="adj1" fmla="val -58777"/>
              <a:gd name="adj2" fmla="val -3808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Ιδιότητες (</a:t>
            </a:r>
            <a:r>
              <a:rPr lang="en-US" sz="1400" dirty="0" smtClean="0"/>
              <a:t>properties): </a:t>
            </a:r>
            <a:r>
              <a:rPr lang="el-GR" sz="1400" dirty="0" smtClean="0"/>
              <a:t>τιμές στις οποίες γίνεται πρόσβαση με ζευγάρια μεθόδων </a:t>
            </a:r>
            <a:r>
              <a:rPr lang="en-US" sz="1400" dirty="0" smtClean="0"/>
              <a:t>get/set.</a:t>
            </a:r>
            <a:endParaRPr lang="el-GR" sz="1400" dirty="0"/>
          </a:p>
        </p:txBody>
      </p:sp>
      <p:sp>
        <p:nvSpPr>
          <p:cNvPr id="9" name="Rounded Rectangular Callout 8"/>
          <p:cNvSpPr/>
          <p:nvPr/>
        </p:nvSpPr>
        <p:spPr>
          <a:xfrm>
            <a:off x="5148064" y="4365104"/>
            <a:ext cx="3439450" cy="864096"/>
          </a:xfrm>
          <a:prstGeom prst="wedgeRoundRectCallout">
            <a:avLst>
              <a:gd name="adj1" fmla="val -58042"/>
              <a:gd name="adj2" fmla="val -7250"/>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Μέθοδοι </a:t>
            </a:r>
            <a:r>
              <a:rPr lang="en-US" sz="1400" dirty="0" smtClean="0"/>
              <a:t>(methods): </a:t>
            </a:r>
            <a:r>
              <a:rPr lang="el-GR" sz="1400" dirty="0" smtClean="0"/>
              <a:t>λειτουργικότητα για το στιγμιότυπο ή την κλάση. </a:t>
            </a:r>
            <a:endParaRPr lang="el-GR" sz="1400" dirty="0"/>
          </a:p>
        </p:txBody>
      </p:sp>
    </p:spTree>
    <p:extLst>
      <p:ext uri="{BB962C8B-B14F-4D97-AF65-F5344CB8AC3E}">
        <p14:creationId xmlns:p14="http://schemas.microsoft.com/office/powerpoint/2010/main" val="34874575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Κληρονομικότητα</a:t>
            </a:r>
          </a:p>
        </p:txBody>
      </p:sp>
      <p:sp>
        <p:nvSpPr>
          <p:cNvPr id="3" name="Text Placeholder 2"/>
          <p:cNvSpPr>
            <a:spLocks noGrp="1"/>
          </p:cNvSpPr>
          <p:nvPr>
            <p:ph type="body" idx="1"/>
          </p:nvPr>
        </p:nvSpPr>
        <p:spPr/>
        <p:txBody>
          <a:bodyPr>
            <a:normAutofit fontScale="85000" lnSpcReduction="20000"/>
          </a:bodyPr>
          <a:lstStyle/>
          <a:p>
            <a:pPr marL="109728" indent="0">
              <a:buNone/>
            </a:pP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class</a:t>
            </a:r>
            <a:r>
              <a:rPr lang="en-US" sz="2400" dirty="0">
                <a:solidFill>
                  <a:prstClr val="black"/>
                </a:solidFill>
                <a:latin typeface="Consolas"/>
              </a:rPr>
              <a:t> </a:t>
            </a:r>
            <a:r>
              <a:rPr lang="en-US" sz="2400" dirty="0">
                <a:solidFill>
                  <a:srgbClr val="2B91AF"/>
                </a:solidFill>
                <a:latin typeface="Consolas"/>
              </a:rPr>
              <a:t>Vehicle</a:t>
            </a:r>
            <a:endParaRPr lang="en-US"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srgbClr val="0000FF"/>
                </a:solidFill>
                <a:latin typeface="Consolas"/>
              </a:rPr>
              <a:t>   public</a:t>
            </a:r>
            <a:r>
              <a:rPr lang="en-US" sz="2400" dirty="0" smtClean="0">
                <a:solidFill>
                  <a:prstClr val="black"/>
                </a:solidFill>
                <a:latin typeface="Consolas"/>
              </a:rPr>
              <a:t> </a:t>
            </a:r>
            <a:r>
              <a:rPr lang="en-US" sz="2400" dirty="0">
                <a:solidFill>
                  <a:srgbClr val="0000FF"/>
                </a:solidFill>
                <a:latin typeface="Consolas"/>
              </a:rPr>
              <a:t>virtual</a:t>
            </a:r>
            <a:r>
              <a:rPr lang="en-US" sz="2400" dirty="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GetMaxSpeed</a:t>
            </a:r>
            <a:r>
              <a:rPr lang="en-US" sz="2400" dirty="0">
                <a:solidFill>
                  <a:prstClr val="black"/>
                </a:solidFill>
                <a:latin typeface="Consolas"/>
              </a:rPr>
              <a:t>() { </a:t>
            </a:r>
            <a:r>
              <a:rPr lang="en-US" sz="2400" dirty="0">
                <a:solidFill>
                  <a:srgbClr val="0000FF"/>
                </a:solidFill>
                <a:latin typeface="Consolas"/>
              </a:rPr>
              <a:t>return</a:t>
            </a:r>
            <a:r>
              <a:rPr lang="en-US" sz="2400" dirty="0">
                <a:solidFill>
                  <a:prstClr val="black"/>
                </a:solidFill>
                <a:latin typeface="Consolas"/>
              </a:rPr>
              <a:t> 140; }</a:t>
            </a: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endParaRPr lang="el-GR" sz="2400" dirty="0">
              <a:solidFill>
                <a:prstClr val="black"/>
              </a:solidFill>
              <a:latin typeface="Consolas"/>
            </a:endParaRPr>
          </a:p>
          <a:p>
            <a:pPr marL="109728" indent="0">
              <a:buNone/>
            </a:pP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class</a:t>
            </a:r>
            <a:r>
              <a:rPr lang="en-US" sz="2400" dirty="0">
                <a:solidFill>
                  <a:prstClr val="black"/>
                </a:solidFill>
                <a:latin typeface="Consolas"/>
              </a:rPr>
              <a:t> </a:t>
            </a:r>
            <a:r>
              <a:rPr lang="en-US" sz="2400" dirty="0">
                <a:solidFill>
                  <a:srgbClr val="2B91AF"/>
                </a:solidFill>
                <a:latin typeface="Consolas"/>
              </a:rPr>
              <a:t>Car</a:t>
            </a:r>
            <a:r>
              <a:rPr lang="en-US" sz="2400" dirty="0">
                <a:solidFill>
                  <a:prstClr val="black"/>
                </a:solidFill>
                <a:latin typeface="Consolas"/>
              </a:rPr>
              <a:t> : </a:t>
            </a:r>
            <a:r>
              <a:rPr lang="en-US" sz="2400" dirty="0">
                <a:solidFill>
                  <a:srgbClr val="2B91AF"/>
                </a:solidFill>
                <a:latin typeface="Consolas"/>
              </a:rPr>
              <a:t>Vehicle</a:t>
            </a:r>
            <a:endParaRPr lang="en-US"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prstClr val="black"/>
                </a:solidFill>
                <a:latin typeface="Consolas"/>
              </a:rPr>
              <a:t>   </a:t>
            </a: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override</a:t>
            </a:r>
            <a:r>
              <a:rPr lang="en-US" sz="2400" dirty="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GetMaxSpeed</a:t>
            </a:r>
            <a:r>
              <a:rPr lang="en-US" sz="2400" dirty="0">
                <a:solidFill>
                  <a:prstClr val="black"/>
                </a:solidFill>
                <a:latin typeface="Consolas"/>
              </a:rPr>
              <a:t>() { </a:t>
            </a:r>
            <a:r>
              <a:rPr lang="en-US" sz="2400" dirty="0">
                <a:solidFill>
                  <a:srgbClr val="0000FF"/>
                </a:solidFill>
                <a:latin typeface="Consolas"/>
              </a:rPr>
              <a:t>return</a:t>
            </a:r>
            <a:r>
              <a:rPr lang="en-US" sz="2400" dirty="0">
                <a:solidFill>
                  <a:prstClr val="black"/>
                </a:solidFill>
                <a:latin typeface="Consolas"/>
              </a:rPr>
              <a:t> 200; }</a:t>
            </a:r>
          </a:p>
          <a:p>
            <a:pPr marL="109728" indent="0">
              <a:buNone/>
            </a:pPr>
            <a:r>
              <a:rPr lang="el-GR" sz="2400" dirty="0" smtClean="0">
                <a:solidFill>
                  <a:prstClr val="black"/>
                </a:solidFill>
                <a:latin typeface="Consolas"/>
              </a:rPr>
              <a:t>}</a:t>
            </a:r>
            <a:endParaRPr lang="en-US" sz="2400" dirty="0" smtClean="0">
              <a:solidFill>
                <a:prstClr val="black"/>
              </a:solidFill>
              <a:latin typeface="Consolas"/>
            </a:endParaRPr>
          </a:p>
          <a:p>
            <a:pPr marL="109728" indent="0">
              <a:buNone/>
            </a:pPr>
            <a:endParaRPr lang="en-US" sz="2400" dirty="0">
              <a:solidFill>
                <a:prstClr val="black"/>
              </a:solidFill>
              <a:latin typeface="Consolas"/>
            </a:endParaRPr>
          </a:p>
          <a:p>
            <a:pPr marL="109728" indent="0">
              <a:buNone/>
            </a:pPr>
            <a:r>
              <a:rPr lang="en-US" sz="2400" dirty="0" smtClean="0">
                <a:solidFill>
                  <a:srgbClr val="2B91AF"/>
                </a:solidFill>
                <a:latin typeface="Consolas"/>
              </a:rPr>
              <a:t>Vehicle</a:t>
            </a:r>
            <a:r>
              <a:rPr lang="en-US" sz="2400" dirty="0" smtClean="0">
                <a:solidFill>
                  <a:prstClr val="black"/>
                </a:solidFill>
                <a:latin typeface="Consolas"/>
              </a:rPr>
              <a:t> </a:t>
            </a:r>
            <a:r>
              <a:rPr lang="en-US" sz="2400" dirty="0">
                <a:solidFill>
                  <a:prstClr val="black"/>
                </a:solidFill>
                <a:latin typeface="Consolas"/>
              </a:rPr>
              <a:t>v = </a:t>
            </a:r>
            <a:r>
              <a:rPr lang="en-US" sz="2400" dirty="0">
                <a:solidFill>
                  <a:srgbClr val="0000FF"/>
                </a:solidFill>
                <a:latin typeface="Consolas"/>
              </a:rPr>
              <a:t>new</a:t>
            </a:r>
            <a:r>
              <a:rPr lang="en-US" sz="2400" dirty="0">
                <a:solidFill>
                  <a:prstClr val="black"/>
                </a:solidFill>
                <a:latin typeface="Consolas"/>
              </a:rPr>
              <a:t> </a:t>
            </a:r>
            <a:r>
              <a:rPr lang="en-US" sz="2400" dirty="0">
                <a:solidFill>
                  <a:srgbClr val="2B91AF"/>
                </a:solidFill>
                <a:latin typeface="Consolas"/>
              </a:rPr>
              <a:t>Vehicle</a:t>
            </a:r>
            <a:r>
              <a:rPr lang="en-US" sz="2400" dirty="0">
                <a:solidFill>
                  <a:prstClr val="black"/>
                </a:solidFill>
                <a:latin typeface="Consolas"/>
              </a:rPr>
              <a:t>();</a:t>
            </a:r>
          </a:p>
          <a:p>
            <a:pPr marL="109728" indent="0">
              <a:buNone/>
            </a:pPr>
            <a:r>
              <a:rPr lang="en-US" sz="2400" dirty="0" smtClean="0">
                <a:solidFill>
                  <a:srgbClr val="2B91AF"/>
                </a:solidFill>
                <a:latin typeface="Consolas"/>
              </a:rPr>
              <a:t>Car</a:t>
            </a:r>
            <a:r>
              <a:rPr lang="en-US" sz="2400" dirty="0" smtClean="0">
                <a:solidFill>
                  <a:prstClr val="black"/>
                </a:solidFill>
                <a:latin typeface="Consolas"/>
              </a:rPr>
              <a:t> </a:t>
            </a:r>
            <a:r>
              <a:rPr lang="en-US" sz="2400" dirty="0" err="1">
                <a:solidFill>
                  <a:prstClr val="black"/>
                </a:solidFill>
                <a:latin typeface="Consolas"/>
              </a:rPr>
              <a:t>car</a:t>
            </a:r>
            <a:r>
              <a:rPr lang="en-US" sz="2400" dirty="0">
                <a:solidFill>
                  <a:prstClr val="black"/>
                </a:solidFill>
                <a:latin typeface="Consolas"/>
              </a:rPr>
              <a:t> = </a:t>
            </a:r>
            <a:r>
              <a:rPr lang="en-US" sz="2400" dirty="0">
                <a:solidFill>
                  <a:srgbClr val="0000FF"/>
                </a:solidFill>
                <a:latin typeface="Consolas"/>
              </a:rPr>
              <a:t>new</a:t>
            </a:r>
            <a:r>
              <a:rPr lang="en-US" sz="2400" dirty="0">
                <a:solidFill>
                  <a:prstClr val="black"/>
                </a:solidFill>
                <a:latin typeface="Consolas"/>
              </a:rPr>
              <a:t> </a:t>
            </a:r>
            <a:r>
              <a:rPr lang="en-US" sz="2400" dirty="0">
                <a:solidFill>
                  <a:srgbClr val="2B91AF"/>
                </a:solidFill>
                <a:latin typeface="Consolas"/>
              </a:rPr>
              <a:t>Car</a:t>
            </a:r>
            <a:r>
              <a:rPr lang="en-US" sz="2400" dirty="0">
                <a:solidFill>
                  <a:prstClr val="black"/>
                </a:solidFill>
                <a:latin typeface="Consolas"/>
              </a:rPr>
              <a:t>();</a:t>
            </a:r>
          </a:p>
          <a:p>
            <a:pPr marL="109728" indent="0">
              <a:buNone/>
            </a:pPr>
            <a:r>
              <a:rPr lang="en-US" sz="2400" dirty="0" err="1" smtClean="0">
                <a:solidFill>
                  <a:srgbClr val="2B91AF"/>
                </a:solidFill>
                <a:latin typeface="Consolas"/>
              </a:rPr>
              <a:t>Console</a:t>
            </a:r>
            <a:r>
              <a:rPr lang="en-US" sz="2400" dirty="0" err="1" smtClean="0">
                <a:solidFill>
                  <a:prstClr val="black"/>
                </a:solidFill>
                <a:latin typeface="Consolas"/>
              </a:rPr>
              <a:t>.WriteLine</a:t>
            </a:r>
            <a:r>
              <a:rPr lang="en-US" sz="2400" dirty="0" smtClean="0">
                <a:solidFill>
                  <a:prstClr val="black"/>
                </a:solidFill>
                <a:latin typeface="Consolas"/>
              </a:rPr>
              <a:t>(</a:t>
            </a:r>
            <a:r>
              <a:rPr lang="en-US" sz="2400" dirty="0" err="1" smtClean="0">
                <a:solidFill>
                  <a:prstClr val="black"/>
                </a:solidFill>
                <a:latin typeface="Consolas"/>
              </a:rPr>
              <a:t>v.GetMaxSpeed</a:t>
            </a:r>
            <a:r>
              <a:rPr lang="en-US" sz="2400" dirty="0">
                <a:solidFill>
                  <a:prstClr val="black"/>
                </a:solidFill>
                <a:latin typeface="Consolas"/>
              </a:rPr>
              <a:t>().</a:t>
            </a:r>
            <a:r>
              <a:rPr lang="en-US" sz="2400" dirty="0" err="1">
                <a:solidFill>
                  <a:prstClr val="black"/>
                </a:solidFill>
                <a:latin typeface="Consolas"/>
              </a:rPr>
              <a:t>ToString</a:t>
            </a:r>
            <a:r>
              <a:rPr lang="en-US" sz="2400" dirty="0" smtClean="0">
                <a:solidFill>
                  <a:prstClr val="black"/>
                </a:solidFill>
                <a:latin typeface="Consolas"/>
              </a:rPr>
              <a:t>());           </a:t>
            </a:r>
            <a:r>
              <a:rPr lang="en-US" sz="2400" dirty="0" err="1">
                <a:solidFill>
                  <a:srgbClr val="2B91AF"/>
                </a:solidFill>
                <a:latin typeface="Consolas"/>
              </a:rPr>
              <a:t>Console</a:t>
            </a:r>
            <a:r>
              <a:rPr lang="en-US" sz="2400" dirty="0" err="1">
                <a:solidFill>
                  <a:prstClr val="black"/>
                </a:solidFill>
                <a:latin typeface="Consolas"/>
              </a:rPr>
              <a:t>.WriteLine</a:t>
            </a:r>
            <a:r>
              <a:rPr lang="en-US" sz="2400" dirty="0">
                <a:solidFill>
                  <a:prstClr val="black"/>
                </a:solidFill>
                <a:latin typeface="Consolas"/>
              </a:rPr>
              <a:t>(</a:t>
            </a:r>
            <a:r>
              <a:rPr lang="en-US" sz="2400" dirty="0" err="1">
                <a:solidFill>
                  <a:prstClr val="black"/>
                </a:solidFill>
                <a:latin typeface="Consolas"/>
              </a:rPr>
              <a:t>car.GetMaxSpeed</a:t>
            </a:r>
            <a:r>
              <a:rPr lang="en-US" sz="2400" dirty="0">
                <a:solidFill>
                  <a:prstClr val="black"/>
                </a:solidFill>
                <a:latin typeface="Consolas"/>
              </a:rPr>
              <a:t>().</a:t>
            </a:r>
            <a:r>
              <a:rPr lang="en-US" sz="2400" dirty="0" err="1">
                <a:solidFill>
                  <a:prstClr val="black"/>
                </a:solidFill>
                <a:latin typeface="Consolas"/>
              </a:rPr>
              <a:t>ToString</a:t>
            </a:r>
            <a:r>
              <a:rPr lang="en-US" sz="2400" dirty="0">
                <a:solidFill>
                  <a:prstClr val="black"/>
                </a:solidFill>
                <a:latin typeface="Consolas"/>
              </a:rPr>
              <a:t>());</a:t>
            </a:r>
            <a:endParaRPr lang="el-GR" sz="2400" dirty="0" smtClean="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24</a:t>
            </a:fld>
            <a:endParaRPr lang="el-GR" dirty="0"/>
          </a:p>
        </p:txBody>
      </p:sp>
    </p:spTree>
    <p:extLst>
      <p:ext uri="{BB962C8B-B14F-4D97-AF65-F5344CB8AC3E}">
        <p14:creationId xmlns:p14="http://schemas.microsoft.com/office/powerpoint/2010/main" val="18485411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smtClean="0"/>
              <a:t>Modifiers</a:t>
            </a:r>
            <a:endParaRPr lang="el-GR" dirty="0" smtClean="0"/>
          </a:p>
        </p:txBody>
      </p:sp>
      <p:sp>
        <p:nvSpPr>
          <p:cNvPr id="3" name="Text Placeholder 2"/>
          <p:cNvSpPr>
            <a:spLocks noGrp="1"/>
          </p:cNvSpPr>
          <p:nvPr>
            <p:ph type="body" idx="1"/>
          </p:nvPr>
        </p:nvSpPr>
        <p:spPr/>
        <p:txBody>
          <a:bodyPr>
            <a:normAutofit fontScale="92500" lnSpcReduction="10000"/>
          </a:bodyPr>
          <a:lstStyle/>
          <a:p>
            <a:pPr marL="532956" indent="-342900">
              <a:defRPr/>
            </a:pPr>
            <a:r>
              <a:rPr lang="en-US" sz="2400" b="1" dirty="0" smtClean="0"/>
              <a:t>public</a:t>
            </a:r>
            <a:r>
              <a:rPr lang="en-US" sz="2400" dirty="0" smtClean="0"/>
              <a:t> </a:t>
            </a:r>
            <a:r>
              <a:rPr lang="en-US" sz="2400" dirty="0">
                <a:sym typeface="Wingdings" pitchFamily="2" charset="2"/>
              </a:rPr>
              <a:t> </a:t>
            </a:r>
            <a:r>
              <a:rPr lang="el-GR" sz="2400" dirty="0"/>
              <a:t>Όλοι μπορούν να </a:t>
            </a:r>
            <a:r>
              <a:rPr lang="el-GR" sz="2400" dirty="0" smtClean="0"/>
              <a:t>έχουν πρόσβαση.</a:t>
            </a:r>
            <a:endParaRPr lang="en-US" sz="2400" dirty="0"/>
          </a:p>
          <a:p>
            <a:pPr marL="532956" indent="-342900">
              <a:defRPr/>
            </a:pPr>
            <a:r>
              <a:rPr lang="en-US" sz="2400" b="1" dirty="0"/>
              <a:t>protected </a:t>
            </a:r>
            <a:r>
              <a:rPr lang="en-US" sz="2400" dirty="0">
                <a:sym typeface="Wingdings" pitchFamily="2" charset="2"/>
              </a:rPr>
              <a:t></a:t>
            </a:r>
            <a:r>
              <a:rPr lang="en-US" sz="2400" b="1" dirty="0">
                <a:sym typeface="Wingdings" pitchFamily="2" charset="2"/>
              </a:rPr>
              <a:t> </a:t>
            </a:r>
            <a:r>
              <a:rPr lang="el-GR" sz="2400" dirty="0"/>
              <a:t>Μόνο τα </a:t>
            </a:r>
            <a:r>
              <a:rPr lang="el-GR" sz="2400" dirty="0" smtClean="0"/>
              <a:t>μέλη</a:t>
            </a:r>
            <a:r>
              <a:rPr lang="en-US" sz="2400" dirty="0" smtClean="0"/>
              <a:t> (</a:t>
            </a:r>
            <a:r>
              <a:rPr lang="el-GR" sz="2400" dirty="0" smtClean="0"/>
              <a:t>και των υποκλάσεων) </a:t>
            </a:r>
            <a:r>
              <a:rPr lang="el-GR" sz="2400" dirty="0"/>
              <a:t>έχουν </a:t>
            </a:r>
            <a:r>
              <a:rPr lang="el-GR" sz="2400" dirty="0" smtClean="0"/>
              <a:t>πρόσβαση.</a:t>
            </a:r>
            <a:endParaRPr lang="en-US" sz="2400" dirty="0"/>
          </a:p>
          <a:p>
            <a:pPr marL="532956" indent="-342900">
              <a:defRPr/>
            </a:pPr>
            <a:r>
              <a:rPr lang="en-US" sz="2400" b="1" dirty="0"/>
              <a:t>private</a:t>
            </a:r>
            <a:r>
              <a:rPr lang="en-US" sz="2400" dirty="0"/>
              <a:t> </a:t>
            </a:r>
            <a:r>
              <a:rPr lang="en-US" sz="2400" dirty="0">
                <a:sym typeface="Wingdings" pitchFamily="2" charset="2"/>
              </a:rPr>
              <a:t> </a:t>
            </a:r>
            <a:r>
              <a:rPr lang="el-GR" sz="2400" dirty="0"/>
              <a:t>Μόνο τα μέλη και μόνο αυτής της </a:t>
            </a:r>
            <a:r>
              <a:rPr lang="el-GR" sz="2400" dirty="0" smtClean="0"/>
              <a:t>κλάσης.</a:t>
            </a:r>
            <a:endParaRPr lang="en-US" sz="2400" dirty="0"/>
          </a:p>
          <a:p>
            <a:pPr marL="532956" indent="-342900">
              <a:defRPr/>
            </a:pPr>
            <a:r>
              <a:rPr lang="en-US" sz="2400" b="1" dirty="0" smtClean="0"/>
              <a:t>sealed</a:t>
            </a:r>
            <a:r>
              <a:rPr lang="el-GR" sz="2400" b="1" dirty="0" smtClean="0"/>
              <a:t> </a:t>
            </a:r>
            <a:r>
              <a:rPr lang="en-US" sz="2400" dirty="0">
                <a:sym typeface="Wingdings" pitchFamily="2" charset="2"/>
              </a:rPr>
              <a:t></a:t>
            </a:r>
            <a:r>
              <a:rPr lang="en-US" sz="2400" b="1" dirty="0">
                <a:sym typeface="Wingdings" pitchFamily="2" charset="2"/>
              </a:rPr>
              <a:t> </a:t>
            </a:r>
            <a:r>
              <a:rPr lang="el-GR" sz="2400" dirty="0" smtClean="0"/>
              <a:t>Η κλάση δεν μπορεί να κληρονομηθεί.</a:t>
            </a:r>
            <a:endParaRPr lang="en-US" sz="2400" dirty="0"/>
          </a:p>
          <a:p>
            <a:pPr marL="532956" indent="-342900">
              <a:defRPr/>
            </a:pPr>
            <a:r>
              <a:rPr lang="en-US" sz="2400" b="1" dirty="0"/>
              <a:t>internal</a:t>
            </a:r>
            <a:r>
              <a:rPr lang="en-US" sz="2400" dirty="0"/>
              <a:t> </a:t>
            </a:r>
            <a:r>
              <a:rPr lang="en-US" sz="2400" dirty="0">
                <a:sym typeface="Wingdings" pitchFamily="2" charset="2"/>
              </a:rPr>
              <a:t> </a:t>
            </a:r>
            <a:r>
              <a:rPr lang="en-US" sz="2400" dirty="0"/>
              <a:t>Public </a:t>
            </a:r>
            <a:r>
              <a:rPr lang="el-GR" sz="2400" dirty="0"/>
              <a:t>πρόσβαση μόνο μέσα </a:t>
            </a:r>
            <a:r>
              <a:rPr lang="el-GR" sz="2400" dirty="0" smtClean="0"/>
              <a:t>στο </a:t>
            </a:r>
            <a:r>
              <a:rPr lang="en-US" sz="2400" dirty="0" smtClean="0"/>
              <a:t>assembly</a:t>
            </a:r>
            <a:endParaRPr lang="en-US" sz="2400" dirty="0"/>
          </a:p>
          <a:p>
            <a:pPr marL="532956" indent="-342900">
              <a:defRPr/>
            </a:pPr>
            <a:r>
              <a:rPr lang="en-US" sz="2400" b="1" dirty="0"/>
              <a:t>protected internal</a:t>
            </a:r>
            <a:r>
              <a:rPr lang="en-US" sz="2400" dirty="0"/>
              <a:t> </a:t>
            </a:r>
            <a:r>
              <a:rPr lang="en-US" sz="2400" dirty="0">
                <a:sym typeface="Wingdings" pitchFamily="2" charset="2"/>
              </a:rPr>
              <a:t> </a:t>
            </a:r>
            <a:r>
              <a:rPr lang="en-US" sz="2400" dirty="0"/>
              <a:t>Protected </a:t>
            </a:r>
            <a:r>
              <a:rPr lang="el-GR" sz="2400" dirty="0"/>
              <a:t>στην </a:t>
            </a:r>
            <a:r>
              <a:rPr lang="en-US" sz="2400" dirty="0"/>
              <a:t>assembly (</a:t>
            </a:r>
            <a:r>
              <a:rPr lang="el-GR" sz="2400" dirty="0"/>
              <a:t>σημαίνει </a:t>
            </a:r>
            <a:r>
              <a:rPr lang="en-US" sz="2400" dirty="0"/>
              <a:t>protected OR internal</a:t>
            </a:r>
            <a:r>
              <a:rPr lang="en-US" sz="2400" dirty="0" smtClean="0"/>
              <a:t>)</a:t>
            </a:r>
            <a:r>
              <a:rPr lang="el-GR" sz="2400" dirty="0" smtClean="0"/>
              <a:t>.</a:t>
            </a:r>
            <a:endParaRPr lang="el-GR" sz="2400" dirty="0"/>
          </a:p>
          <a:p>
            <a:pPr marL="532956" indent="-342900">
              <a:defRPr/>
            </a:pPr>
            <a:r>
              <a:rPr lang="en-US" sz="2400" b="1" dirty="0"/>
              <a:t>abstract </a:t>
            </a:r>
            <a:r>
              <a:rPr lang="en-US" sz="2400" dirty="0">
                <a:sym typeface="Wingdings" pitchFamily="2" charset="2"/>
              </a:rPr>
              <a:t> </a:t>
            </a:r>
            <a:r>
              <a:rPr lang="el-GR" sz="2400" dirty="0" smtClean="0">
                <a:sym typeface="Wingdings" pitchFamily="2" charset="2"/>
              </a:rPr>
              <a:t>Δεν </a:t>
            </a:r>
            <a:r>
              <a:rPr lang="el-GR" sz="2400" dirty="0">
                <a:sym typeface="Wingdings" pitchFamily="2" charset="2"/>
              </a:rPr>
              <a:t>μπορεί να γίνει </a:t>
            </a:r>
            <a:r>
              <a:rPr lang="en-US" sz="2400" dirty="0">
                <a:sym typeface="Wingdings" pitchFamily="2" charset="2"/>
              </a:rPr>
              <a:t>instantiate, </a:t>
            </a:r>
            <a:r>
              <a:rPr lang="el-GR" sz="2400" dirty="0">
                <a:sym typeface="Wingdings" pitchFamily="2" charset="2"/>
              </a:rPr>
              <a:t>αλλά μπορεί μόνο να </a:t>
            </a:r>
            <a:r>
              <a:rPr lang="el-GR" sz="2400" dirty="0" smtClean="0">
                <a:sym typeface="Wingdings" pitchFamily="2" charset="2"/>
              </a:rPr>
              <a:t>κληρονομηθεί.</a:t>
            </a:r>
          </a:p>
          <a:p>
            <a:pPr marL="532956" indent="-342900">
              <a:defRPr/>
            </a:pPr>
            <a:r>
              <a:rPr lang="en-US" sz="2400" b="1" dirty="0" smtClean="0"/>
              <a:t>static </a:t>
            </a:r>
            <a:r>
              <a:rPr lang="en-US" sz="2400" dirty="0">
                <a:sym typeface="Wingdings" pitchFamily="2" charset="2"/>
              </a:rPr>
              <a:t> </a:t>
            </a:r>
            <a:r>
              <a:rPr lang="el-GR" sz="2400" dirty="0" smtClean="0">
                <a:sym typeface="Wingdings" pitchFamily="2" charset="2"/>
              </a:rPr>
              <a:t>Το μέλος μοιράζεται από όλα τα στιγμιότυπα της κλάσης. Αν η κλάση οριστεί </a:t>
            </a:r>
            <a:r>
              <a:rPr lang="en-US" sz="2400" dirty="0" smtClean="0">
                <a:sym typeface="Wingdings" pitchFamily="2" charset="2"/>
              </a:rPr>
              <a:t>static </a:t>
            </a:r>
            <a:r>
              <a:rPr lang="el-GR" sz="2400" dirty="0" smtClean="0">
                <a:sym typeface="Wingdings" pitchFamily="2" charset="2"/>
              </a:rPr>
              <a:t>τότε δεν μπορούμε να δημιουργήσουμε στιγμιότυπα.</a:t>
            </a:r>
            <a:endParaRPr lang="en-US" sz="2400" b="1" dirty="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25</a:t>
            </a:fld>
            <a:endParaRPr lang="el-GR" dirty="0"/>
          </a:p>
        </p:txBody>
      </p:sp>
    </p:spTree>
    <p:extLst>
      <p:ext uri="{BB962C8B-B14F-4D97-AF65-F5344CB8AC3E}">
        <p14:creationId xmlns:p14="http://schemas.microsoft.com/office/powerpoint/2010/main" val="29073529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smtClean="0"/>
              <a:t>Interfaces</a:t>
            </a:r>
            <a:endParaRPr lang="el-GR" dirty="0" smtClean="0"/>
          </a:p>
        </p:txBody>
      </p:sp>
      <p:sp>
        <p:nvSpPr>
          <p:cNvPr id="3" name="Text Placeholder 2"/>
          <p:cNvSpPr>
            <a:spLocks noGrp="1"/>
          </p:cNvSpPr>
          <p:nvPr>
            <p:ph type="body" idx="1"/>
          </p:nvPr>
        </p:nvSpPr>
        <p:spPr/>
        <p:txBody>
          <a:bodyPr>
            <a:normAutofit fontScale="70000" lnSpcReduction="20000"/>
          </a:bodyPr>
          <a:lstStyle/>
          <a:p>
            <a:pPr marL="109728" indent="0">
              <a:buNone/>
            </a:pP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interface</a:t>
            </a:r>
            <a:r>
              <a:rPr lang="en-US" sz="2400" dirty="0">
                <a:solidFill>
                  <a:prstClr val="black"/>
                </a:solidFill>
                <a:latin typeface="Consolas"/>
              </a:rPr>
              <a:t> </a:t>
            </a:r>
            <a:r>
              <a:rPr lang="en-US" sz="2400" dirty="0" err="1" smtClean="0">
                <a:solidFill>
                  <a:srgbClr val="2B91AF"/>
                </a:solidFill>
                <a:latin typeface="Consolas"/>
              </a:rPr>
              <a:t>IPersonAge</a:t>
            </a:r>
            <a:r>
              <a:rPr lang="en-US" sz="2400" dirty="0" smtClean="0">
                <a:solidFill>
                  <a:prstClr val="black"/>
                </a:solidFill>
                <a:latin typeface="Consolas"/>
              </a:rPr>
              <a:t> </a:t>
            </a: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prstClr val="black"/>
                </a:solidFill>
                <a:latin typeface="Consolas"/>
              </a:rPr>
              <a:t>   </a:t>
            </a:r>
            <a:r>
              <a:rPr lang="en-US" sz="2400" dirty="0" smtClean="0">
                <a:solidFill>
                  <a:srgbClr val="0000FF"/>
                </a:solidFill>
                <a:latin typeface="Consolas"/>
              </a:rPr>
              <a:t>int</a:t>
            </a:r>
            <a:r>
              <a:rPr lang="en-US" sz="2400" dirty="0" smtClean="0">
                <a:solidFill>
                  <a:prstClr val="black"/>
                </a:solidFill>
                <a:latin typeface="Consolas"/>
              </a:rPr>
              <a:t> </a:t>
            </a:r>
            <a:r>
              <a:rPr lang="en-US" sz="2400" dirty="0" err="1">
                <a:solidFill>
                  <a:prstClr val="black"/>
                </a:solidFill>
                <a:latin typeface="Consolas"/>
              </a:rPr>
              <a:t>YearOfBirth</a:t>
            </a:r>
            <a:r>
              <a:rPr lang="en-US" sz="2400" dirty="0">
                <a:solidFill>
                  <a:prstClr val="black"/>
                </a:solidFill>
                <a:latin typeface="Consolas"/>
              </a:rPr>
              <a:t> { </a:t>
            </a:r>
            <a:r>
              <a:rPr lang="en-US" sz="2400" dirty="0">
                <a:solidFill>
                  <a:srgbClr val="0000FF"/>
                </a:solidFill>
                <a:latin typeface="Consolas"/>
              </a:rPr>
              <a:t>get</a:t>
            </a:r>
            <a:r>
              <a:rPr lang="en-US" sz="2400" dirty="0">
                <a:solidFill>
                  <a:prstClr val="black"/>
                </a:solidFill>
                <a:latin typeface="Consolas"/>
              </a:rPr>
              <a:t>; </a:t>
            </a:r>
            <a:r>
              <a:rPr lang="en-US" sz="2400" dirty="0">
                <a:solidFill>
                  <a:srgbClr val="0000FF"/>
                </a:solidFill>
                <a:latin typeface="Consolas"/>
              </a:rPr>
              <a:t>set</a:t>
            </a:r>
            <a:r>
              <a:rPr lang="en-US" sz="2400" dirty="0">
                <a:solidFill>
                  <a:prstClr val="black"/>
                </a:solidFill>
                <a:latin typeface="Consolas"/>
              </a:rPr>
              <a:t>; }</a:t>
            </a:r>
          </a:p>
          <a:p>
            <a:pPr marL="109728" indent="0">
              <a:buNone/>
            </a:pPr>
            <a:r>
              <a:rPr lang="en-US" sz="2400" dirty="0" smtClean="0">
                <a:solidFill>
                  <a:prstClr val="black"/>
                </a:solidFill>
                <a:latin typeface="Consolas"/>
              </a:rPr>
              <a:t>   </a:t>
            </a:r>
            <a:r>
              <a:rPr lang="en-US" sz="2400" dirty="0" smtClean="0">
                <a:solidFill>
                  <a:srgbClr val="0000FF"/>
                </a:solidFill>
                <a:latin typeface="Consolas"/>
              </a:rPr>
              <a:t>int</a:t>
            </a:r>
            <a:r>
              <a:rPr lang="en-US" sz="2400" dirty="0" smtClean="0">
                <a:solidFill>
                  <a:prstClr val="black"/>
                </a:solidFill>
                <a:latin typeface="Consolas"/>
              </a:rPr>
              <a:t> </a:t>
            </a:r>
            <a:r>
              <a:rPr lang="en-US" sz="2400" dirty="0" err="1">
                <a:solidFill>
                  <a:prstClr val="black"/>
                </a:solidFill>
                <a:latin typeface="Consolas"/>
              </a:rPr>
              <a:t>CalculateAge</a:t>
            </a:r>
            <a:r>
              <a:rPr lang="en-US" sz="2400" dirty="0">
                <a:solidFill>
                  <a:prstClr val="black"/>
                </a:solidFill>
                <a:latin typeface="Consolas"/>
              </a:rPr>
              <a:t>(</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baseYear</a:t>
            </a:r>
            <a:r>
              <a:rPr lang="en-US" sz="2400" dirty="0">
                <a:solidFill>
                  <a:prstClr val="black"/>
                </a:solidFill>
                <a:latin typeface="Consolas"/>
              </a:rPr>
              <a:t>);</a:t>
            </a:r>
          </a:p>
          <a:p>
            <a:pPr marL="109728" indent="0">
              <a:buNone/>
            </a:pPr>
            <a:r>
              <a:rPr lang="el-GR" sz="2400" dirty="0" smtClean="0">
                <a:solidFill>
                  <a:prstClr val="black"/>
                </a:solidFill>
                <a:latin typeface="Consolas"/>
              </a:rPr>
              <a:t>}</a:t>
            </a:r>
            <a:endParaRPr lang="en-US" sz="2400" dirty="0" smtClean="0">
              <a:solidFill>
                <a:prstClr val="black"/>
              </a:solidFill>
              <a:latin typeface="Consolas"/>
            </a:endParaRPr>
          </a:p>
          <a:p>
            <a:pPr marL="109728" indent="0">
              <a:buNone/>
            </a:pPr>
            <a:endParaRPr lang="en-US" sz="2400" dirty="0">
              <a:solidFill>
                <a:prstClr val="black"/>
              </a:solidFill>
              <a:latin typeface="Consolas"/>
            </a:endParaRPr>
          </a:p>
          <a:p>
            <a:pPr marL="109728" indent="0">
              <a:buNone/>
            </a:pP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class</a:t>
            </a:r>
            <a:r>
              <a:rPr lang="en-US" sz="2400" dirty="0">
                <a:solidFill>
                  <a:prstClr val="black"/>
                </a:solidFill>
                <a:latin typeface="Consolas"/>
              </a:rPr>
              <a:t> </a:t>
            </a:r>
            <a:r>
              <a:rPr lang="en-US" sz="2400" dirty="0">
                <a:solidFill>
                  <a:srgbClr val="2B91AF"/>
                </a:solidFill>
                <a:latin typeface="Consolas"/>
              </a:rPr>
              <a:t>Person</a:t>
            </a:r>
            <a:r>
              <a:rPr lang="en-US" sz="2400" dirty="0">
                <a:solidFill>
                  <a:prstClr val="black"/>
                </a:solidFill>
                <a:latin typeface="Consolas"/>
              </a:rPr>
              <a:t> : </a:t>
            </a:r>
            <a:r>
              <a:rPr lang="en-US" sz="2400" dirty="0" err="1" smtClean="0">
                <a:solidFill>
                  <a:srgbClr val="2B91AF"/>
                </a:solidFill>
                <a:latin typeface="Consolas"/>
              </a:rPr>
              <a:t>IPersonAge</a:t>
            </a:r>
            <a:r>
              <a:rPr lang="en-US" sz="2400" dirty="0" smtClean="0">
                <a:solidFill>
                  <a:prstClr val="black"/>
                </a:solidFill>
                <a:latin typeface="Consolas"/>
              </a:rPr>
              <a:t> </a:t>
            </a: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prstClr val="black"/>
                </a:solidFill>
                <a:latin typeface="Consolas"/>
              </a:rPr>
              <a:t>   </a:t>
            </a:r>
            <a:r>
              <a:rPr lang="en-US" sz="2400" dirty="0" smtClean="0">
                <a:solidFill>
                  <a:srgbClr val="0000FF"/>
                </a:solidFill>
                <a:latin typeface="Consolas"/>
              </a:rPr>
              <a:t>private</a:t>
            </a:r>
            <a:r>
              <a:rPr lang="en-US" sz="2400" dirty="0" smtClean="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yob</a:t>
            </a:r>
            <a:r>
              <a:rPr lang="en-US" sz="2400" dirty="0">
                <a:solidFill>
                  <a:prstClr val="black"/>
                </a:solidFill>
                <a:latin typeface="Consolas"/>
              </a:rPr>
              <a:t>;</a:t>
            </a:r>
          </a:p>
          <a:p>
            <a:pPr marL="109728" indent="0">
              <a:buNone/>
            </a:pPr>
            <a:endParaRPr lang="el-GR" sz="2400" dirty="0">
              <a:solidFill>
                <a:prstClr val="black"/>
              </a:solidFill>
              <a:latin typeface="Consolas"/>
            </a:endParaRPr>
          </a:p>
          <a:p>
            <a:pPr marL="109728" indent="0">
              <a:buNone/>
            </a:pPr>
            <a:r>
              <a:rPr lang="en-US" sz="2400" dirty="0" smtClean="0">
                <a:solidFill>
                  <a:prstClr val="black"/>
                </a:solidFill>
                <a:latin typeface="Consolas"/>
              </a:rPr>
              <a:t>   </a:t>
            </a: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smtClean="0">
                <a:solidFill>
                  <a:prstClr val="black"/>
                </a:solidFill>
                <a:latin typeface="Consolas"/>
              </a:rPr>
              <a:t>YearOfBirth</a:t>
            </a:r>
            <a:r>
              <a:rPr lang="en-US" sz="2400" dirty="0" smtClean="0">
                <a:solidFill>
                  <a:prstClr val="black"/>
                </a:solidFill>
                <a:latin typeface="Consolas"/>
              </a:rPr>
              <a:t> </a:t>
            </a: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prstClr val="black"/>
                </a:solidFill>
                <a:latin typeface="Consolas"/>
              </a:rPr>
              <a:t>      </a:t>
            </a:r>
            <a:r>
              <a:rPr lang="en-US" sz="2400" dirty="0" smtClean="0">
                <a:solidFill>
                  <a:srgbClr val="0000FF"/>
                </a:solidFill>
                <a:latin typeface="Consolas"/>
              </a:rPr>
              <a:t>get</a:t>
            </a:r>
            <a:r>
              <a:rPr lang="en-US" sz="2400" dirty="0" smtClean="0">
                <a:solidFill>
                  <a:prstClr val="black"/>
                </a:solidFill>
                <a:latin typeface="Consolas"/>
              </a:rPr>
              <a:t> </a:t>
            </a:r>
            <a:r>
              <a:rPr lang="en-US" sz="2400" dirty="0">
                <a:solidFill>
                  <a:prstClr val="black"/>
                </a:solidFill>
                <a:latin typeface="Consolas"/>
              </a:rPr>
              <a:t>{ </a:t>
            </a:r>
            <a:r>
              <a:rPr lang="en-US" sz="2400" dirty="0">
                <a:solidFill>
                  <a:srgbClr val="0000FF"/>
                </a:solidFill>
                <a:latin typeface="Consolas"/>
              </a:rPr>
              <a:t>return</a:t>
            </a:r>
            <a:r>
              <a:rPr lang="en-US" sz="2400" dirty="0">
                <a:solidFill>
                  <a:prstClr val="black"/>
                </a:solidFill>
                <a:latin typeface="Consolas"/>
              </a:rPr>
              <a:t> </a:t>
            </a:r>
            <a:r>
              <a:rPr lang="en-US" sz="2400" dirty="0" err="1">
                <a:solidFill>
                  <a:prstClr val="black"/>
                </a:solidFill>
                <a:latin typeface="Consolas"/>
              </a:rPr>
              <a:t>yob</a:t>
            </a:r>
            <a:r>
              <a:rPr lang="en-US" sz="2400" dirty="0">
                <a:solidFill>
                  <a:prstClr val="black"/>
                </a:solidFill>
                <a:latin typeface="Consolas"/>
              </a:rPr>
              <a:t>; }</a:t>
            </a:r>
          </a:p>
          <a:p>
            <a:pPr marL="109728" indent="0">
              <a:buNone/>
            </a:pPr>
            <a:r>
              <a:rPr lang="en-US" sz="2400" dirty="0" smtClean="0">
                <a:solidFill>
                  <a:prstClr val="black"/>
                </a:solidFill>
                <a:latin typeface="Consolas"/>
              </a:rPr>
              <a:t>      </a:t>
            </a:r>
            <a:r>
              <a:rPr lang="en-US" sz="2400" dirty="0" smtClean="0">
                <a:solidFill>
                  <a:srgbClr val="0000FF"/>
                </a:solidFill>
                <a:latin typeface="Consolas"/>
              </a:rPr>
              <a:t>set</a:t>
            </a:r>
            <a:r>
              <a:rPr lang="en-US" sz="2400" dirty="0" smtClean="0">
                <a:solidFill>
                  <a:prstClr val="black"/>
                </a:solidFill>
                <a:latin typeface="Consolas"/>
              </a:rPr>
              <a:t> </a:t>
            </a:r>
            <a:r>
              <a:rPr lang="en-US" sz="2400" dirty="0">
                <a:solidFill>
                  <a:prstClr val="black"/>
                </a:solidFill>
                <a:latin typeface="Consolas"/>
              </a:rPr>
              <a:t>{ </a:t>
            </a:r>
            <a:r>
              <a:rPr lang="en-US" sz="2400" dirty="0" err="1">
                <a:solidFill>
                  <a:prstClr val="black"/>
                </a:solidFill>
                <a:latin typeface="Consolas"/>
              </a:rPr>
              <a:t>yob</a:t>
            </a:r>
            <a:r>
              <a:rPr lang="en-US" sz="2400" dirty="0">
                <a:solidFill>
                  <a:prstClr val="black"/>
                </a:solidFill>
                <a:latin typeface="Consolas"/>
              </a:rPr>
              <a:t> = </a:t>
            </a:r>
            <a:r>
              <a:rPr lang="en-US" sz="2400" dirty="0">
                <a:solidFill>
                  <a:srgbClr val="0000FF"/>
                </a:solidFill>
                <a:latin typeface="Consolas"/>
              </a:rPr>
              <a:t>value</a:t>
            </a:r>
            <a:r>
              <a:rPr lang="en-US" sz="2400" dirty="0">
                <a:solidFill>
                  <a:prstClr val="black"/>
                </a:solidFill>
                <a:latin typeface="Consolas"/>
              </a:rPr>
              <a:t>; }</a:t>
            </a:r>
          </a:p>
          <a:p>
            <a:pPr marL="109728" indent="0">
              <a:buNone/>
            </a:pPr>
            <a:r>
              <a:rPr lang="en-US" sz="2400" dirty="0" smtClean="0">
                <a:solidFill>
                  <a:prstClr val="black"/>
                </a:solidFill>
                <a:latin typeface="Consolas"/>
              </a:rPr>
              <a:t>   </a:t>
            </a:r>
            <a:r>
              <a:rPr lang="el-GR" sz="2400" dirty="0" smtClean="0">
                <a:solidFill>
                  <a:prstClr val="black"/>
                </a:solidFill>
                <a:latin typeface="Consolas"/>
              </a:rPr>
              <a:t>}</a:t>
            </a:r>
            <a:endParaRPr lang="el-GR" sz="2400" dirty="0">
              <a:solidFill>
                <a:prstClr val="black"/>
              </a:solidFill>
              <a:latin typeface="Consolas"/>
            </a:endParaRPr>
          </a:p>
          <a:p>
            <a:pPr marL="109728" indent="0">
              <a:buNone/>
            </a:pPr>
            <a:endParaRPr lang="el-GR" sz="2400" dirty="0">
              <a:solidFill>
                <a:prstClr val="black"/>
              </a:solidFill>
              <a:latin typeface="Consolas"/>
            </a:endParaRPr>
          </a:p>
          <a:p>
            <a:pPr marL="109728" indent="0">
              <a:buNone/>
            </a:pPr>
            <a:r>
              <a:rPr lang="en-US" sz="2400" dirty="0" smtClean="0">
                <a:solidFill>
                  <a:prstClr val="black"/>
                </a:solidFill>
                <a:latin typeface="Consolas"/>
              </a:rPr>
              <a:t>   </a:t>
            </a:r>
            <a:r>
              <a:rPr lang="en-US" sz="2400" dirty="0" smtClean="0">
                <a:solidFill>
                  <a:srgbClr val="0000FF"/>
                </a:solidFill>
                <a:latin typeface="Consolas"/>
              </a:rPr>
              <a:t>public</a:t>
            </a:r>
            <a:r>
              <a:rPr lang="en-US" sz="2400" dirty="0" smtClean="0">
                <a:solidFill>
                  <a:prstClr val="black"/>
                </a:solidFill>
                <a:latin typeface="Consolas"/>
              </a:rPr>
              <a:t> </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CalculateAge</a:t>
            </a:r>
            <a:r>
              <a:rPr lang="en-US" sz="2400" dirty="0">
                <a:solidFill>
                  <a:prstClr val="black"/>
                </a:solidFill>
                <a:latin typeface="Consolas"/>
              </a:rPr>
              <a:t>(</a:t>
            </a:r>
            <a:r>
              <a:rPr lang="en-US" sz="2400" dirty="0">
                <a:solidFill>
                  <a:srgbClr val="0000FF"/>
                </a:solidFill>
                <a:latin typeface="Consolas"/>
              </a:rPr>
              <a:t>int</a:t>
            </a:r>
            <a:r>
              <a:rPr lang="en-US" sz="2400" dirty="0">
                <a:solidFill>
                  <a:prstClr val="black"/>
                </a:solidFill>
                <a:latin typeface="Consolas"/>
              </a:rPr>
              <a:t> </a:t>
            </a:r>
            <a:r>
              <a:rPr lang="en-US" sz="2400" dirty="0" err="1">
                <a:solidFill>
                  <a:prstClr val="black"/>
                </a:solidFill>
                <a:latin typeface="Consolas"/>
              </a:rPr>
              <a:t>baseYear</a:t>
            </a:r>
            <a:r>
              <a:rPr lang="en-US" sz="2400" dirty="0" smtClean="0">
                <a:solidFill>
                  <a:prstClr val="black"/>
                </a:solidFill>
                <a:latin typeface="Consolas"/>
              </a:rPr>
              <a:t>) </a:t>
            </a: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prstClr val="black"/>
                </a:solidFill>
                <a:latin typeface="Consolas"/>
              </a:rPr>
              <a:t>      </a:t>
            </a:r>
            <a:r>
              <a:rPr lang="en-US" sz="2400" dirty="0" smtClean="0">
                <a:solidFill>
                  <a:srgbClr val="0000FF"/>
                </a:solidFill>
                <a:latin typeface="Consolas"/>
              </a:rPr>
              <a:t>return</a:t>
            </a:r>
            <a:r>
              <a:rPr lang="en-US" sz="2400" dirty="0" smtClean="0">
                <a:solidFill>
                  <a:prstClr val="black"/>
                </a:solidFill>
                <a:latin typeface="Consolas"/>
              </a:rPr>
              <a:t> </a:t>
            </a:r>
            <a:r>
              <a:rPr lang="en-US" sz="2400" dirty="0" err="1">
                <a:solidFill>
                  <a:prstClr val="black"/>
                </a:solidFill>
                <a:latin typeface="Consolas"/>
              </a:rPr>
              <a:t>baseYear</a:t>
            </a:r>
            <a:r>
              <a:rPr lang="en-US" sz="2400" dirty="0">
                <a:solidFill>
                  <a:prstClr val="black"/>
                </a:solidFill>
                <a:latin typeface="Consolas"/>
              </a:rPr>
              <a:t> - </a:t>
            </a:r>
            <a:r>
              <a:rPr lang="en-US" sz="2400" dirty="0" err="1">
                <a:solidFill>
                  <a:prstClr val="black"/>
                </a:solidFill>
                <a:latin typeface="Consolas"/>
              </a:rPr>
              <a:t>YearOfBirth</a:t>
            </a:r>
            <a:r>
              <a:rPr lang="en-US" sz="2400" dirty="0">
                <a:solidFill>
                  <a:prstClr val="black"/>
                </a:solidFill>
                <a:latin typeface="Consolas"/>
              </a:rPr>
              <a:t>;</a:t>
            </a:r>
          </a:p>
          <a:p>
            <a:pPr marL="109728" indent="0">
              <a:buNone/>
            </a:pPr>
            <a:r>
              <a:rPr lang="en-US" sz="2400" dirty="0" smtClean="0">
                <a:solidFill>
                  <a:prstClr val="black"/>
                </a:solidFill>
                <a:latin typeface="Consolas"/>
              </a:rPr>
              <a:t>   </a:t>
            </a: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smtClean="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26</a:t>
            </a:fld>
            <a:endParaRPr lang="el-GR" dirty="0"/>
          </a:p>
        </p:txBody>
      </p:sp>
    </p:spTree>
    <p:extLst>
      <p:ext uri="{BB962C8B-B14F-4D97-AF65-F5344CB8AC3E}">
        <p14:creationId xmlns:p14="http://schemas.microsoft.com/office/powerpoint/2010/main" val="17881619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Χειρισμός εξαιρέσεων</a:t>
            </a:r>
          </a:p>
        </p:txBody>
      </p:sp>
      <p:sp>
        <p:nvSpPr>
          <p:cNvPr id="3" name="Text Placeholder 2"/>
          <p:cNvSpPr>
            <a:spLocks noGrp="1"/>
          </p:cNvSpPr>
          <p:nvPr>
            <p:ph type="body" idx="1"/>
          </p:nvPr>
        </p:nvSpPr>
        <p:spPr/>
        <p:txBody>
          <a:bodyPr>
            <a:normAutofit fontScale="70000" lnSpcReduction="20000"/>
          </a:bodyPr>
          <a:lstStyle/>
          <a:p>
            <a:pPr marL="109728" indent="0">
              <a:buNone/>
            </a:pPr>
            <a:r>
              <a:rPr lang="en-US" sz="2400" dirty="0" smtClean="0">
                <a:solidFill>
                  <a:srgbClr val="0000FF"/>
                </a:solidFill>
                <a:latin typeface="Consolas"/>
              </a:rPr>
              <a:t>try</a:t>
            </a:r>
            <a:endParaRPr lang="en-US"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l-GR" sz="2400" dirty="0" smtClean="0">
                <a:solidFill>
                  <a:srgbClr val="008000"/>
                </a:solidFill>
                <a:latin typeface="Consolas"/>
              </a:rPr>
              <a:t>   </a:t>
            </a:r>
            <a:r>
              <a:rPr lang="en-US" sz="2400" dirty="0" smtClean="0">
                <a:solidFill>
                  <a:srgbClr val="008000"/>
                </a:solidFill>
                <a:latin typeface="Consolas"/>
              </a:rPr>
              <a:t>// </a:t>
            </a:r>
            <a:r>
              <a:rPr lang="en-US" sz="2400" dirty="0">
                <a:solidFill>
                  <a:srgbClr val="008000"/>
                </a:solidFill>
                <a:latin typeface="Consolas"/>
              </a:rPr>
              <a:t>... run code</a:t>
            </a:r>
            <a:endParaRPr lang="en-US"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smtClean="0">
                <a:solidFill>
                  <a:srgbClr val="0000FF"/>
                </a:solidFill>
                <a:latin typeface="Consolas"/>
              </a:rPr>
              <a:t>int</a:t>
            </a:r>
            <a:r>
              <a:rPr lang="en-US" sz="2400" dirty="0" smtClean="0">
                <a:solidFill>
                  <a:prstClr val="black"/>
                </a:solidFill>
                <a:latin typeface="Consolas"/>
              </a:rPr>
              <a:t> </a:t>
            </a:r>
            <a:r>
              <a:rPr lang="en-US" sz="2400" dirty="0">
                <a:solidFill>
                  <a:prstClr val="black"/>
                </a:solidFill>
                <a:latin typeface="Consolas"/>
              </a:rPr>
              <a:t>num1 = </a:t>
            </a:r>
            <a:r>
              <a:rPr lang="en-US" sz="2400" dirty="0" smtClean="0">
                <a:solidFill>
                  <a:prstClr val="black"/>
                </a:solidFill>
                <a:latin typeface="Consolas"/>
              </a:rPr>
              <a:t>6;</a:t>
            </a:r>
            <a:r>
              <a:rPr lang="el-GR" sz="2400" dirty="0" smtClean="0">
                <a:solidFill>
                  <a:prstClr val="black"/>
                </a:solidFill>
                <a:latin typeface="Consolas"/>
              </a:rPr>
              <a:t> </a:t>
            </a:r>
            <a:r>
              <a:rPr lang="en-US" sz="2400" dirty="0" smtClean="0">
                <a:solidFill>
                  <a:srgbClr val="0000FF"/>
                </a:solidFill>
                <a:latin typeface="Consolas"/>
              </a:rPr>
              <a:t>int</a:t>
            </a:r>
            <a:r>
              <a:rPr lang="en-US" sz="2400" dirty="0" smtClean="0">
                <a:solidFill>
                  <a:prstClr val="black"/>
                </a:solidFill>
                <a:latin typeface="Consolas"/>
              </a:rPr>
              <a:t> </a:t>
            </a:r>
            <a:r>
              <a:rPr lang="en-US" sz="2400" dirty="0">
                <a:solidFill>
                  <a:prstClr val="black"/>
                </a:solidFill>
                <a:latin typeface="Consolas"/>
              </a:rPr>
              <a:t>num2 = 0;</a:t>
            </a:r>
          </a:p>
          <a:p>
            <a:pPr marL="109728" indent="0">
              <a:buNone/>
            </a:pPr>
            <a:r>
              <a:rPr lang="el-GR" sz="2400" dirty="0" smtClean="0">
                <a:solidFill>
                  <a:prstClr val="black"/>
                </a:solidFill>
                <a:latin typeface="Consolas"/>
              </a:rPr>
              <a:t>   </a:t>
            </a:r>
            <a:r>
              <a:rPr lang="en-US" sz="2400" dirty="0" smtClean="0">
                <a:solidFill>
                  <a:srgbClr val="0000FF"/>
                </a:solidFill>
                <a:latin typeface="Consolas"/>
              </a:rPr>
              <a:t>int</a:t>
            </a:r>
            <a:r>
              <a:rPr lang="en-US" sz="2400" dirty="0" smtClean="0">
                <a:solidFill>
                  <a:prstClr val="black"/>
                </a:solidFill>
                <a:latin typeface="Consolas"/>
              </a:rPr>
              <a:t> </a:t>
            </a:r>
            <a:r>
              <a:rPr lang="en-US" sz="2400" dirty="0" err="1">
                <a:solidFill>
                  <a:prstClr val="black"/>
                </a:solidFill>
                <a:latin typeface="Consolas"/>
              </a:rPr>
              <a:t>newNumber</a:t>
            </a:r>
            <a:r>
              <a:rPr lang="en-US" sz="2400" dirty="0">
                <a:solidFill>
                  <a:prstClr val="black"/>
                </a:solidFill>
                <a:latin typeface="Consolas"/>
              </a:rPr>
              <a:t> = num1 / num2;</a:t>
            </a: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srgbClr val="0000FF"/>
                </a:solidFill>
                <a:latin typeface="Consolas"/>
              </a:rPr>
              <a:t>catch</a:t>
            </a:r>
            <a:r>
              <a:rPr lang="en-US" sz="2400" dirty="0" smtClean="0">
                <a:solidFill>
                  <a:prstClr val="black"/>
                </a:solidFill>
                <a:latin typeface="Consolas"/>
              </a:rPr>
              <a:t> </a:t>
            </a:r>
            <a:r>
              <a:rPr lang="en-US" sz="2400" dirty="0">
                <a:solidFill>
                  <a:prstClr val="black"/>
                </a:solidFill>
                <a:latin typeface="Consolas"/>
              </a:rPr>
              <a:t>(</a:t>
            </a:r>
            <a:r>
              <a:rPr lang="en-US" sz="2400" dirty="0">
                <a:solidFill>
                  <a:srgbClr val="2B91AF"/>
                </a:solidFill>
                <a:latin typeface="Consolas"/>
              </a:rPr>
              <a:t>Exception</a:t>
            </a:r>
            <a:r>
              <a:rPr lang="en-US" sz="2400" dirty="0">
                <a:solidFill>
                  <a:prstClr val="black"/>
                </a:solidFill>
                <a:latin typeface="Consolas"/>
              </a:rPr>
              <a:t> e)</a:t>
            </a: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smtClean="0">
                <a:solidFill>
                  <a:srgbClr val="008000"/>
                </a:solidFill>
                <a:latin typeface="Consolas"/>
              </a:rPr>
              <a:t>// </a:t>
            </a:r>
            <a:r>
              <a:rPr lang="en-US" sz="2400" dirty="0">
                <a:solidFill>
                  <a:srgbClr val="008000"/>
                </a:solidFill>
                <a:latin typeface="Consolas"/>
              </a:rPr>
              <a:t>... handle exception</a:t>
            </a:r>
            <a:endParaRPr lang="en-US"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err="1" smtClean="0">
                <a:solidFill>
                  <a:srgbClr val="2B91AF"/>
                </a:solidFill>
                <a:latin typeface="Consolas"/>
              </a:rPr>
              <a:t>Console</a:t>
            </a:r>
            <a:r>
              <a:rPr lang="en-US" sz="2400" dirty="0" err="1" smtClean="0">
                <a:solidFill>
                  <a:prstClr val="black"/>
                </a:solidFill>
                <a:latin typeface="Consolas"/>
              </a:rPr>
              <a:t>.WriteLine</a:t>
            </a:r>
            <a:r>
              <a:rPr lang="en-US" sz="2400" dirty="0" smtClean="0">
                <a:solidFill>
                  <a:prstClr val="black"/>
                </a:solidFill>
                <a:latin typeface="Consolas"/>
              </a:rPr>
              <a:t>(</a:t>
            </a:r>
            <a:r>
              <a:rPr lang="en-US" sz="2400" dirty="0" err="1" smtClean="0">
                <a:solidFill>
                  <a:prstClr val="black"/>
                </a:solidFill>
                <a:latin typeface="Consolas"/>
              </a:rPr>
              <a:t>e.Message</a:t>
            </a:r>
            <a:r>
              <a:rPr lang="en-US" sz="2400" dirty="0">
                <a:solidFill>
                  <a:prstClr val="black"/>
                </a:solidFill>
                <a:latin typeface="Consolas"/>
              </a:rPr>
              <a:t>);</a:t>
            </a: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n-US" sz="2400" dirty="0" smtClean="0">
                <a:solidFill>
                  <a:srgbClr val="0000FF"/>
                </a:solidFill>
                <a:latin typeface="Consolas"/>
              </a:rPr>
              <a:t>finally</a:t>
            </a:r>
            <a:endParaRPr lang="en-US"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smtClean="0">
                <a:solidFill>
                  <a:srgbClr val="008000"/>
                </a:solidFill>
                <a:latin typeface="Consolas"/>
              </a:rPr>
              <a:t>// </a:t>
            </a:r>
            <a:r>
              <a:rPr lang="en-US" sz="2400" dirty="0">
                <a:solidFill>
                  <a:srgbClr val="008000"/>
                </a:solidFill>
                <a:latin typeface="Consolas"/>
              </a:rPr>
              <a:t>... end </a:t>
            </a:r>
            <a:r>
              <a:rPr lang="en-US" sz="2400" dirty="0" smtClean="0">
                <a:solidFill>
                  <a:srgbClr val="008000"/>
                </a:solidFill>
                <a:latin typeface="Consolas"/>
              </a:rPr>
              <a:t>gracefully</a:t>
            </a:r>
            <a:endParaRPr lang="el-GR" sz="2400" dirty="0" smtClean="0">
              <a:solidFill>
                <a:srgbClr val="008000"/>
              </a:solidFill>
              <a:latin typeface="Consolas"/>
            </a:endParaRPr>
          </a:p>
          <a:p>
            <a:pPr marL="109728" indent="0">
              <a:buNone/>
            </a:pPr>
            <a:r>
              <a:rPr lang="el-GR" sz="2400" dirty="0" smtClean="0">
                <a:solidFill>
                  <a:prstClr val="black"/>
                </a:solidFill>
                <a:latin typeface="Consolas"/>
              </a:rPr>
              <a:t>   </a:t>
            </a:r>
            <a:r>
              <a:rPr lang="en-US" sz="2400" dirty="0" smtClean="0">
                <a:solidFill>
                  <a:srgbClr val="008000"/>
                </a:solidFill>
                <a:latin typeface="Consolas"/>
              </a:rPr>
              <a:t>// e.g</a:t>
            </a:r>
            <a:r>
              <a:rPr lang="en-US" sz="2400" dirty="0">
                <a:solidFill>
                  <a:srgbClr val="008000"/>
                </a:solidFill>
                <a:latin typeface="Consolas"/>
              </a:rPr>
              <a:t>. close a </a:t>
            </a:r>
            <a:r>
              <a:rPr lang="en-US" sz="2400" dirty="0" smtClean="0">
                <a:solidFill>
                  <a:srgbClr val="008000"/>
                </a:solidFill>
                <a:latin typeface="Consolas"/>
              </a:rPr>
              <a:t>file</a:t>
            </a:r>
            <a:endParaRPr lang="en-US" sz="2400" dirty="0">
              <a:solidFill>
                <a:prstClr val="black"/>
              </a:solidFill>
              <a:latin typeface="Consolas"/>
            </a:endParaRPr>
          </a:p>
          <a:p>
            <a:pPr marL="109728" indent="0">
              <a:buNone/>
            </a:pPr>
            <a:r>
              <a:rPr lang="el-GR" sz="2400" dirty="0" smtClean="0">
                <a:solidFill>
                  <a:prstClr val="black"/>
                </a:solidFill>
                <a:latin typeface="Consolas"/>
              </a:rPr>
              <a:t>}</a:t>
            </a:r>
            <a:endParaRPr lang="el-GR" sz="2400" dirty="0" smtClean="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27</a:t>
            </a:fld>
            <a:endParaRPr lang="el-GR"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4653136"/>
            <a:ext cx="4623583"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06534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smtClean="0"/>
              <a:t>Generics</a:t>
            </a:r>
            <a:endParaRPr lang="el-GR" dirty="0" smtClean="0"/>
          </a:p>
        </p:txBody>
      </p:sp>
      <p:sp>
        <p:nvSpPr>
          <p:cNvPr id="3" name="Text Placeholder 2"/>
          <p:cNvSpPr>
            <a:spLocks noGrp="1"/>
          </p:cNvSpPr>
          <p:nvPr>
            <p:ph type="body" idx="1"/>
          </p:nvPr>
        </p:nvSpPr>
        <p:spPr/>
        <p:txBody>
          <a:bodyPr>
            <a:normAutofit lnSpcReduction="10000"/>
          </a:bodyPr>
          <a:lstStyle/>
          <a:p>
            <a:pPr marL="109728" indent="0">
              <a:buNone/>
            </a:pPr>
            <a:r>
              <a:rPr lang="en-US" sz="2400" dirty="0" smtClean="0">
                <a:solidFill>
                  <a:srgbClr val="0000FF"/>
                </a:solidFill>
                <a:latin typeface="Consolas"/>
              </a:rPr>
              <a:t>static</a:t>
            </a:r>
            <a:r>
              <a:rPr lang="en-US" sz="2400" dirty="0" smtClean="0">
                <a:solidFill>
                  <a:prstClr val="black"/>
                </a:solidFill>
                <a:latin typeface="Consolas"/>
              </a:rPr>
              <a:t> </a:t>
            </a:r>
            <a:r>
              <a:rPr lang="en-US" sz="2400" dirty="0">
                <a:solidFill>
                  <a:srgbClr val="0000FF"/>
                </a:solidFill>
                <a:latin typeface="Consolas"/>
              </a:rPr>
              <a:t>void</a:t>
            </a:r>
            <a:r>
              <a:rPr lang="en-US" sz="2400" dirty="0">
                <a:solidFill>
                  <a:prstClr val="black"/>
                </a:solidFill>
                <a:latin typeface="Consolas"/>
              </a:rPr>
              <a:t> Print&lt;T&gt;(</a:t>
            </a:r>
            <a:r>
              <a:rPr lang="en-US" sz="2400" dirty="0">
                <a:solidFill>
                  <a:srgbClr val="2B91AF"/>
                </a:solidFill>
                <a:latin typeface="Consolas"/>
              </a:rPr>
              <a:t>List</a:t>
            </a:r>
            <a:r>
              <a:rPr lang="en-US" sz="2400" dirty="0">
                <a:solidFill>
                  <a:prstClr val="black"/>
                </a:solidFill>
                <a:latin typeface="Consolas"/>
              </a:rPr>
              <a:t>&lt;T&gt; </a:t>
            </a:r>
            <a:r>
              <a:rPr lang="en-US" sz="2400" dirty="0" err="1">
                <a:solidFill>
                  <a:prstClr val="black"/>
                </a:solidFill>
                <a:latin typeface="Consolas"/>
              </a:rPr>
              <a:t>myList</a:t>
            </a:r>
            <a:r>
              <a:rPr lang="en-US" sz="2400" dirty="0">
                <a:solidFill>
                  <a:prstClr val="black"/>
                </a:solidFill>
                <a:latin typeface="Consolas"/>
              </a:rPr>
              <a:t>)</a:t>
            </a:r>
          </a:p>
          <a:p>
            <a:pPr marL="109728" indent="0">
              <a:buNone/>
            </a:pPr>
            <a:r>
              <a:rPr lang="el-GR" sz="2400" dirty="0" smtClean="0">
                <a:solidFill>
                  <a:prstClr val="black"/>
                </a:solidFill>
                <a:latin typeface="Consolas"/>
              </a:rPr>
              <a:t>{</a:t>
            </a:r>
            <a:endParaRPr lang="el-GR" sz="2400" dirty="0">
              <a:solidFill>
                <a:prstClr val="black"/>
              </a:solidFill>
              <a:latin typeface="Consolas"/>
            </a:endParaRPr>
          </a:p>
          <a:p>
            <a:pPr marL="109728" indent="0">
              <a:buNone/>
            </a:pPr>
            <a:r>
              <a:rPr lang="el-GR" sz="2400" dirty="0" smtClean="0">
                <a:solidFill>
                  <a:prstClr val="black"/>
                </a:solidFill>
                <a:latin typeface="Consolas"/>
              </a:rPr>
              <a:t>  </a:t>
            </a:r>
            <a:r>
              <a:rPr lang="en-US" sz="2400" dirty="0" err="1" smtClean="0">
                <a:solidFill>
                  <a:srgbClr val="0000FF"/>
                </a:solidFill>
                <a:latin typeface="Consolas"/>
              </a:rPr>
              <a:t>foreach</a:t>
            </a:r>
            <a:r>
              <a:rPr lang="en-US" sz="2400" dirty="0" smtClean="0">
                <a:solidFill>
                  <a:prstClr val="black"/>
                </a:solidFill>
                <a:latin typeface="Consolas"/>
              </a:rPr>
              <a:t> </a:t>
            </a:r>
            <a:r>
              <a:rPr lang="en-US" sz="2400" dirty="0">
                <a:solidFill>
                  <a:prstClr val="black"/>
                </a:solidFill>
                <a:latin typeface="Consolas"/>
              </a:rPr>
              <a:t>(T </a:t>
            </a:r>
            <a:r>
              <a:rPr lang="en-US" sz="2400" dirty="0" err="1">
                <a:solidFill>
                  <a:prstClr val="black"/>
                </a:solidFill>
                <a:latin typeface="Consolas"/>
              </a:rPr>
              <a:t>myObject</a:t>
            </a:r>
            <a:r>
              <a:rPr lang="en-US" sz="2400" dirty="0">
                <a:solidFill>
                  <a:prstClr val="black"/>
                </a:solidFill>
                <a:latin typeface="Consolas"/>
              </a:rPr>
              <a:t> </a:t>
            </a:r>
            <a:r>
              <a:rPr lang="en-US" sz="2400" dirty="0">
                <a:solidFill>
                  <a:srgbClr val="0000FF"/>
                </a:solidFill>
                <a:latin typeface="Consolas"/>
              </a:rPr>
              <a:t>in</a:t>
            </a:r>
            <a:r>
              <a:rPr lang="en-US" sz="2400" dirty="0">
                <a:solidFill>
                  <a:prstClr val="black"/>
                </a:solidFill>
                <a:latin typeface="Consolas"/>
              </a:rPr>
              <a:t> </a:t>
            </a:r>
            <a:r>
              <a:rPr lang="en-US" sz="2400" dirty="0" err="1" smtClean="0">
                <a:solidFill>
                  <a:prstClr val="black"/>
                </a:solidFill>
                <a:latin typeface="Consolas"/>
              </a:rPr>
              <a:t>myList</a:t>
            </a:r>
            <a:r>
              <a:rPr lang="en-US" sz="2400" dirty="0" smtClean="0">
                <a:solidFill>
                  <a:prstClr val="black"/>
                </a:solidFill>
                <a:latin typeface="Consolas"/>
              </a:rPr>
              <a:t>)</a:t>
            </a:r>
            <a:endParaRPr lang="el-GR" sz="2400" dirty="0" smtClean="0">
              <a:solidFill>
                <a:prstClr val="black"/>
              </a:solidFill>
              <a:latin typeface="Consolas"/>
            </a:endParaRPr>
          </a:p>
          <a:p>
            <a:pPr marL="109728" indent="0">
              <a:buNone/>
            </a:pPr>
            <a:r>
              <a:rPr lang="el-GR" sz="2400" dirty="0">
                <a:solidFill>
                  <a:prstClr val="black"/>
                </a:solidFill>
                <a:latin typeface="Consolas"/>
              </a:rPr>
              <a:t> </a:t>
            </a:r>
            <a:r>
              <a:rPr lang="el-GR" sz="2400" dirty="0" smtClean="0">
                <a:solidFill>
                  <a:prstClr val="black"/>
                </a:solidFill>
                <a:latin typeface="Consolas"/>
              </a:rPr>
              <a:t>    </a:t>
            </a:r>
            <a:r>
              <a:rPr lang="en-US" sz="2400" dirty="0" err="1" smtClean="0">
                <a:solidFill>
                  <a:srgbClr val="2B91AF"/>
                </a:solidFill>
                <a:latin typeface="Consolas"/>
              </a:rPr>
              <a:t>Console</a:t>
            </a:r>
            <a:r>
              <a:rPr lang="en-US" sz="2400" dirty="0" err="1" smtClean="0">
                <a:solidFill>
                  <a:prstClr val="black"/>
                </a:solidFill>
                <a:latin typeface="Consolas"/>
              </a:rPr>
              <a:t>.WriteLine</a:t>
            </a:r>
            <a:r>
              <a:rPr lang="en-US" sz="2400" dirty="0" smtClean="0">
                <a:solidFill>
                  <a:prstClr val="black"/>
                </a:solidFill>
                <a:latin typeface="Consolas"/>
              </a:rPr>
              <a:t>(</a:t>
            </a:r>
            <a:r>
              <a:rPr lang="en-US" sz="2400" dirty="0" err="1" smtClean="0">
                <a:solidFill>
                  <a:prstClr val="black"/>
                </a:solidFill>
                <a:latin typeface="Consolas"/>
              </a:rPr>
              <a:t>myObject.ToString</a:t>
            </a:r>
            <a:r>
              <a:rPr lang="en-US" sz="2400" dirty="0">
                <a:solidFill>
                  <a:prstClr val="black"/>
                </a:solidFill>
                <a:latin typeface="Consolas"/>
              </a:rPr>
              <a:t>());</a:t>
            </a:r>
          </a:p>
          <a:p>
            <a:pPr marL="109728" indent="0">
              <a:buNone/>
            </a:pPr>
            <a:r>
              <a:rPr lang="el-GR" sz="2400" dirty="0" smtClean="0">
                <a:solidFill>
                  <a:prstClr val="black"/>
                </a:solidFill>
                <a:latin typeface="Consolas"/>
              </a:rPr>
              <a:t>}</a:t>
            </a:r>
            <a:endParaRPr lang="en-US" sz="2400" dirty="0" smtClean="0">
              <a:solidFill>
                <a:prstClr val="black"/>
              </a:solidFill>
              <a:latin typeface="Consolas"/>
            </a:endParaRPr>
          </a:p>
          <a:p>
            <a:pPr marL="109728" indent="0">
              <a:buNone/>
            </a:pPr>
            <a:endParaRPr lang="en-US" sz="2400" dirty="0">
              <a:solidFill>
                <a:prstClr val="black"/>
              </a:solidFill>
              <a:latin typeface="Consolas"/>
            </a:endParaRPr>
          </a:p>
          <a:p>
            <a:pPr marL="109728" indent="0">
              <a:buNone/>
            </a:pPr>
            <a:r>
              <a:rPr lang="en-US" sz="2400" dirty="0" smtClean="0">
                <a:solidFill>
                  <a:srgbClr val="2B91AF"/>
                </a:solidFill>
                <a:latin typeface="Consolas"/>
              </a:rPr>
              <a:t>List</a:t>
            </a:r>
            <a:r>
              <a:rPr lang="en-US" sz="2400" dirty="0" smtClean="0">
                <a:solidFill>
                  <a:prstClr val="black"/>
                </a:solidFill>
                <a:latin typeface="Consolas"/>
              </a:rPr>
              <a:t>&lt;</a:t>
            </a:r>
            <a:r>
              <a:rPr lang="en-US" sz="2400" dirty="0" smtClean="0">
                <a:solidFill>
                  <a:srgbClr val="2B91AF"/>
                </a:solidFill>
                <a:latin typeface="Consolas"/>
              </a:rPr>
              <a:t>Person</a:t>
            </a:r>
            <a:r>
              <a:rPr lang="en-US" sz="2400" dirty="0" smtClean="0">
                <a:solidFill>
                  <a:prstClr val="black"/>
                </a:solidFill>
                <a:latin typeface="Consolas"/>
              </a:rPr>
              <a:t>&gt; list = </a:t>
            </a:r>
            <a:r>
              <a:rPr lang="en-US" sz="2400" dirty="0" smtClean="0">
                <a:solidFill>
                  <a:srgbClr val="0000FF"/>
                </a:solidFill>
                <a:latin typeface="Consolas"/>
              </a:rPr>
              <a:t>new</a:t>
            </a:r>
            <a:r>
              <a:rPr lang="en-US" sz="2400" dirty="0" smtClean="0">
                <a:solidFill>
                  <a:prstClr val="black"/>
                </a:solidFill>
                <a:latin typeface="Consolas"/>
              </a:rPr>
              <a:t> </a:t>
            </a:r>
            <a:r>
              <a:rPr lang="en-US" sz="2400" dirty="0" smtClean="0">
                <a:solidFill>
                  <a:srgbClr val="2B91AF"/>
                </a:solidFill>
                <a:latin typeface="Consolas"/>
              </a:rPr>
              <a:t>List</a:t>
            </a:r>
            <a:r>
              <a:rPr lang="en-US" sz="2400" dirty="0" smtClean="0">
                <a:solidFill>
                  <a:prstClr val="black"/>
                </a:solidFill>
                <a:latin typeface="Consolas"/>
              </a:rPr>
              <a:t>&lt;</a:t>
            </a:r>
            <a:r>
              <a:rPr lang="en-US" sz="2400" dirty="0" smtClean="0">
                <a:solidFill>
                  <a:srgbClr val="2B91AF"/>
                </a:solidFill>
                <a:latin typeface="Consolas"/>
              </a:rPr>
              <a:t>Person</a:t>
            </a:r>
            <a:r>
              <a:rPr lang="en-US" sz="2400" dirty="0" smtClean="0">
                <a:solidFill>
                  <a:prstClr val="black"/>
                </a:solidFill>
                <a:latin typeface="Consolas"/>
              </a:rPr>
              <a:t>&gt;();</a:t>
            </a:r>
          </a:p>
          <a:p>
            <a:pPr marL="109728" indent="0">
              <a:buNone/>
            </a:pPr>
            <a:r>
              <a:rPr lang="en-US" sz="2400" dirty="0" smtClean="0">
                <a:solidFill>
                  <a:srgbClr val="2B91AF"/>
                </a:solidFill>
                <a:latin typeface="Consolas"/>
              </a:rPr>
              <a:t>Person</a:t>
            </a:r>
            <a:r>
              <a:rPr lang="en-US" sz="2400" dirty="0" smtClean="0">
                <a:solidFill>
                  <a:prstClr val="black"/>
                </a:solidFill>
                <a:latin typeface="Consolas"/>
              </a:rPr>
              <a:t> a = </a:t>
            </a:r>
            <a:r>
              <a:rPr lang="en-US" sz="2400" dirty="0" smtClean="0">
                <a:solidFill>
                  <a:srgbClr val="0000FF"/>
                </a:solidFill>
                <a:latin typeface="Consolas"/>
              </a:rPr>
              <a:t>new</a:t>
            </a:r>
            <a:r>
              <a:rPr lang="en-US" sz="2400" dirty="0" smtClean="0">
                <a:solidFill>
                  <a:prstClr val="black"/>
                </a:solidFill>
                <a:latin typeface="Consolas"/>
              </a:rPr>
              <a:t> </a:t>
            </a:r>
            <a:r>
              <a:rPr lang="en-US" sz="2400" dirty="0" smtClean="0">
                <a:solidFill>
                  <a:srgbClr val="2B91AF"/>
                </a:solidFill>
                <a:latin typeface="Consolas"/>
              </a:rPr>
              <a:t>Person</a:t>
            </a:r>
            <a:r>
              <a:rPr lang="en-US" sz="2400" dirty="0" smtClean="0">
                <a:solidFill>
                  <a:prstClr val="black"/>
                </a:solidFill>
                <a:latin typeface="Consolas"/>
              </a:rPr>
              <a:t>();</a:t>
            </a:r>
          </a:p>
          <a:p>
            <a:pPr marL="109728" indent="0">
              <a:buNone/>
            </a:pPr>
            <a:r>
              <a:rPr lang="en-US" sz="2400" dirty="0" smtClean="0">
                <a:solidFill>
                  <a:srgbClr val="2B91AF"/>
                </a:solidFill>
                <a:latin typeface="Consolas"/>
              </a:rPr>
              <a:t>Person</a:t>
            </a:r>
            <a:r>
              <a:rPr lang="en-US" sz="2400" dirty="0" smtClean="0">
                <a:solidFill>
                  <a:prstClr val="black"/>
                </a:solidFill>
                <a:latin typeface="Consolas"/>
              </a:rPr>
              <a:t> b = </a:t>
            </a:r>
            <a:r>
              <a:rPr lang="en-US" sz="2400" dirty="0" smtClean="0">
                <a:solidFill>
                  <a:srgbClr val="0000FF"/>
                </a:solidFill>
                <a:latin typeface="Consolas"/>
              </a:rPr>
              <a:t>new</a:t>
            </a:r>
            <a:r>
              <a:rPr lang="en-US" sz="2400" dirty="0" smtClean="0">
                <a:solidFill>
                  <a:prstClr val="black"/>
                </a:solidFill>
                <a:latin typeface="Consolas"/>
              </a:rPr>
              <a:t> </a:t>
            </a:r>
            <a:r>
              <a:rPr lang="en-US" sz="2400" dirty="0" smtClean="0">
                <a:solidFill>
                  <a:srgbClr val="2B91AF"/>
                </a:solidFill>
                <a:latin typeface="Consolas"/>
              </a:rPr>
              <a:t>Person</a:t>
            </a:r>
            <a:r>
              <a:rPr lang="en-US" sz="2400" dirty="0" smtClean="0">
                <a:solidFill>
                  <a:prstClr val="black"/>
                </a:solidFill>
                <a:latin typeface="Consolas"/>
              </a:rPr>
              <a:t>();</a:t>
            </a:r>
          </a:p>
          <a:p>
            <a:pPr marL="109728" indent="0">
              <a:buNone/>
            </a:pPr>
            <a:r>
              <a:rPr lang="en-US" sz="2400" dirty="0" err="1" smtClean="0">
                <a:solidFill>
                  <a:prstClr val="black"/>
                </a:solidFill>
                <a:latin typeface="Consolas"/>
              </a:rPr>
              <a:t>list.Add</a:t>
            </a:r>
            <a:r>
              <a:rPr lang="en-US" sz="2400" dirty="0" smtClean="0">
                <a:solidFill>
                  <a:prstClr val="black"/>
                </a:solidFill>
                <a:latin typeface="Consolas"/>
              </a:rPr>
              <a:t>(a); </a:t>
            </a:r>
            <a:r>
              <a:rPr lang="en-US" sz="2400" dirty="0" err="1" smtClean="0">
                <a:solidFill>
                  <a:prstClr val="black"/>
                </a:solidFill>
                <a:latin typeface="Consolas"/>
              </a:rPr>
              <a:t>list.Add</a:t>
            </a:r>
            <a:r>
              <a:rPr lang="en-US" sz="2400" dirty="0" smtClean="0">
                <a:solidFill>
                  <a:prstClr val="black"/>
                </a:solidFill>
                <a:latin typeface="Consolas"/>
              </a:rPr>
              <a:t>(b);</a:t>
            </a:r>
          </a:p>
          <a:p>
            <a:pPr marL="109728" indent="0">
              <a:buNone/>
            </a:pPr>
            <a:r>
              <a:rPr lang="en-US" sz="2400" dirty="0" smtClean="0">
                <a:solidFill>
                  <a:prstClr val="black"/>
                </a:solidFill>
                <a:latin typeface="Consolas"/>
              </a:rPr>
              <a:t>Print(list);</a:t>
            </a:r>
            <a:endParaRPr lang="el-GR" sz="2400" dirty="0" smtClean="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28</a:t>
            </a:fld>
            <a:endParaRPr lang="el-G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970090"/>
            <a:ext cx="3168352" cy="761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0934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1000"/>
                                        <p:tgtEl>
                                          <p:spTgt spid="3">
                                            <p:txEl>
                                              <p:pRg st="7" end="7"/>
                                            </p:txEl>
                                          </p:spTgt>
                                        </p:tgtEl>
                                      </p:cBhvr>
                                    </p:animEffect>
                                    <p:anim calcmode="lin" valueType="num">
                                      <p:cBhvr>
                                        <p:cTn id="1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1000"/>
                                        <p:tgtEl>
                                          <p:spTgt spid="3">
                                            <p:txEl>
                                              <p:pRg st="8" end="8"/>
                                            </p:txEl>
                                          </p:spTgt>
                                        </p:tgtEl>
                                      </p:cBhvr>
                                    </p:animEffect>
                                    <p:anim calcmode="lin" valueType="num">
                                      <p:cBhvr>
                                        <p:cTn id="1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1000"/>
                                        <p:tgtEl>
                                          <p:spTgt spid="3">
                                            <p:txEl>
                                              <p:pRg st="9" end="9"/>
                                            </p:txEl>
                                          </p:spTgt>
                                        </p:tgtEl>
                                      </p:cBhvr>
                                    </p:animEffect>
                                    <p:anim calcmode="lin" valueType="num">
                                      <p:cBhvr>
                                        <p:cTn id="2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1000"/>
                                        <p:tgtEl>
                                          <p:spTgt spid="3">
                                            <p:txEl>
                                              <p:pRg st="10" end="10"/>
                                            </p:txEl>
                                          </p:spTgt>
                                        </p:tgtEl>
                                      </p:cBhvr>
                                    </p:animEffect>
                                    <p:anim calcmode="lin" valueType="num">
                                      <p:cBhvr>
                                        <p:cTn id="2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074"/>
                                        </p:tgtEl>
                                        <p:attrNameLst>
                                          <p:attrName>style.visibility</p:attrName>
                                        </p:attrNameLst>
                                      </p:cBhvr>
                                      <p:to>
                                        <p:strVal val="visible"/>
                                      </p:to>
                                    </p:set>
                                    <p:animEffect transition="in" filter="fade">
                                      <p:cBhvr>
                                        <p:cTn id="32" dur="1000"/>
                                        <p:tgtEl>
                                          <p:spTgt spid="3074"/>
                                        </p:tgtEl>
                                      </p:cBhvr>
                                    </p:animEffect>
                                    <p:anim calcmode="lin" valueType="num">
                                      <p:cBhvr>
                                        <p:cTn id="33" dur="1000" fill="hold"/>
                                        <p:tgtEl>
                                          <p:spTgt spid="3074"/>
                                        </p:tgtEl>
                                        <p:attrNameLst>
                                          <p:attrName>ppt_x</p:attrName>
                                        </p:attrNameLst>
                                      </p:cBhvr>
                                      <p:tavLst>
                                        <p:tav tm="0">
                                          <p:val>
                                            <p:strVal val="#ppt_x"/>
                                          </p:val>
                                        </p:tav>
                                        <p:tav tm="100000">
                                          <p:val>
                                            <p:strVal val="#ppt_x"/>
                                          </p:val>
                                        </p:tav>
                                      </p:tavLst>
                                    </p:anim>
                                    <p:anim calcmode="lin" valueType="num">
                                      <p:cBhvr>
                                        <p:cTn id="34"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Συμβάντα (</a:t>
            </a:r>
            <a:r>
              <a:rPr lang="en-US" dirty="0" smtClean="0"/>
              <a:t>events)</a:t>
            </a:r>
            <a:endParaRPr lang="el-GR" dirty="0" smtClean="0"/>
          </a:p>
        </p:txBody>
      </p:sp>
      <p:sp>
        <p:nvSpPr>
          <p:cNvPr id="3" name="Text Placeholder 2"/>
          <p:cNvSpPr>
            <a:spLocks noGrp="1"/>
          </p:cNvSpPr>
          <p:nvPr>
            <p:ph type="body" idx="1"/>
          </p:nvPr>
        </p:nvSpPr>
        <p:spPr>
          <a:xfrm>
            <a:off x="457200" y="1481328"/>
            <a:ext cx="4330824" cy="4525963"/>
          </a:xfrm>
        </p:spPr>
        <p:txBody>
          <a:bodyPr>
            <a:noAutofit/>
          </a:bodyPr>
          <a:lstStyle/>
          <a:p>
            <a:pPr marL="109728" indent="0">
              <a:buNone/>
            </a:pPr>
            <a:r>
              <a:rPr lang="en-US" sz="1400" dirty="0">
                <a:solidFill>
                  <a:srgbClr val="0000FF"/>
                </a:solidFill>
                <a:latin typeface="Consolas"/>
              </a:rPr>
              <a:t>public</a:t>
            </a:r>
            <a:r>
              <a:rPr lang="en-US" sz="1400" dirty="0">
                <a:solidFill>
                  <a:prstClr val="black"/>
                </a:solidFill>
                <a:latin typeface="Consolas"/>
              </a:rPr>
              <a:t> </a:t>
            </a:r>
            <a:r>
              <a:rPr lang="en-US" sz="1400" dirty="0">
                <a:solidFill>
                  <a:srgbClr val="0000FF"/>
                </a:solidFill>
                <a:latin typeface="Consolas"/>
              </a:rPr>
              <a:t>class</a:t>
            </a:r>
            <a:r>
              <a:rPr lang="en-US" sz="1400" dirty="0">
                <a:solidFill>
                  <a:prstClr val="black"/>
                </a:solidFill>
                <a:latin typeface="Consolas"/>
              </a:rPr>
              <a:t> </a:t>
            </a:r>
            <a:r>
              <a:rPr lang="en-US" sz="1400" dirty="0">
                <a:solidFill>
                  <a:srgbClr val="2B91AF"/>
                </a:solidFill>
                <a:latin typeface="Consolas"/>
              </a:rPr>
              <a:t>Person</a:t>
            </a:r>
            <a:endParaRPr lang="en-US" sz="1400" dirty="0">
              <a:solidFill>
                <a:prstClr val="black"/>
              </a:solidFill>
              <a:latin typeface="Consolas"/>
            </a:endParaRPr>
          </a:p>
          <a:p>
            <a:pPr marL="109728" indent="0">
              <a:buNone/>
            </a:pPr>
            <a:r>
              <a:rPr lang="el-GR" sz="1400" dirty="0">
                <a:solidFill>
                  <a:prstClr val="black"/>
                </a:solidFill>
                <a:latin typeface="Consolas"/>
              </a:rPr>
              <a:t>{</a:t>
            </a:r>
          </a:p>
          <a:p>
            <a:pPr marL="109728" indent="0">
              <a:buNone/>
            </a:pPr>
            <a:r>
              <a:rPr lang="en-US" sz="1400" dirty="0" smtClean="0">
                <a:solidFill>
                  <a:prstClr val="black"/>
                </a:solidFill>
                <a:latin typeface="Consolas"/>
              </a:rPr>
              <a:t>   </a:t>
            </a:r>
            <a:r>
              <a:rPr lang="en-US" sz="1400" dirty="0" smtClean="0">
                <a:solidFill>
                  <a:srgbClr val="008000"/>
                </a:solidFill>
                <a:latin typeface="Consolas"/>
              </a:rPr>
              <a:t>// </a:t>
            </a:r>
            <a:r>
              <a:rPr lang="en-US" sz="1400" dirty="0">
                <a:solidFill>
                  <a:srgbClr val="008000"/>
                </a:solidFill>
                <a:latin typeface="Consolas"/>
              </a:rPr>
              <a:t>Event</a:t>
            </a:r>
            <a:endParaRPr lang="en-US" sz="1400" dirty="0">
              <a:solidFill>
                <a:prstClr val="black"/>
              </a:solidFill>
              <a:latin typeface="Consolas"/>
            </a:endParaRPr>
          </a:p>
          <a:p>
            <a:pPr marL="109728" indent="0">
              <a:buNone/>
            </a:pPr>
            <a:r>
              <a:rPr lang="en-US" sz="1400" dirty="0" smtClean="0">
                <a:solidFill>
                  <a:prstClr val="black"/>
                </a:solidFill>
                <a:latin typeface="Consolas"/>
              </a:rPr>
              <a:t>   </a:t>
            </a:r>
            <a:r>
              <a:rPr lang="en-US" sz="1400" dirty="0" smtClean="0">
                <a:solidFill>
                  <a:srgbClr val="0000FF"/>
                </a:solidFill>
                <a:latin typeface="Consolas"/>
              </a:rPr>
              <a:t>public</a:t>
            </a:r>
            <a:r>
              <a:rPr lang="en-US" sz="1400" dirty="0" smtClean="0">
                <a:solidFill>
                  <a:prstClr val="black"/>
                </a:solidFill>
                <a:latin typeface="Consolas"/>
              </a:rPr>
              <a:t> </a:t>
            </a:r>
            <a:r>
              <a:rPr lang="en-US" sz="1400" dirty="0">
                <a:solidFill>
                  <a:srgbClr val="0000FF"/>
                </a:solidFill>
                <a:latin typeface="Consolas"/>
              </a:rPr>
              <a:t>delegate</a:t>
            </a:r>
            <a:r>
              <a:rPr lang="en-US" sz="1400" dirty="0">
                <a:solidFill>
                  <a:prstClr val="black"/>
                </a:solidFill>
                <a:latin typeface="Consolas"/>
              </a:rPr>
              <a:t> </a:t>
            </a:r>
            <a:r>
              <a:rPr lang="en-US" sz="1400" dirty="0">
                <a:solidFill>
                  <a:srgbClr val="0000FF"/>
                </a:solidFill>
                <a:latin typeface="Consolas"/>
              </a:rPr>
              <a:t>void</a:t>
            </a:r>
            <a:r>
              <a:rPr lang="en-US" sz="1400" dirty="0">
                <a:solidFill>
                  <a:prstClr val="black"/>
                </a:solidFill>
                <a:latin typeface="Consolas"/>
              </a:rPr>
              <a:t> </a:t>
            </a:r>
            <a:r>
              <a:rPr lang="en-US" sz="1400" dirty="0" err="1">
                <a:solidFill>
                  <a:srgbClr val="2B91AF"/>
                </a:solidFill>
                <a:latin typeface="Consolas"/>
              </a:rPr>
              <a:t>ChangedHandler</a:t>
            </a:r>
            <a:r>
              <a:rPr lang="en-US" sz="1400" dirty="0">
                <a:solidFill>
                  <a:prstClr val="black"/>
                </a:solidFill>
                <a:latin typeface="Consolas"/>
              </a:rPr>
              <a:t>();</a:t>
            </a:r>
          </a:p>
          <a:p>
            <a:pPr marL="109728" indent="0">
              <a:buNone/>
            </a:pPr>
            <a:r>
              <a:rPr lang="en-US" sz="1400" dirty="0" smtClean="0">
                <a:solidFill>
                  <a:prstClr val="black"/>
                </a:solidFill>
                <a:latin typeface="Consolas"/>
              </a:rPr>
              <a:t>   </a:t>
            </a:r>
            <a:r>
              <a:rPr lang="en-US" sz="1400" dirty="0" smtClean="0">
                <a:solidFill>
                  <a:srgbClr val="0000FF"/>
                </a:solidFill>
                <a:latin typeface="Consolas"/>
              </a:rPr>
              <a:t>public</a:t>
            </a:r>
            <a:r>
              <a:rPr lang="en-US" sz="1400" dirty="0" smtClean="0">
                <a:solidFill>
                  <a:prstClr val="black"/>
                </a:solidFill>
                <a:latin typeface="Consolas"/>
              </a:rPr>
              <a:t> </a:t>
            </a:r>
            <a:r>
              <a:rPr lang="en-US" sz="1400" dirty="0">
                <a:solidFill>
                  <a:srgbClr val="0000FF"/>
                </a:solidFill>
                <a:latin typeface="Consolas"/>
              </a:rPr>
              <a:t>event</a:t>
            </a:r>
            <a:r>
              <a:rPr lang="en-US" sz="1400" dirty="0">
                <a:solidFill>
                  <a:prstClr val="black"/>
                </a:solidFill>
                <a:latin typeface="Consolas"/>
              </a:rPr>
              <a:t> </a:t>
            </a:r>
            <a:r>
              <a:rPr lang="en-US" sz="1400" dirty="0" err="1">
                <a:solidFill>
                  <a:srgbClr val="2B91AF"/>
                </a:solidFill>
                <a:latin typeface="Consolas"/>
              </a:rPr>
              <a:t>ChangedHandler</a:t>
            </a:r>
            <a:r>
              <a:rPr lang="en-US" sz="1400" dirty="0">
                <a:solidFill>
                  <a:prstClr val="black"/>
                </a:solidFill>
                <a:latin typeface="Consolas"/>
              </a:rPr>
              <a:t> Changed;</a:t>
            </a:r>
          </a:p>
          <a:p>
            <a:pPr marL="109728" indent="0">
              <a:buNone/>
            </a:pPr>
            <a:r>
              <a:rPr lang="en-US" sz="1400" dirty="0" smtClean="0">
                <a:solidFill>
                  <a:prstClr val="black"/>
                </a:solidFill>
                <a:latin typeface="Consolas"/>
              </a:rPr>
              <a:t>   </a:t>
            </a:r>
            <a:r>
              <a:rPr lang="en-US" sz="1400" dirty="0" smtClean="0">
                <a:solidFill>
                  <a:srgbClr val="0000FF"/>
                </a:solidFill>
                <a:latin typeface="Consolas"/>
              </a:rPr>
              <a:t>protected</a:t>
            </a:r>
            <a:r>
              <a:rPr lang="en-US" sz="1400" dirty="0" smtClean="0">
                <a:solidFill>
                  <a:prstClr val="black"/>
                </a:solidFill>
                <a:latin typeface="Consolas"/>
              </a:rPr>
              <a:t> </a:t>
            </a:r>
            <a:r>
              <a:rPr lang="en-US" sz="1400" dirty="0">
                <a:solidFill>
                  <a:srgbClr val="0000FF"/>
                </a:solidFill>
                <a:latin typeface="Consolas"/>
              </a:rPr>
              <a:t>virtual</a:t>
            </a:r>
            <a:r>
              <a:rPr lang="en-US" sz="1400" dirty="0">
                <a:solidFill>
                  <a:prstClr val="black"/>
                </a:solidFill>
                <a:latin typeface="Consolas"/>
              </a:rPr>
              <a:t> </a:t>
            </a:r>
            <a:r>
              <a:rPr lang="en-US" sz="1400" dirty="0">
                <a:solidFill>
                  <a:srgbClr val="0000FF"/>
                </a:solidFill>
                <a:latin typeface="Consolas"/>
              </a:rPr>
              <a:t>void</a:t>
            </a:r>
            <a:r>
              <a:rPr lang="en-US" sz="1400" dirty="0">
                <a:solidFill>
                  <a:prstClr val="black"/>
                </a:solidFill>
                <a:latin typeface="Consolas"/>
              </a:rPr>
              <a:t> </a:t>
            </a:r>
            <a:r>
              <a:rPr lang="en-US" sz="1400" dirty="0" err="1">
                <a:solidFill>
                  <a:prstClr val="black"/>
                </a:solidFill>
                <a:latin typeface="Consolas"/>
              </a:rPr>
              <a:t>OnChanged</a:t>
            </a:r>
            <a:r>
              <a:rPr lang="en-US" sz="1400" dirty="0">
                <a:solidFill>
                  <a:prstClr val="black"/>
                </a:solidFill>
                <a:latin typeface="Consolas"/>
              </a:rPr>
              <a:t>()</a:t>
            </a:r>
          </a:p>
          <a:p>
            <a:pPr marL="109728" indent="0">
              <a:buNone/>
            </a:pPr>
            <a:r>
              <a:rPr lang="en-US" sz="1400" dirty="0" smtClean="0">
                <a:solidFill>
                  <a:prstClr val="black"/>
                </a:solidFill>
                <a:latin typeface="Consolas"/>
              </a:rPr>
              <a:t>   </a:t>
            </a:r>
            <a:r>
              <a:rPr lang="el-GR" sz="1400" dirty="0" smtClean="0">
                <a:solidFill>
                  <a:prstClr val="black"/>
                </a:solidFill>
                <a:latin typeface="Consolas"/>
              </a:rPr>
              <a:t>{</a:t>
            </a:r>
            <a:endParaRPr lang="el-GR" sz="1400" dirty="0">
              <a:solidFill>
                <a:prstClr val="black"/>
              </a:solidFill>
              <a:latin typeface="Consolas"/>
            </a:endParaRPr>
          </a:p>
          <a:p>
            <a:pPr marL="109728" indent="0">
              <a:buNone/>
            </a:pPr>
            <a:r>
              <a:rPr lang="en-US" sz="1400" dirty="0" smtClean="0">
                <a:solidFill>
                  <a:prstClr val="black"/>
                </a:solidFill>
                <a:latin typeface="Consolas"/>
              </a:rPr>
              <a:t>      </a:t>
            </a:r>
            <a:r>
              <a:rPr lang="en-US" sz="1400" dirty="0" smtClean="0">
                <a:solidFill>
                  <a:srgbClr val="0000FF"/>
                </a:solidFill>
                <a:latin typeface="Consolas"/>
              </a:rPr>
              <a:t>if</a:t>
            </a:r>
            <a:r>
              <a:rPr lang="en-US" sz="1400" dirty="0" smtClean="0">
                <a:solidFill>
                  <a:prstClr val="black"/>
                </a:solidFill>
                <a:latin typeface="Consolas"/>
              </a:rPr>
              <a:t> </a:t>
            </a:r>
            <a:r>
              <a:rPr lang="en-US" sz="1400" dirty="0">
                <a:solidFill>
                  <a:prstClr val="black"/>
                </a:solidFill>
                <a:latin typeface="Consolas"/>
              </a:rPr>
              <a:t>(Changed != </a:t>
            </a:r>
            <a:r>
              <a:rPr lang="en-US" sz="1400" dirty="0">
                <a:solidFill>
                  <a:srgbClr val="0000FF"/>
                </a:solidFill>
                <a:latin typeface="Consolas"/>
              </a:rPr>
              <a:t>null</a:t>
            </a:r>
            <a:r>
              <a:rPr lang="en-US" sz="1400" dirty="0">
                <a:solidFill>
                  <a:prstClr val="black"/>
                </a:solidFill>
                <a:latin typeface="Consolas"/>
              </a:rPr>
              <a:t>) Changed();</a:t>
            </a:r>
          </a:p>
          <a:p>
            <a:pPr marL="109728" indent="0">
              <a:buNone/>
            </a:pPr>
            <a:r>
              <a:rPr lang="en-US" sz="1400" dirty="0" smtClean="0">
                <a:solidFill>
                  <a:prstClr val="black"/>
                </a:solidFill>
                <a:latin typeface="Consolas"/>
              </a:rPr>
              <a:t>   </a:t>
            </a:r>
            <a:r>
              <a:rPr lang="el-GR" sz="1400" dirty="0" smtClean="0">
                <a:solidFill>
                  <a:prstClr val="black"/>
                </a:solidFill>
                <a:latin typeface="Consolas"/>
              </a:rPr>
              <a:t>}</a:t>
            </a:r>
            <a:endParaRPr lang="el-GR" sz="1400" dirty="0">
              <a:solidFill>
                <a:prstClr val="black"/>
              </a:solidFill>
              <a:latin typeface="Consolas"/>
            </a:endParaRPr>
          </a:p>
          <a:p>
            <a:pPr marL="109728" indent="0">
              <a:buNone/>
            </a:pPr>
            <a:endParaRPr lang="el-GR" sz="1400" dirty="0">
              <a:solidFill>
                <a:prstClr val="black"/>
              </a:solidFill>
              <a:latin typeface="Consolas"/>
            </a:endParaRPr>
          </a:p>
          <a:p>
            <a:pPr marL="109728" indent="0">
              <a:buNone/>
            </a:pPr>
            <a:r>
              <a:rPr lang="en-US" sz="1400" dirty="0" smtClean="0">
                <a:solidFill>
                  <a:prstClr val="black"/>
                </a:solidFill>
                <a:latin typeface="Consolas"/>
              </a:rPr>
              <a:t>   </a:t>
            </a:r>
            <a:r>
              <a:rPr lang="en-US" sz="1400" dirty="0" smtClean="0">
                <a:solidFill>
                  <a:srgbClr val="008000"/>
                </a:solidFill>
                <a:latin typeface="Consolas"/>
              </a:rPr>
              <a:t>// </a:t>
            </a:r>
            <a:r>
              <a:rPr lang="en-US" sz="1400" dirty="0">
                <a:solidFill>
                  <a:srgbClr val="008000"/>
                </a:solidFill>
                <a:latin typeface="Consolas"/>
              </a:rPr>
              <a:t>Method</a:t>
            </a:r>
            <a:endParaRPr lang="en-US" sz="1400" dirty="0">
              <a:solidFill>
                <a:prstClr val="black"/>
              </a:solidFill>
              <a:latin typeface="Consolas"/>
            </a:endParaRPr>
          </a:p>
          <a:p>
            <a:pPr marL="109728" indent="0">
              <a:buNone/>
            </a:pPr>
            <a:r>
              <a:rPr lang="en-US" sz="1400" dirty="0" smtClean="0">
                <a:solidFill>
                  <a:prstClr val="black"/>
                </a:solidFill>
                <a:latin typeface="Consolas"/>
              </a:rPr>
              <a:t>   </a:t>
            </a:r>
            <a:r>
              <a:rPr lang="en-US" sz="1400" dirty="0" smtClean="0">
                <a:solidFill>
                  <a:srgbClr val="0000FF"/>
                </a:solidFill>
                <a:latin typeface="Consolas"/>
              </a:rPr>
              <a:t>public</a:t>
            </a:r>
            <a:r>
              <a:rPr lang="en-US" sz="1400" dirty="0" smtClean="0">
                <a:solidFill>
                  <a:prstClr val="black"/>
                </a:solidFill>
                <a:latin typeface="Consolas"/>
              </a:rPr>
              <a:t> </a:t>
            </a:r>
            <a:r>
              <a:rPr lang="en-US" sz="1400" dirty="0">
                <a:solidFill>
                  <a:srgbClr val="0000FF"/>
                </a:solidFill>
                <a:latin typeface="Consolas"/>
              </a:rPr>
              <a:t>void</a:t>
            </a:r>
            <a:r>
              <a:rPr lang="en-US" sz="1400" dirty="0">
                <a:solidFill>
                  <a:prstClr val="black"/>
                </a:solidFill>
                <a:latin typeface="Consolas"/>
              </a:rPr>
              <a:t> Change() {</a:t>
            </a:r>
          </a:p>
          <a:p>
            <a:pPr marL="109728" indent="0">
              <a:buNone/>
            </a:pPr>
            <a:r>
              <a:rPr lang="en-US" sz="1400" dirty="0" smtClean="0">
                <a:solidFill>
                  <a:prstClr val="black"/>
                </a:solidFill>
                <a:latin typeface="Consolas"/>
              </a:rPr>
              <a:t>      </a:t>
            </a:r>
            <a:r>
              <a:rPr lang="en-US" sz="1400" dirty="0" smtClean="0">
                <a:solidFill>
                  <a:srgbClr val="008000"/>
                </a:solidFill>
                <a:latin typeface="Consolas"/>
              </a:rPr>
              <a:t>// </a:t>
            </a:r>
            <a:r>
              <a:rPr lang="en-US" sz="1400" dirty="0">
                <a:solidFill>
                  <a:srgbClr val="008000"/>
                </a:solidFill>
                <a:latin typeface="Consolas"/>
              </a:rPr>
              <a:t>...do stuff</a:t>
            </a:r>
            <a:endParaRPr lang="en-US" sz="1400" dirty="0">
              <a:solidFill>
                <a:prstClr val="black"/>
              </a:solidFill>
              <a:latin typeface="Consolas"/>
            </a:endParaRPr>
          </a:p>
          <a:p>
            <a:pPr marL="109728" indent="0">
              <a:buNone/>
            </a:pPr>
            <a:r>
              <a:rPr lang="en-US" sz="1400" dirty="0" smtClean="0">
                <a:solidFill>
                  <a:prstClr val="black"/>
                </a:solidFill>
                <a:latin typeface="Consolas"/>
              </a:rPr>
              <a:t>      </a:t>
            </a:r>
            <a:r>
              <a:rPr lang="en-US" sz="1400" dirty="0" err="1" smtClean="0">
                <a:solidFill>
                  <a:prstClr val="black"/>
                </a:solidFill>
                <a:latin typeface="Consolas"/>
              </a:rPr>
              <a:t>OnChanged</a:t>
            </a:r>
            <a:r>
              <a:rPr lang="en-US" sz="1400" dirty="0">
                <a:solidFill>
                  <a:prstClr val="black"/>
                </a:solidFill>
                <a:latin typeface="Consolas"/>
              </a:rPr>
              <a:t>();</a:t>
            </a:r>
          </a:p>
          <a:p>
            <a:pPr marL="109728" indent="0">
              <a:buNone/>
            </a:pPr>
            <a:r>
              <a:rPr lang="en-US" sz="1400" dirty="0" smtClean="0">
                <a:solidFill>
                  <a:prstClr val="black"/>
                </a:solidFill>
                <a:latin typeface="Consolas"/>
              </a:rPr>
              <a:t>   </a:t>
            </a:r>
            <a:r>
              <a:rPr lang="el-GR" sz="1400" dirty="0" smtClean="0">
                <a:solidFill>
                  <a:prstClr val="black"/>
                </a:solidFill>
                <a:latin typeface="Consolas"/>
              </a:rPr>
              <a:t>}</a:t>
            </a:r>
            <a:endParaRPr lang="el-GR" sz="1400" dirty="0">
              <a:solidFill>
                <a:prstClr val="black"/>
              </a:solidFill>
              <a:latin typeface="Consolas"/>
            </a:endParaRPr>
          </a:p>
          <a:p>
            <a:pPr marL="109728" indent="0">
              <a:buNone/>
            </a:pPr>
            <a:r>
              <a:rPr lang="el-GR" sz="1400" dirty="0">
                <a:solidFill>
                  <a:prstClr val="black"/>
                </a:solidFill>
                <a:latin typeface="Consolas"/>
              </a:rPr>
              <a:t>}</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29</a:t>
            </a:fld>
            <a:endParaRPr lang="el-GR" dirty="0"/>
          </a:p>
        </p:txBody>
      </p:sp>
      <p:sp>
        <p:nvSpPr>
          <p:cNvPr id="5" name="Text Placeholder 2"/>
          <p:cNvSpPr txBox="1">
            <a:spLocks/>
          </p:cNvSpPr>
          <p:nvPr/>
        </p:nvSpPr>
        <p:spPr>
          <a:xfrm>
            <a:off x="4633664" y="1495325"/>
            <a:ext cx="4330824" cy="4525963"/>
          </a:xfrm>
          <a:prstGeom prst="rect">
            <a:avLst/>
          </a:prstGeom>
        </p:spPr>
        <p:txBody>
          <a:bodyPr vert="horz" rtlCol="0">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US" sz="1400" dirty="0">
                <a:solidFill>
                  <a:srgbClr val="008000"/>
                </a:solidFill>
                <a:latin typeface="Consolas"/>
              </a:rPr>
              <a:t>// Main() </a:t>
            </a:r>
            <a:r>
              <a:rPr lang="en-US" sz="1400" dirty="0" smtClean="0">
                <a:solidFill>
                  <a:srgbClr val="008000"/>
                </a:solidFill>
                <a:latin typeface="Consolas"/>
              </a:rPr>
              <a:t>code</a:t>
            </a:r>
            <a:endParaRPr lang="en-US" sz="1400" dirty="0" smtClean="0">
              <a:solidFill>
                <a:srgbClr val="2B91AF"/>
              </a:solidFill>
              <a:latin typeface="Consolas"/>
            </a:endParaRPr>
          </a:p>
          <a:p>
            <a:pPr marL="109728" indent="0">
              <a:buNone/>
            </a:pPr>
            <a:r>
              <a:rPr lang="en-US" sz="1400" dirty="0" smtClean="0">
                <a:solidFill>
                  <a:srgbClr val="2B91AF"/>
                </a:solidFill>
                <a:latin typeface="Consolas"/>
              </a:rPr>
              <a:t>Person</a:t>
            </a:r>
            <a:r>
              <a:rPr lang="en-US" sz="1400" dirty="0" smtClean="0">
                <a:solidFill>
                  <a:prstClr val="black"/>
                </a:solidFill>
                <a:latin typeface="Consolas"/>
              </a:rPr>
              <a:t> </a:t>
            </a:r>
            <a:r>
              <a:rPr lang="en-US" sz="1400" dirty="0">
                <a:solidFill>
                  <a:prstClr val="black"/>
                </a:solidFill>
                <a:latin typeface="Consolas"/>
              </a:rPr>
              <a:t>b = </a:t>
            </a:r>
            <a:r>
              <a:rPr lang="en-US" sz="1400" dirty="0">
                <a:solidFill>
                  <a:srgbClr val="0000FF"/>
                </a:solidFill>
                <a:latin typeface="Consolas"/>
              </a:rPr>
              <a:t>new</a:t>
            </a:r>
            <a:r>
              <a:rPr lang="en-US" sz="1400" dirty="0">
                <a:solidFill>
                  <a:prstClr val="black"/>
                </a:solidFill>
                <a:latin typeface="Consolas"/>
              </a:rPr>
              <a:t> </a:t>
            </a:r>
            <a:r>
              <a:rPr lang="en-US" sz="1400" dirty="0">
                <a:solidFill>
                  <a:srgbClr val="2B91AF"/>
                </a:solidFill>
                <a:latin typeface="Consolas"/>
              </a:rPr>
              <a:t>Person</a:t>
            </a:r>
            <a:r>
              <a:rPr lang="en-US" sz="1400" dirty="0">
                <a:solidFill>
                  <a:prstClr val="black"/>
                </a:solidFill>
                <a:latin typeface="Consolas"/>
              </a:rPr>
              <a:t>();</a:t>
            </a:r>
          </a:p>
          <a:p>
            <a:pPr marL="109728" indent="0">
              <a:buNone/>
            </a:pPr>
            <a:r>
              <a:rPr lang="en-US" sz="1400" dirty="0" err="1" smtClean="0">
                <a:solidFill>
                  <a:prstClr val="black"/>
                </a:solidFill>
                <a:latin typeface="Consolas"/>
              </a:rPr>
              <a:t>b.Changed</a:t>
            </a:r>
            <a:r>
              <a:rPr lang="en-US" sz="1400" dirty="0" smtClean="0">
                <a:solidFill>
                  <a:prstClr val="black"/>
                </a:solidFill>
                <a:latin typeface="Consolas"/>
              </a:rPr>
              <a:t> </a:t>
            </a:r>
            <a:r>
              <a:rPr lang="en-US" sz="1400" dirty="0">
                <a:solidFill>
                  <a:prstClr val="black"/>
                </a:solidFill>
                <a:latin typeface="Consolas"/>
              </a:rPr>
              <a:t>+= </a:t>
            </a:r>
            <a:r>
              <a:rPr lang="en-US" sz="1400" dirty="0">
                <a:solidFill>
                  <a:srgbClr val="0000FF"/>
                </a:solidFill>
                <a:latin typeface="Consolas"/>
              </a:rPr>
              <a:t>new</a:t>
            </a:r>
            <a:r>
              <a:rPr lang="en-US" sz="1400" dirty="0">
                <a:solidFill>
                  <a:prstClr val="black"/>
                </a:solidFill>
                <a:latin typeface="Consolas"/>
              </a:rPr>
              <a:t> </a:t>
            </a:r>
            <a:r>
              <a:rPr lang="en-US" sz="1400" dirty="0" err="1">
                <a:solidFill>
                  <a:srgbClr val="2B91AF"/>
                </a:solidFill>
                <a:latin typeface="Consolas"/>
              </a:rPr>
              <a:t>Person</a:t>
            </a:r>
            <a:r>
              <a:rPr lang="en-US" sz="1400" dirty="0" err="1">
                <a:solidFill>
                  <a:prstClr val="black"/>
                </a:solidFill>
                <a:latin typeface="Consolas"/>
              </a:rPr>
              <a:t>.</a:t>
            </a:r>
            <a:r>
              <a:rPr lang="en-US" sz="1400" dirty="0" err="1">
                <a:solidFill>
                  <a:srgbClr val="2B91AF"/>
                </a:solidFill>
                <a:latin typeface="Consolas"/>
              </a:rPr>
              <a:t>ChangedHandler</a:t>
            </a:r>
            <a:r>
              <a:rPr lang="en-US" sz="1400" dirty="0">
                <a:solidFill>
                  <a:prstClr val="black"/>
                </a:solidFill>
                <a:latin typeface="Consolas"/>
              </a:rPr>
              <a:t>(</a:t>
            </a:r>
            <a:r>
              <a:rPr lang="en-US" sz="1400" dirty="0" err="1">
                <a:solidFill>
                  <a:prstClr val="black"/>
                </a:solidFill>
                <a:latin typeface="Consolas"/>
              </a:rPr>
              <a:t>b_Changed</a:t>
            </a:r>
            <a:r>
              <a:rPr lang="en-US" sz="1400" dirty="0">
                <a:solidFill>
                  <a:prstClr val="black"/>
                </a:solidFill>
                <a:latin typeface="Consolas"/>
              </a:rPr>
              <a:t>);</a:t>
            </a:r>
          </a:p>
          <a:p>
            <a:pPr marL="109728" indent="0">
              <a:buNone/>
            </a:pPr>
            <a:r>
              <a:rPr lang="en-US" sz="1400" dirty="0" err="1" smtClean="0">
                <a:solidFill>
                  <a:prstClr val="black"/>
                </a:solidFill>
                <a:latin typeface="Consolas"/>
              </a:rPr>
              <a:t>b.Change</a:t>
            </a:r>
            <a:r>
              <a:rPr lang="en-US" sz="1400" dirty="0" smtClean="0">
                <a:solidFill>
                  <a:prstClr val="black"/>
                </a:solidFill>
                <a:latin typeface="Consolas"/>
              </a:rPr>
              <a:t>();</a:t>
            </a:r>
          </a:p>
          <a:p>
            <a:pPr marL="109728" indent="0">
              <a:buNone/>
            </a:pPr>
            <a:endParaRPr lang="en-US" sz="1400" dirty="0">
              <a:solidFill>
                <a:prstClr val="black"/>
              </a:solidFill>
              <a:latin typeface="Consolas"/>
            </a:endParaRPr>
          </a:p>
          <a:p>
            <a:pPr marL="109728" indent="0">
              <a:buNone/>
            </a:pPr>
            <a:r>
              <a:rPr lang="en-US" sz="1400" dirty="0" smtClean="0">
                <a:solidFill>
                  <a:srgbClr val="0000FF"/>
                </a:solidFill>
                <a:latin typeface="Consolas"/>
              </a:rPr>
              <a:t>static</a:t>
            </a:r>
            <a:r>
              <a:rPr lang="en-US" sz="1400" dirty="0" smtClean="0">
                <a:solidFill>
                  <a:prstClr val="black"/>
                </a:solidFill>
                <a:latin typeface="Consolas"/>
              </a:rPr>
              <a:t> </a:t>
            </a:r>
            <a:r>
              <a:rPr lang="en-US" sz="1400" dirty="0">
                <a:solidFill>
                  <a:srgbClr val="0000FF"/>
                </a:solidFill>
                <a:latin typeface="Consolas"/>
              </a:rPr>
              <a:t>void</a:t>
            </a:r>
            <a:r>
              <a:rPr lang="en-US" sz="1400" dirty="0">
                <a:solidFill>
                  <a:prstClr val="black"/>
                </a:solidFill>
                <a:latin typeface="Consolas"/>
              </a:rPr>
              <a:t> </a:t>
            </a:r>
            <a:r>
              <a:rPr lang="en-US" sz="1400" dirty="0" err="1" smtClean="0">
                <a:solidFill>
                  <a:prstClr val="black"/>
                </a:solidFill>
                <a:latin typeface="Consolas"/>
              </a:rPr>
              <a:t>b_Changed</a:t>
            </a:r>
            <a:r>
              <a:rPr lang="en-US" sz="1400" dirty="0" smtClean="0">
                <a:solidFill>
                  <a:prstClr val="black"/>
                </a:solidFill>
                <a:latin typeface="Consolas"/>
              </a:rPr>
              <a:t>()</a:t>
            </a:r>
          </a:p>
          <a:p>
            <a:pPr marL="109728" indent="0">
              <a:buNone/>
            </a:pPr>
            <a:r>
              <a:rPr lang="el-GR" sz="1400" dirty="0" smtClean="0">
                <a:solidFill>
                  <a:prstClr val="black"/>
                </a:solidFill>
                <a:latin typeface="Consolas"/>
              </a:rPr>
              <a:t>{</a:t>
            </a:r>
            <a:endParaRPr lang="en-US" sz="1400" dirty="0" smtClean="0">
              <a:solidFill>
                <a:prstClr val="black"/>
              </a:solidFill>
              <a:latin typeface="Consolas"/>
            </a:endParaRPr>
          </a:p>
          <a:p>
            <a:pPr marL="109728" indent="0">
              <a:buNone/>
            </a:pPr>
            <a:r>
              <a:rPr lang="el-GR" sz="1400" dirty="0" smtClean="0">
                <a:solidFill>
                  <a:srgbClr val="2B91AF"/>
                </a:solidFill>
                <a:latin typeface="Consolas"/>
              </a:rPr>
              <a:t>   </a:t>
            </a:r>
            <a:r>
              <a:rPr lang="en-US" sz="1400" dirty="0" err="1" smtClean="0">
                <a:solidFill>
                  <a:srgbClr val="2B91AF"/>
                </a:solidFill>
                <a:latin typeface="Consolas"/>
              </a:rPr>
              <a:t>Console</a:t>
            </a:r>
            <a:r>
              <a:rPr lang="en-US" sz="1400" dirty="0" err="1" smtClean="0">
                <a:solidFill>
                  <a:prstClr val="black"/>
                </a:solidFill>
                <a:latin typeface="Consolas"/>
              </a:rPr>
              <a:t>.WriteLine</a:t>
            </a:r>
            <a:r>
              <a:rPr lang="en-US" sz="1400" dirty="0" smtClean="0">
                <a:solidFill>
                  <a:prstClr val="black"/>
                </a:solidFill>
                <a:latin typeface="Consolas"/>
              </a:rPr>
              <a:t>(</a:t>
            </a:r>
            <a:r>
              <a:rPr lang="en-US" sz="1400" dirty="0" smtClean="0">
                <a:solidFill>
                  <a:srgbClr val="A31515"/>
                </a:solidFill>
                <a:latin typeface="Consolas"/>
              </a:rPr>
              <a:t>"Changed!"</a:t>
            </a:r>
            <a:r>
              <a:rPr lang="en-US" sz="1400" dirty="0" smtClean="0">
                <a:solidFill>
                  <a:prstClr val="black"/>
                </a:solidFill>
                <a:latin typeface="Consolas"/>
              </a:rPr>
              <a:t>);</a:t>
            </a:r>
          </a:p>
          <a:p>
            <a:pPr marL="109728" indent="0">
              <a:buNone/>
            </a:pPr>
            <a:r>
              <a:rPr lang="el-GR" sz="1400" dirty="0" smtClean="0">
                <a:solidFill>
                  <a:prstClr val="black"/>
                </a:solidFill>
                <a:latin typeface="Consolas"/>
              </a:rPr>
              <a:t>}</a:t>
            </a:r>
            <a:endParaRPr lang="el-GR" sz="1400" dirty="0">
              <a:solidFill>
                <a:prstClr val="black"/>
              </a:solidFill>
              <a:latin typeface="Consolas"/>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3389" y="4581128"/>
            <a:ext cx="2053803" cy="71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80067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Τι είναι το </a:t>
            </a:r>
            <a:r>
              <a:rPr lang="en-US" dirty="0" smtClean="0"/>
              <a:t>.NET</a:t>
            </a:r>
            <a:endParaRPr lang="el-GR" dirty="0"/>
          </a:p>
        </p:txBody>
      </p:sp>
      <p:sp>
        <p:nvSpPr>
          <p:cNvPr id="3" name="Text Placeholder 2"/>
          <p:cNvSpPr>
            <a:spLocks noGrp="1"/>
          </p:cNvSpPr>
          <p:nvPr>
            <p:ph type="body" idx="1"/>
          </p:nvPr>
        </p:nvSpPr>
        <p:spPr/>
        <p:txBody>
          <a:bodyPr>
            <a:normAutofit/>
          </a:bodyPr>
          <a:lstStyle/>
          <a:p>
            <a:r>
              <a:rPr lang="el-GR" dirty="0" smtClean="0"/>
              <a:t>Επισκόπηση και περιεχόμενα</a:t>
            </a:r>
            <a:endParaRPr lang="el-GR" dirty="0"/>
          </a:p>
        </p:txBody>
      </p:sp>
      <p:sp>
        <p:nvSpPr>
          <p:cNvPr id="4" name="Slide Number Placeholder 3"/>
          <p:cNvSpPr>
            <a:spLocks noGrp="1"/>
          </p:cNvSpPr>
          <p:nvPr>
            <p:ph type="sldNum" sz="quarter" idx="12"/>
          </p:nvPr>
        </p:nvSpPr>
        <p:spPr/>
        <p:txBody>
          <a:bodyPr/>
          <a:lstStyle/>
          <a:p>
            <a:fld id="{BF60CB65-32CC-4009-B0EA-21A8B9F6A143}" type="slidenum">
              <a:rPr lang="el-GR" smtClean="0"/>
              <a:pPr/>
              <a:t>3</a:t>
            </a:fld>
            <a:endParaRPr lang="el-GR"/>
          </a:p>
        </p:txBody>
      </p:sp>
    </p:spTree>
    <p:extLst>
      <p:ext uri="{BB962C8B-B14F-4D97-AF65-F5344CB8AC3E}">
        <p14:creationId xmlns:p14="http://schemas.microsoft.com/office/powerpoint/2010/main" val="9543168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smtClean="0"/>
              <a:t>Anonymous &amp; Lambda</a:t>
            </a:r>
            <a:endParaRPr lang="el-GR" dirty="0" smtClean="0"/>
          </a:p>
        </p:txBody>
      </p:sp>
      <p:sp>
        <p:nvSpPr>
          <p:cNvPr id="3" name="Text Placeholder 2"/>
          <p:cNvSpPr>
            <a:spLocks noGrp="1"/>
          </p:cNvSpPr>
          <p:nvPr>
            <p:ph type="body" idx="1"/>
          </p:nvPr>
        </p:nvSpPr>
        <p:spPr/>
        <p:txBody>
          <a:bodyPr>
            <a:normAutofit/>
          </a:bodyPr>
          <a:lstStyle/>
          <a:p>
            <a:pPr marL="532956" indent="-342900">
              <a:defRPr/>
            </a:pPr>
            <a:r>
              <a:rPr lang="en-US" sz="2400" dirty="0" smtClean="0"/>
              <a:t>Anonymous methods</a:t>
            </a:r>
            <a:r>
              <a:rPr lang="el-GR" sz="2400" dirty="0" smtClean="0"/>
              <a:t>: </a:t>
            </a:r>
            <a:r>
              <a:rPr lang="en-US" sz="2400" dirty="0" smtClean="0"/>
              <a:t>in-line </a:t>
            </a:r>
            <a:r>
              <a:rPr lang="el-GR" sz="2400" dirty="0" smtClean="0"/>
              <a:t>κατασκευή μεθόδου για χρήση μέσω </a:t>
            </a:r>
            <a:r>
              <a:rPr lang="en-US" sz="2400" dirty="0" smtClean="0"/>
              <a:t>delegate</a:t>
            </a:r>
          </a:p>
          <a:p>
            <a:pPr lvl="1"/>
            <a:r>
              <a:rPr lang="en-US" sz="2000" dirty="0" err="1" smtClean="0">
                <a:latin typeface="Consolas"/>
              </a:rPr>
              <a:t>p.Changed</a:t>
            </a:r>
            <a:r>
              <a:rPr lang="en-US" sz="2000" dirty="0">
                <a:latin typeface="Consolas"/>
              </a:rPr>
              <a:t> </a:t>
            </a:r>
            <a:r>
              <a:rPr lang="en-US" sz="2000" dirty="0" smtClean="0">
                <a:latin typeface="Consolas"/>
              </a:rPr>
              <a:t>+= </a:t>
            </a:r>
            <a:r>
              <a:rPr lang="en-US" sz="2000" dirty="0" smtClean="0">
                <a:solidFill>
                  <a:srgbClr val="0000FF"/>
                </a:solidFill>
                <a:latin typeface="Consolas"/>
              </a:rPr>
              <a:t>delegate</a:t>
            </a:r>
            <a:r>
              <a:rPr lang="en-US" sz="2000" dirty="0" smtClean="0">
                <a:solidFill>
                  <a:prstClr val="black"/>
                </a:solidFill>
                <a:latin typeface="Consolas"/>
              </a:rPr>
              <a:t>() { </a:t>
            </a:r>
            <a:r>
              <a:rPr lang="en-US" sz="2000" dirty="0" err="1" smtClean="0">
                <a:solidFill>
                  <a:srgbClr val="2B91AF"/>
                </a:solidFill>
                <a:latin typeface="Consolas"/>
              </a:rPr>
              <a:t>Console</a:t>
            </a:r>
            <a:r>
              <a:rPr lang="en-US" sz="2000" dirty="0" err="1" smtClean="0">
                <a:solidFill>
                  <a:prstClr val="black"/>
                </a:solidFill>
                <a:latin typeface="Consolas"/>
              </a:rPr>
              <a:t>.WriteLine</a:t>
            </a:r>
            <a:r>
              <a:rPr lang="en-US" sz="2000" dirty="0">
                <a:solidFill>
                  <a:prstClr val="black"/>
                </a:solidFill>
                <a:latin typeface="Consolas"/>
              </a:rPr>
              <a:t>(</a:t>
            </a:r>
            <a:r>
              <a:rPr lang="en-US" sz="2000" dirty="0">
                <a:solidFill>
                  <a:srgbClr val="A31515"/>
                </a:solidFill>
                <a:latin typeface="Consolas"/>
              </a:rPr>
              <a:t>"</a:t>
            </a:r>
            <a:r>
              <a:rPr lang="en-US" sz="2000" dirty="0" smtClean="0">
                <a:solidFill>
                  <a:srgbClr val="A31515"/>
                </a:solidFill>
                <a:latin typeface="Consolas"/>
              </a:rPr>
              <a:t>Changed"</a:t>
            </a:r>
            <a:r>
              <a:rPr lang="en-US" sz="2000" dirty="0" smtClean="0">
                <a:solidFill>
                  <a:prstClr val="black"/>
                </a:solidFill>
                <a:latin typeface="Consolas"/>
              </a:rPr>
              <a:t>);}; </a:t>
            </a:r>
            <a:r>
              <a:rPr lang="en-US" sz="2000" dirty="0" err="1" smtClean="0">
                <a:solidFill>
                  <a:prstClr val="black"/>
                </a:solidFill>
                <a:latin typeface="Consolas"/>
              </a:rPr>
              <a:t>p.Change</a:t>
            </a:r>
            <a:r>
              <a:rPr lang="en-US" sz="2000" dirty="0">
                <a:solidFill>
                  <a:prstClr val="black"/>
                </a:solidFill>
                <a:latin typeface="Consolas"/>
              </a:rPr>
              <a:t>();</a:t>
            </a:r>
            <a:endParaRPr lang="en-US" sz="2000" dirty="0" smtClean="0"/>
          </a:p>
          <a:p>
            <a:pPr marL="532956" indent="-342900">
              <a:defRPr/>
            </a:pPr>
            <a:r>
              <a:rPr lang="en-US" sz="2400" dirty="0" smtClean="0"/>
              <a:t>Anonymous types</a:t>
            </a:r>
            <a:r>
              <a:rPr lang="el-GR" sz="2400" dirty="0" smtClean="0"/>
              <a:t>: Σαν κανονικός τύπος</a:t>
            </a:r>
            <a:endParaRPr lang="en-US" sz="2400" dirty="0" smtClean="0"/>
          </a:p>
          <a:p>
            <a:pPr marL="788988" lvl="1" indent="-342900">
              <a:defRPr/>
            </a:pPr>
            <a:r>
              <a:rPr lang="en-US" sz="2000" dirty="0" err="1" smtClean="0">
                <a:solidFill>
                  <a:srgbClr val="0000FF"/>
                </a:solidFill>
                <a:latin typeface="Consolas"/>
              </a:rPr>
              <a:t>var</a:t>
            </a:r>
            <a:r>
              <a:rPr lang="en-US" sz="2000" dirty="0" smtClean="0">
                <a:solidFill>
                  <a:prstClr val="black"/>
                </a:solidFill>
                <a:latin typeface="Consolas"/>
              </a:rPr>
              <a:t> </a:t>
            </a:r>
            <a:r>
              <a:rPr lang="en-US" sz="2000" dirty="0">
                <a:solidFill>
                  <a:prstClr val="black"/>
                </a:solidFill>
                <a:latin typeface="Consolas"/>
              </a:rPr>
              <a:t>an = </a:t>
            </a:r>
            <a:r>
              <a:rPr lang="en-US" sz="2000" dirty="0">
                <a:solidFill>
                  <a:srgbClr val="0000FF"/>
                </a:solidFill>
                <a:latin typeface="Consolas"/>
              </a:rPr>
              <a:t>new</a:t>
            </a:r>
            <a:r>
              <a:rPr lang="en-US" sz="2000" dirty="0">
                <a:solidFill>
                  <a:prstClr val="black"/>
                </a:solidFill>
                <a:latin typeface="Consolas"/>
              </a:rPr>
              <a:t> { Amount = 108, Message = </a:t>
            </a:r>
            <a:r>
              <a:rPr lang="en-US" sz="2000" dirty="0">
                <a:solidFill>
                  <a:srgbClr val="A31515"/>
                </a:solidFill>
                <a:latin typeface="Consolas"/>
              </a:rPr>
              <a:t>"Hello"</a:t>
            </a:r>
            <a:r>
              <a:rPr lang="en-US" sz="2000" dirty="0">
                <a:solidFill>
                  <a:prstClr val="black"/>
                </a:solidFill>
                <a:latin typeface="Consolas"/>
              </a:rPr>
              <a:t> </a:t>
            </a:r>
            <a:r>
              <a:rPr lang="en-US" sz="2000" dirty="0" smtClean="0">
                <a:solidFill>
                  <a:prstClr val="black"/>
                </a:solidFill>
                <a:latin typeface="Consolas"/>
              </a:rPr>
              <a:t>};</a:t>
            </a:r>
            <a:endParaRPr lang="en-US" sz="2400" dirty="0" smtClean="0"/>
          </a:p>
          <a:p>
            <a:pPr marL="532956" indent="-342900">
              <a:defRPr/>
            </a:pPr>
            <a:r>
              <a:rPr lang="en-US" sz="2400" dirty="0" smtClean="0"/>
              <a:t>Lambda expressions</a:t>
            </a:r>
            <a:r>
              <a:rPr lang="el-GR" sz="2400" dirty="0" smtClean="0"/>
              <a:t>: Σαν </a:t>
            </a:r>
            <a:r>
              <a:rPr lang="en-US" sz="2400" dirty="0" smtClean="0"/>
              <a:t>anonymous method </a:t>
            </a:r>
            <a:r>
              <a:rPr lang="el-GR" sz="2400" dirty="0" smtClean="0"/>
              <a:t>αλλά μικρότερο. Χρησιμοποιεί τον </a:t>
            </a:r>
            <a:r>
              <a:rPr lang="en-US" sz="2400" dirty="0" smtClean="0"/>
              <a:t>lambda operator =&gt; </a:t>
            </a:r>
            <a:r>
              <a:rPr lang="el-GR" sz="2400" dirty="0" smtClean="0"/>
              <a:t>που διαβάζεται «συνεπάγεται».</a:t>
            </a:r>
          </a:p>
          <a:p>
            <a:pPr lvl="1"/>
            <a:r>
              <a:rPr lang="en-US" sz="2000" dirty="0" err="1">
                <a:latin typeface="Consolas"/>
              </a:rPr>
              <a:t>p.Changed</a:t>
            </a:r>
            <a:r>
              <a:rPr lang="en-US" sz="2000" dirty="0">
                <a:latin typeface="Consolas"/>
              </a:rPr>
              <a:t> += () =&gt; { </a:t>
            </a:r>
            <a:r>
              <a:rPr lang="en-US" sz="2000" dirty="0" err="1">
                <a:solidFill>
                  <a:srgbClr val="2B91AF"/>
                </a:solidFill>
                <a:latin typeface="Consolas"/>
              </a:rPr>
              <a:t>Console</a:t>
            </a:r>
            <a:r>
              <a:rPr lang="en-US" sz="2000" dirty="0" err="1">
                <a:solidFill>
                  <a:prstClr val="black"/>
                </a:solidFill>
                <a:latin typeface="Consolas"/>
              </a:rPr>
              <a:t>.WriteLine</a:t>
            </a:r>
            <a:r>
              <a:rPr lang="en-US" sz="2000" dirty="0">
                <a:solidFill>
                  <a:prstClr val="black"/>
                </a:solidFill>
                <a:latin typeface="Consolas"/>
              </a:rPr>
              <a:t>(</a:t>
            </a:r>
            <a:r>
              <a:rPr lang="en-US" sz="2000" dirty="0">
                <a:solidFill>
                  <a:srgbClr val="A31515"/>
                </a:solidFill>
                <a:latin typeface="Consolas"/>
              </a:rPr>
              <a:t>"</a:t>
            </a:r>
            <a:r>
              <a:rPr lang="en-US" sz="2000" dirty="0" smtClean="0">
                <a:solidFill>
                  <a:srgbClr val="A31515"/>
                </a:solidFill>
                <a:latin typeface="Consolas"/>
              </a:rPr>
              <a:t>Changed"</a:t>
            </a:r>
            <a:r>
              <a:rPr lang="en-US" sz="2000" dirty="0" smtClean="0">
                <a:solidFill>
                  <a:prstClr val="black"/>
                </a:solidFill>
                <a:latin typeface="Consolas"/>
              </a:rPr>
              <a:t>); </a:t>
            </a:r>
            <a:r>
              <a:rPr lang="en-US" sz="2000" dirty="0">
                <a:solidFill>
                  <a:prstClr val="black"/>
                </a:solidFill>
                <a:latin typeface="Consolas"/>
              </a:rPr>
              <a:t>};</a:t>
            </a:r>
          </a:p>
          <a:p>
            <a:pPr lvl="1"/>
            <a:r>
              <a:rPr lang="en-US" sz="2000" dirty="0" err="1">
                <a:solidFill>
                  <a:srgbClr val="0000FF"/>
                </a:solidFill>
                <a:latin typeface="Consolas"/>
              </a:rPr>
              <a:t>foreach</a:t>
            </a:r>
            <a:r>
              <a:rPr lang="en-US" sz="2000" dirty="0">
                <a:solidFill>
                  <a:prstClr val="black"/>
                </a:solidFill>
                <a:latin typeface="Consolas"/>
              </a:rPr>
              <a:t> (</a:t>
            </a:r>
            <a:r>
              <a:rPr lang="en-US" sz="2000" dirty="0">
                <a:solidFill>
                  <a:srgbClr val="0000FF"/>
                </a:solidFill>
                <a:latin typeface="Consolas"/>
              </a:rPr>
              <a:t>int</a:t>
            </a:r>
            <a:r>
              <a:rPr lang="en-US" sz="2000" dirty="0">
                <a:solidFill>
                  <a:prstClr val="black"/>
                </a:solidFill>
                <a:latin typeface="Consolas"/>
              </a:rPr>
              <a:t> i </a:t>
            </a:r>
            <a:r>
              <a:rPr lang="en-US" sz="2000" dirty="0">
                <a:solidFill>
                  <a:srgbClr val="0000FF"/>
                </a:solidFill>
                <a:latin typeface="Consolas"/>
              </a:rPr>
              <a:t>in</a:t>
            </a:r>
            <a:r>
              <a:rPr lang="en-US" sz="2000" dirty="0">
                <a:solidFill>
                  <a:prstClr val="black"/>
                </a:solidFill>
                <a:latin typeface="Consolas"/>
              </a:rPr>
              <a:t> </a:t>
            </a:r>
            <a:r>
              <a:rPr lang="en-US" sz="2000" dirty="0" err="1">
                <a:solidFill>
                  <a:prstClr val="black"/>
                </a:solidFill>
                <a:latin typeface="Consolas"/>
              </a:rPr>
              <a:t>source.Where</a:t>
            </a:r>
            <a:r>
              <a:rPr lang="en-US" sz="2000" dirty="0">
                <a:solidFill>
                  <a:prstClr val="black"/>
                </a:solidFill>
                <a:latin typeface="Consolas"/>
              </a:rPr>
              <a:t>(x =&gt; x &gt; 5)) </a:t>
            </a:r>
            <a:r>
              <a:rPr lang="en-US" sz="2000" dirty="0" err="1">
                <a:solidFill>
                  <a:srgbClr val="2B91AF"/>
                </a:solidFill>
                <a:latin typeface="Consolas"/>
              </a:rPr>
              <a:t>Console</a:t>
            </a:r>
            <a:r>
              <a:rPr lang="en-US" sz="2000" dirty="0" err="1">
                <a:solidFill>
                  <a:prstClr val="black"/>
                </a:solidFill>
                <a:latin typeface="Consolas"/>
              </a:rPr>
              <a:t>.WriteLine</a:t>
            </a:r>
            <a:r>
              <a:rPr lang="en-US" sz="2000" dirty="0">
                <a:solidFill>
                  <a:prstClr val="black"/>
                </a:solidFill>
                <a:latin typeface="Consolas"/>
              </a:rPr>
              <a:t>(i);</a:t>
            </a:r>
          </a:p>
          <a:p>
            <a:pPr marL="532956" indent="-342900">
              <a:defRPr/>
            </a:pPr>
            <a:endParaRPr lang="en-US" sz="2400" dirty="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30</a:t>
            </a:fld>
            <a:endParaRPr lang="el-GR" dirty="0"/>
          </a:p>
        </p:txBody>
      </p:sp>
    </p:spTree>
    <p:extLst>
      <p:ext uri="{BB962C8B-B14F-4D97-AF65-F5344CB8AC3E}">
        <p14:creationId xmlns:p14="http://schemas.microsoft.com/office/powerpoint/2010/main" val="24538722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a:t>
            </a:r>
            <a:r>
              <a:rPr lang="el-GR" dirty="0"/>
              <a:t>και πολλά ακόμα</a:t>
            </a:r>
            <a:endParaRPr lang="el-GR" dirty="0" smtClean="0"/>
          </a:p>
        </p:txBody>
      </p:sp>
      <p:sp>
        <p:nvSpPr>
          <p:cNvPr id="3" name="Text Placeholder 2"/>
          <p:cNvSpPr>
            <a:spLocks noGrp="1"/>
          </p:cNvSpPr>
          <p:nvPr>
            <p:ph type="body" idx="1"/>
          </p:nvPr>
        </p:nvSpPr>
        <p:spPr/>
        <p:txBody>
          <a:bodyPr>
            <a:normAutofit lnSpcReduction="10000"/>
          </a:bodyPr>
          <a:lstStyle/>
          <a:p>
            <a:pPr marL="532956" indent="-342900">
              <a:defRPr/>
            </a:pPr>
            <a:r>
              <a:rPr lang="en-US" sz="2400" dirty="0" smtClean="0"/>
              <a:t>LINQ: </a:t>
            </a:r>
            <a:r>
              <a:rPr lang="el-GR" sz="2400" dirty="0" smtClean="0"/>
              <a:t>Επερωτήσεις σε δεδομένα (</a:t>
            </a:r>
            <a:r>
              <a:rPr lang="en-US" sz="2400" dirty="0" smtClean="0"/>
              <a:t>SQL, XML </a:t>
            </a:r>
            <a:r>
              <a:rPr lang="el-GR" sz="2400" dirty="0" smtClean="0"/>
              <a:t>κ.α.)</a:t>
            </a:r>
          </a:p>
          <a:p>
            <a:pPr marL="788988" lvl="1" indent="-342900">
              <a:defRPr/>
            </a:pPr>
            <a:r>
              <a:rPr lang="en-US" sz="2000" dirty="0" err="1" smtClean="0">
                <a:solidFill>
                  <a:srgbClr val="0000FF"/>
                </a:solidFill>
              </a:rPr>
              <a:t>var</a:t>
            </a:r>
            <a:r>
              <a:rPr lang="en-US" sz="2000" dirty="0" smtClean="0">
                <a:solidFill>
                  <a:prstClr val="black"/>
                </a:solidFill>
              </a:rPr>
              <a:t> </a:t>
            </a:r>
            <a:r>
              <a:rPr lang="en-US" sz="2000" dirty="0">
                <a:solidFill>
                  <a:prstClr val="black"/>
                </a:solidFill>
              </a:rPr>
              <a:t>query </a:t>
            </a:r>
            <a:r>
              <a:rPr lang="en-US" sz="2000" dirty="0" smtClean="0">
                <a:solidFill>
                  <a:prstClr val="black"/>
                </a:solidFill>
              </a:rPr>
              <a:t>=</a:t>
            </a:r>
            <a:r>
              <a:rPr lang="el-GR" sz="2000" dirty="0" smtClean="0">
                <a:solidFill>
                  <a:prstClr val="black"/>
                </a:solidFill>
              </a:rPr>
              <a:t> </a:t>
            </a:r>
            <a:r>
              <a:rPr lang="en-US" sz="2000" dirty="0" smtClean="0">
                <a:solidFill>
                  <a:srgbClr val="0000FF"/>
                </a:solidFill>
              </a:rPr>
              <a:t>from</a:t>
            </a:r>
            <a:r>
              <a:rPr lang="en-US" sz="2000" dirty="0" smtClean="0">
                <a:solidFill>
                  <a:prstClr val="black"/>
                </a:solidFill>
              </a:rPr>
              <a:t> </a:t>
            </a:r>
            <a:r>
              <a:rPr lang="en-US" sz="2000" dirty="0">
                <a:solidFill>
                  <a:prstClr val="black"/>
                </a:solidFill>
              </a:rPr>
              <a:t>p </a:t>
            </a:r>
            <a:r>
              <a:rPr lang="en-US" sz="2000" dirty="0">
                <a:solidFill>
                  <a:srgbClr val="0000FF"/>
                </a:solidFill>
              </a:rPr>
              <a:t>in</a:t>
            </a:r>
            <a:r>
              <a:rPr lang="en-US" sz="2000" dirty="0">
                <a:solidFill>
                  <a:prstClr val="black"/>
                </a:solidFill>
              </a:rPr>
              <a:t> </a:t>
            </a:r>
            <a:r>
              <a:rPr lang="en-US" sz="2000" dirty="0" smtClean="0">
                <a:solidFill>
                  <a:prstClr val="black"/>
                </a:solidFill>
              </a:rPr>
              <a:t>employees</a:t>
            </a:r>
          </a:p>
          <a:p>
            <a:pPr marL="446088" lvl="1" indent="0">
              <a:buNone/>
              <a:defRPr/>
            </a:pPr>
            <a:r>
              <a:rPr lang="en-US" sz="2000" dirty="0">
                <a:solidFill>
                  <a:prstClr val="black"/>
                </a:solidFill>
              </a:rPr>
              <a:t> </a:t>
            </a:r>
            <a:r>
              <a:rPr lang="en-US" sz="2000" dirty="0" smtClean="0">
                <a:solidFill>
                  <a:prstClr val="black"/>
                </a:solidFill>
              </a:rPr>
              <a:t>                      </a:t>
            </a:r>
            <a:r>
              <a:rPr lang="en-US" sz="2000" dirty="0" smtClean="0">
                <a:solidFill>
                  <a:srgbClr val="0000FF"/>
                </a:solidFill>
              </a:rPr>
              <a:t>where</a:t>
            </a:r>
            <a:r>
              <a:rPr lang="en-US" sz="2000" dirty="0" smtClean="0">
                <a:solidFill>
                  <a:prstClr val="black"/>
                </a:solidFill>
              </a:rPr>
              <a:t> </a:t>
            </a:r>
            <a:r>
              <a:rPr lang="en-US" sz="2000" dirty="0" err="1" smtClean="0">
                <a:solidFill>
                  <a:prstClr val="black"/>
                </a:solidFill>
              </a:rPr>
              <a:t>p.Salary</a:t>
            </a:r>
            <a:r>
              <a:rPr lang="en-US" sz="2000" dirty="0" smtClean="0">
                <a:solidFill>
                  <a:prstClr val="black"/>
                </a:solidFill>
              </a:rPr>
              <a:t> &gt; 33000</a:t>
            </a:r>
          </a:p>
          <a:p>
            <a:pPr marL="446088" lvl="1" indent="0">
              <a:buNone/>
              <a:defRPr/>
            </a:pPr>
            <a:r>
              <a:rPr lang="en-US" sz="2000" dirty="0">
                <a:solidFill>
                  <a:prstClr val="black"/>
                </a:solidFill>
              </a:rPr>
              <a:t> </a:t>
            </a:r>
            <a:r>
              <a:rPr lang="en-US" sz="2000" dirty="0" smtClean="0">
                <a:solidFill>
                  <a:prstClr val="black"/>
                </a:solidFill>
              </a:rPr>
              <a:t>                      </a:t>
            </a:r>
            <a:r>
              <a:rPr lang="en-US" sz="2000" dirty="0" err="1" smtClean="0">
                <a:solidFill>
                  <a:srgbClr val="0000FF"/>
                </a:solidFill>
              </a:rPr>
              <a:t>orderby</a:t>
            </a:r>
            <a:r>
              <a:rPr lang="en-US" sz="2000" dirty="0" smtClean="0">
                <a:solidFill>
                  <a:prstClr val="black"/>
                </a:solidFill>
              </a:rPr>
              <a:t> </a:t>
            </a:r>
            <a:r>
              <a:rPr lang="en-US" sz="2000" dirty="0" err="1" smtClean="0">
                <a:solidFill>
                  <a:prstClr val="black"/>
                </a:solidFill>
              </a:rPr>
              <a:t>p.Name</a:t>
            </a:r>
            <a:r>
              <a:rPr lang="el-GR" sz="2000" dirty="0" smtClean="0">
                <a:solidFill>
                  <a:prstClr val="black"/>
                </a:solidFill>
              </a:rPr>
              <a:t> </a:t>
            </a:r>
            <a:r>
              <a:rPr lang="en-US" sz="2000" dirty="0" smtClean="0">
                <a:solidFill>
                  <a:srgbClr val="0000FF"/>
                </a:solidFill>
              </a:rPr>
              <a:t>descending</a:t>
            </a:r>
          </a:p>
          <a:p>
            <a:pPr marL="446088" lvl="1" indent="0">
              <a:buNone/>
              <a:defRPr/>
            </a:pPr>
            <a:r>
              <a:rPr lang="en-US" sz="2000" dirty="0">
                <a:solidFill>
                  <a:srgbClr val="0000FF"/>
                </a:solidFill>
              </a:rPr>
              <a:t> </a:t>
            </a:r>
            <a:r>
              <a:rPr lang="en-US" sz="2000" dirty="0" smtClean="0">
                <a:solidFill>
                  <a:srgbClr val="0000FF"/>
                </a:solidFill>
              </a:rPr>
              <a:t>                      select </a:t>
            </a:r>
            <a:r>
              <a:rPr lang="en-US" sz="2000" dirty="0" err="1"/>
              <a:t>p.</a:t>
            </a:r>
            <a:r>
              <a:rPr lang="en-US" sz="2000" dirty="0" err="1">
                <a:solidFill>
                  <a:srgbClr val="0000FF"/>
                </a:solidFill>
              </a:rPr>
              <a:t>Name</a:t>
            </a:r>
            <a:r>
              <a:rPr lang="en-US" sz="2000" dirty="0" smtClean="0">
                <a:solidFill>
                  <a:prstClr val="black"/>
                </a:solidFill>
              </a:rPr>
              <a:t>;</a:t>
            </a:r>
          </a:p>
          <a:p>
            <a:pPr marL="532956" indent="-342900">
              <a:defRPr/>
            </a:pPr>
            <a:r>
              <a:rPr lang="en-US" sz="2400" dirty="0" smtClean="0">
                <a:solidFill>
                  <a:prstClr val="black"/>
                </a:solidFill>
              </a:rPr>
              <a:t>Dynamic</a:t>
            </a:r>
            <a:r>
              <a:rPr lang="el-GR" sz="2400" dirty="0" smtClean="0">
                <a:solidFill>
                  <a:prstClr val="black"/>
                </a:solidFill>
              </a:rPr>
              <a:t>:</a:t>
            </a:r>
            <a:endParaRPr lang="en-US" sz="2400" dirty="0" smtClean="0">
              <a:solidFill>
                <a:prstClr val="black"/>
              </a:solidFill>
            </a:endParaRPr>
          </a:p>
          <a:p>
            <a:pPr lvl="1"/>
            <a:r>
              <a:rPr lang="en-US" sz="2000" dirty="0">
                <a:latin typeface="Consolas"/>
              </a:rPr>
              <a:t> </a:t>
            </a:r>
            <a:r>
              <a:rPr lang="en-US" sz="2000" dirty="0">
                <a:solidFill>
                  <a:srgbClr val="0000FF"/>
                </a:solidFill>
                <a:latin typeface="Consolas"/>
              </a:rPr>
              <a:t>dynamic</a:t>
            </a:r>
            <a:r>
              <a:rPr lang="en-US" sz="2000" dirty="0">
                <a:solidFill>
                  <a:prstClr val="black"/>
                </a:solidFill>
                <a:latin typeface="Consolas"/>
              </a:rPr>
              <a:t> o = </a:t>
            </a:r>
            <a:r>
              <a:rPr lang="en-US" sz="2000" dirty="0">
                <a:solidFill>
                  <a:srgbClr val="0000FF"/>
                </a:solidFill>
                <a:latin typeface="Consolas"/>
              </a:rPr>
              <a:t>new</a:t>
            </a:r>
            <a:r>
              <a:rPr lang="en-US" sz="2000" dirty="0">
                <a:solidFill>
                  <a:prstClr val="black"/>
                </a:solidFill>
                <a:latin typeface="Consolas"/>
              </a:rPr>
              <a:t> </a:t>
            </a:r>
            <a:r>
              <a:rPr lang="en-US" sz="2000" dirty="0">
                <a:solidFill>
                  <a:srgbClr val="2B91AF"/>
                </a:solidFill>
                <a:latin typeface="Consolas"/>
              </a:rPr>
              <a:t>Person</a:t>
            </a:r>
            <a:r>
              <a:rPr lang="en-US" sz="2000" dirty="0" smtClean="0">
                <a:solidFill>
                  <a:prstClr val="black"/>
                </a:solidFill>
                <a:latin typeface="Consolas"/>
              </a:rPr>
              <a:t>();</a:t>
            </a:r>
            <a:br>
              <a:rPr lang="en-US" sz="2000" dirty="0" smtClean="0">
                <a:solidFill>
                  <a:prstClr val="black"/>
                </a:solidFill>
                <a:latin typeface="Consolas"/>
              </a:rPr>
            </a:br>
            <a:r>
              <a:rPr lang="en-US" sz="2000" dirty="0" smtClean="0">
                <a:solidFill>
                  <a:prstClr val="black"/>
                </a:solidFill>
                <a:latin typeface="Consolas"/>
              </a:rPr>
              <a:t> </a:t>
            </a:r>
            <a:r>
              <a:rPr lang="en-US" sz="2000" dirty="0" err="1" smtClean="0">
                <a:solidFill>
                  <a:prstClr val="black"/>
                </a:solidFill>
                <a:latin typeface="Consolas"/>
              </a:rPr>
              <a:t>o.someMethod</a:t>
            </a:r>
            <a:r>
              <a:rPr lang="en-US" sz="2000" dirty="0">
                <a:solidFill>
                  <a:prstClr val="black"/>
                </a:solidFill>
                <a:latin typeface="Consolas"/>
              </a:rPr>
              <a:t>(</a:t>
            </a:r>
            <a:r>
              <a:rPr lang="en-US" sz="2000" dirty="0">
                <a:solidFill>
                  <a:srgbClr val="A31515"/>
                </a:solidFill>
                <a:latin typeface="Consolas"/>
              </a:rPr>
              <a:t>"arg1"</a:t>
            </a:r>
            <a:r>
              <a:rPr lang="en-US" sz="2000" dirty="0">
                <a:solidFill>
                  <a:prstClr val="black"/>
                </a:solidFill>
                <a:latin typeface="Consolas"/>
              </a:rPr>
              <a:t>, 78, </a:t>
            </a:r>
            <a:r>
              <a:rPr lang="en-US" sz="2000" dirty="0">
                <a:solidFill>
                  <a:srgbClr val="0000FF"/>
                </a:solidFill>
                <a:latin typeface="Consolas"/>
              </a:rPr>
              <a:t>null</a:t>
            </a:r>
            <a:r>
              <a:rPr lang="en-US" sz="2000" dirty="0" smtClean="0">
                <a:solidFill>
                  <a:prstClr val="black"/>
                </a:solidFill>
                <a:latin typeface="Consolas"/>
              </a:rPr>
              <a:t>);</a:t>
            </a:r>
            <a:br>
              <a:rPr lang="en-US" sz="2000" dirty="0" smtClean="0">
                <a:solidFill>
                  <a:prstClr val="black"/>
                </a:solidFill>
                <a:latin typeface="Consolas"/>
              </a:rPr>
            </a:br>
            <a:r>
              <a:rPr lang="en-US" sz="2000" dirty="0" smtClean="0">
                <a:solidFill>
                  <a:prstClr val="black"/>
                </a:solidFill>
                <a:latin typeface="Consolas"/>
              </a:rPr>
              <a:t> </a:t>
            </a:r>
            <a:r>
              <a:rPr lang="es-ES" sz="2000" dirty="0" smtClean="0">
                <a:solidFill>
                  <a:srgbClr val="008000"/>
                </a:solidFill>
                <a:latin typeface="Consolas"/>
              </a:rPr>
              <a:t>// </a:t>
            </a:r>
            <a:r>
              <a:rPr lang="es-ES" sz="2000" dirty="0">
                <a:solidFill>
                  <a:srgbClr val="008000"/>
                </a:solidFill>
                <a:latin typeface="Consolas"/>
              </a:rPr>
              <a:t>no </a:t>
            </a:r>
            <a:r>
              <a:rPr lang="es-ES" sz="2000" dirty="0" err="1">
                <a:solidFill>
                  <a:srgbClr val="008000"/>
                </a:solidFill>
                <a:latin typeface="Consolas"/>
              </a:rPr>
              <a:t>compiler</a:t>
            </a:r>
            <a:r>
              <a:rPr lang="es-ES" sz="2000" dirty="0">
                <a:solidFill>
                  <a:srgbClr val="008000"/>
                </a:solidFill>
                <a:latin typeface="Consolas"/>
              </a:rPr>
              <a:t> error, </a:t>
            </a:r>
            <a:r>
              <a:rPr lang="es-ES" sz="2000" dirty="0" err="1">
                <a:solidFill>
                  <a:srgbClr val="008000"/>
                </a:solidFill>
                <a:latin typeface="Consolas"/>
              </a:rPr>
              <a:t>but</a:t>
            </a:r>
            <a:r>
              <a:rPr lang="es-ES" sz="2000" dirty="0">
                <a:solidFill>
                  <a:srgbClr val="008000"/>
                </a:solidFill>
                <a:latin typeface="Consolas"/>
              </a:rPr>
              <a:t> </a:t>
            </a:r>
            <a:r>
              <a:rPr lang="es-ES" sz="2000" dirty="0" err="1">
                <a:solidFill>
                  <a:srgbClr val="008000"/>
                </a:solidFill>
                <a:latin typeface="Consolas"/>
              </a:rPr>
              <a:t>runtime</a:t>
            </a:r>
            <a:r>
              <a:rPr lang="es-ES" sz="2000" dirty="0">
                <a:solidFill>
                  <a:srgbClr val="008000"/>
                </a:solidFill>
                <a:latin typeface="Consolas"/>
              </a:rPr>
              <a:t> error.</a:t>
            </a:r>
            <a:endParaRPr lang="en-US" sz="2000" dirty="0" smtClean="0">
              <a:solidFill>
                <a:prstClr val="black"/>
              </a:solidFill>
            </a:endParaRPr>
          </a:p>
          <a:p>
            <a:pPr marL="532956" indent="-342900">
              <a:defRPr/>
            </a:pPr>
            <a:r>
              <a:rPr lang="en-US" sz="2400" dirty="0" smtClean="0">
                <a:solidFill>
                  <a:prstClr val="black"/>
                </a:solidFill>
              </a:rPr>
              <a:t>Extension methods</a:t>
            </a:r>
            <a:r>
              <a:rPr lang="el-GR" sz="2400" dirty="0" smtClean="0">
                <a:solidFill>
                  <a:prstClr val="black"/>
                </a:solidFill>
              </a:rPr>
              <a:t>:</a:t>
            </a:r>
          </a:p>
          <a:p>
            <a:pPr lvl="1"/>
            <a:r>
              <a:rPr lang="en-US" sz="2000" dirty="0" smtClean="0">
                <a:solidFill>
                  <a:srgbClr val="0000FF"/>
                </a:solidFill>
                <a:latin typeface="Consolas"/>
              </a:rPr>
              <a:t>public</a:t>
            </a:r>
            <a:r>
              <a:rPr lang="en-US" sz="2000" dirty="0" smtClean="0">
                <a:solidFill>
                  <a:prstClr val="black"/>
                </a:solidFill>
                <a:latin typeface="Consolas"/>
              </a:rPr>
              <a:t> </a:t>
            </a:r>
            <a:r>
              <a:rPr lang="en-US" sz="2000" dirty="0">
                <a:solidFill>
                  <a:srgbClr val="0000FF"/>
                </a:solidFill>
                <a:latin typeface="Consolas"/>
              </a:rPr>
              <a:t>static</a:t>
            </a:r>
            <a:r>
              <a:rPr lang="en-US" sz="2000" dirty="0">
                <a:solidFill>
                  <a:prstClr val="black"/>
                </a:solidFill>
                <a:latin typeface="Consolas"/>
              </a:rPr>
              <a:t> </a:t>
            </a:r>
            <a:r>
              <a:rPr lang="en-US" sz="2000" dirty="0">
                <a:solidFill>
                  <a:srgbClr val="2B91AF"/>
                </a:solidFill>
                <a:latin typeface="Consolas"/>
              </a:rPr>
              <a:t>String</a:t>
            </a:r>
            <a:r>
              <a:rPr lang="en-US" sz="2000" dirty="0">
                <a:solidFill>
                  <a:prstClr val="black"/>
                </a:solidFill>
                <a:latin typeface="Consolas"/>
              </a:rPr>
              <a:t> </a:t>
            </a:r>
            <a:r>
              <a:rPr lang="en-US" sz="2000" dirty="0" err="1">
                <a:solidFill>
                  <a:prstClr val="black"/>
                </a:solidFill>
                <a:latin typeface="Consolas"/>
              </a:rPr>
              <a:t>MakeQuestion</a:t>
            </a:r>
            <a:r>
              <a:rPr lang="en-US" sz="2000" dirty="0">
                <a:solidFill>
                  <a:prstClr val="black"/>
                </a:solidFill>
                <a:latin typeface="Consolas"/>
              </a:rPr>
              <a:t>(</a:t>
            </a:r>
            <a:r>
              <a:rPr lang="en-US" sz="2000" dirty="0">
                <a:solidFill>
                  <a:srgbClr val="0000FF"/>
                </a:solidFill>
                <a:latin typeface="Consolas"/>
              </a:rPr>
              <a:t>this</a:t>
            </a:r>
            <a:r>
              <a:rPr lang="en-US" sz="2000" dirty="0">
                <a:solidFill>
                  <a:prstClr val="black"/>
                </a:solidFill>
                <a:latin typeface="Consolas"/>
              </a:rPr>
              <a:t> </a:t>
            </a:r>
            <a:r>
              <a:rPr lang="en-US" sz="2000" dirty="0">
                <a:solidFill>
                  <a:srgbClr val="2B91AF"/>
                </a:solidFill>
                <a:latin typeface="Consolas"/>
              </a:rPr>
              <a:t>String</a:t>
            </a:r>
            <a:r>
              <a:rPr lang="en-US" sz="2000" dirty="0">
                <a:solidFill>
                  <a:prstClr val="black"/>
                </a:solidFill>
                <a:latin typeface="Consolas"/>
              </a:rPr>
              <a:t> </a:t>
            </a:r>
            <a:r>
              <a:rPr lang="en-US" sz="2000" dirty="0" err="1">
                <a:solidFill>
                  <a:prstClr val="black"/>
                </a:solidFill>
                <a:latin typeface="Consolas"/>
              </a:rPr>
              <a:t>str</a:t>
            </a:r>
            <a:r>
              <a:rPr lang="en-US" sz="2000" dirty="0" smtClean="0">
                <a:solidFill>
                  <a:prstClr val="black"/>
                </a:solidFill>
                <a:latin typeface="Consolas"/>
              </a:rPr>
              <a:t>)</a:t>
            </a:r>
            <a:r>
              <a:rPr lang="el-GR" sz="2000" dirty="0" smtClean="0">
                <a:solidFill>
                  <a:prstClr val="black"/>
                </a:solidFill>
                <a:latin typeface="Consolas"/>
              </a:rPr>
              <a:t/>
            </a:r>
            <a:br>
              <a:rPr lang="el-GR" sz="2000" dirty="0" smtClean="0">
                <a:solidFill>
                  <a:prstClr val="black"/>
                </a:solidFill>
                <a:latin typeface="Consolas"/>
              </a:rPr>
            </a:br>
            <a:r>
              <a:rPr lang="el-GR" sz="2000" dirty="0" smtClean="0">
                <a:solidFill>
                  <a:prstClr val="black"/>
                </a:solidFill>
                <a:latin typeface="Consolas"/>
              </a:rPr>
              <a:t>{ </a:t>
            </a:r>
            <a:r>
              <a:rPr lang="en-US" sz="2000" dirty="0" smtClean="0">
                <a:solidFill>
                  <a:srgbClr val="0000FF"/>
                </a:solidFill>
                <a:latin typeface="Consolas"/>
              </a:rPr>
              <a:t>return</a:t>
            </a:r>
            <a:r>
              <a:rPr lang="en-US" sz="2000" dirty="0" smtClean="0">
                <a:solidFill>
                  <a:prstClr val="black"/>
                </a:solidFill>
                <a:latin typeface="Consolas"/>
              </a:rPr>
              <a:t> </a:t>
            </a:r>
            <a:r>
              <a:rPr lang="en-US" sz="2000" dirty="0" err="1">
                <a:solidFill>
                  <a:prstClr val="black"/>
                </a:solidFill>
                <a:latin typeface="Consolas"/>
              </a:rPr>
              <a:t>str</a:t>
            </a:r>
            <a:r>
              <a:rPr lang="en-US" sz="2000" dirty="0">
                <a:solidFill>
                  <a:prstClr val="black"/>
                </a:solidFill>
                <a:latin typeface="Consolas"/>
              </a:rPr>
              <a:t> + </a:t>
            </a:r>
            <a:r>
              <a:rPr lang="en-US" sz="2000" dirty="0" smtClean="0">
                <a:solidFill>
                  <a:srgbClr val="A31515"/>
                </a:solidFill>
                <a:latin typeface="Consolas"/>
              </a:rPr>
              <a:t>"?"</a:t>
            </a:r>
            <a:r>
              <a:rPr lang="en-US" sz="2000" dirty="0" smtClean="0">
                <a:solidFill>
                  <a:prstClr val="black"/>
                </a:solidFill>
                <a:latin typeface="Consolas"/>
              </a:rPr>
              <a:t>;</a:t>
            </a:r>
            <a:r>
              <a:rPr lang="el-GR" sz="2000" dirty="0" smtClean="0">
                <a:solidFill>
                  <a:prstClr val="black"/>
                </a:solidFill>
                <a:latin typeface="Consolas"/>
              </a:rPr>
              <a:t>  }</a:t>
            </a:r>
          </a:p>
          <a:p>
            <a:pPr lvl="1"/>
            <a:r>
              <a:rPr lang="en-US" sz="2000" dirty="0" err="1">
                <a:solidFill>
                  <a:srgbClr val="2B91AF"/>
                </a:solidFill>
                <a:latin typeface="Consolas"/>
              </a:rPr>
              <a:t>Console</a:t>
            </a:r>
            <a:r>
              <a:rPr lang="en-US" sz="2000" dirty="0" err="1">
                <a:solidFill>
                  <a:prstClr val="black"/>
                </a:solidFill>
                <a:latin typeface="Consolas"/>
              </a:rPr>
              <a:t>.WriteLine</a:t>
            </a:r>
            <a:r>
              <a:rPr lang="en-US" sz="2000" dirty="0">
                <a:solidFill>
                  <a:prstClr val="black"/>
                </a:solidFill>
                <a:latin typeface="Consolas"/>
              </a:rPr>
              <a:t>(</a:t>
            </a:r>
            <a:r>
              <a:rPr lang="en-US" sz="2000" dirty="0">
                <a:solidFill>
                  <a:srgbClr val="A31515"/>
                </a:solidFill>
                <a:latin typeface="Consolas"/>
              </a:rPr>
              <a:t>"</a:t>
            </a:r>
            <a:r>
              <a:rPr lang="el-GR" sz="2000" dirty="0">
                <a:solidFill>
                  <a:srgbClr val="A31515"/>
                </a:solidFill>
                <a:latin typeface="Consolas"/>
              </a:rPr>
              <a:t>Αλήθεια"</a:t>
            </a:r>
            <a:r>
              <a:rPr lang="el-GR" sz="2000" dirty="0">
                <a:solidFill>
                  <a:prstClr val="black"/>
                </a:solidFill>
                <a:latin typeface="Consolas"/>
              </a:rPr>
              <a:t>.</a:t>
            </a:r>
            <a:r>
              <a:rPr lang="en-US" sz="2000" dirty="0" err="1">
                <a:solidFill>
                  <a:prstClr val="black"/>
                </a:solidFill>
                <a:latin typeface="Consolas"/>
              </a:rPr>
              <a:t>MakeQuestion</a:t>
            </a:r>
            <a:r>
              <a:rPr lang="en-US" sz="2000" dirty="0">
                <a:solidFill>
                  <a:prstClr val="black"/>
                </a:solidFill>
                <a:latin typeface="Consolas"/>
              </a:rPr>
              <a:t>());</a:t>
            </a:r>
          </a:p>
          <a:p>
            <a:pPr lvl="1"/>
            <a:endParaRPr lang="el-GR" sz="2000" dirty="0" smtClean="0">
              <a:solidFill>
                <a:prstClr val="black"/>
              </a:solidFill>
              <a:latin typeface="Consolas"/>
            </a:endParaRPr>
          </a:p>
          <a:p>
            <a:pPr lvl="1"/>
            <a:endParaRPr lang="el-GR" sz="2000" dirty="0" smtClean="0"/>
          </a:p>
          <a:p>
            <a:pPr marL="532956" indent="-342900">
              <a:defRPr/>
            </a:pPr>
            <a:endParaRPr lang="en-US" sz="2400" dirty="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31</a:t>
            </a:fld>
            <a:endParaRPr lang="el-GR" dirty="0"/>
          </a:p>
        </p:txBody>
      </p:sp>
    </p:spTree>
    <p:extLst>
      <p:ext uri="{BB962C8B-B14F-4D97-AF65-F5344CB8AC3E}">
        <p14:creationId xmlns:p14="http://schemas.microsoft.com/office/powerpoint/2010/main" val="11147546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…και πολλά ακόμα</a:t>
            </a:r>
          </a:p>
        </p:txBody>
      </p:sp>
      <p:sp>
        <p:nvSpPr>
          <p:cNvPr id="3" name="Text Placeholder 2"/>
          <p:cNvSpPr>
            <a:spLocks noGrp="1"/>
          </p:cNvSpPr>
          <p:nvPr>
            <p:ph type="body" idx="1"/>
          </p:nvPr>
        </p:nvSpPr>
        <p:spPr/>
        <p:txBody>
          <a:bodyPr>
            <a:normAutofit/>
          </a:bodyPr>
          <a:lstStyle/>
          <a:p>
            <a:pPr marL="532956" indent="-342900">
              <a:defRPr/>
            </a:pPr>
            <a:r>
              <a:rPr lang="en-US" sz="2400" dirty="0" smtClean="0"/>
              <a:t>Attributes</a:t>
            </a:r>
          </a:p>
          <a:p>
            <a:pPr marL="532956" indent="-342900">
              <a:defRPr/>
            </a:pPr>
            <a:r>
              <a:rPr lang="en-US" sz="2400" dirty="0" smtClean="0"/>
              <a:t>Collections</a:t>
            </a:r>
          </a:p>
          <a:p>
            <a:pPr marL="788988" lvl="1" indent="-342900">
              <a:defRPr/>
            </a:pPr>
            <a:r>
              <a:rPr lang="en-US" sz="2000" dirty="0" smtClean="0"/>
              <a:t>Indexers</a:t>
            </a:r>
            <a:endParaRPr lang="el-GR" sz="2000" dirty="0" smtClean="0"/>
          </a:p>
          <a:p>
            <a:pPr marL="788988" lvl="1" indent="-342900">
              <a:defRPr/>
            </a:pPr>
            <a:r>
              <a:rPr lang="en-US" sz="2000" dirty="0" err="1" smtClean="0"/>
              <a:t>Ienumerable</a:t>
            </a:r>
            <a:r>
              <a:rPr lang="en-US" sz="2000" dirty="0" smtClean="0"/>
              <a:t>, yield return</a:t>
            </a:r>
          </a:p>
          <a:p>
            <a:pPr marL="788988" lvl="1" indent="-342900">
              <a:defRPr/>
            </a:pPr>
            <a:r>
              <a:rPr lang="en-US" sz="2000" dirty="0" err="1" smtClean="0"/>
              <a:t>foreach</a:t>
            </a:r>
            <a:r>
              <a:rPr lang="en-US" sz="2000" dirty="0" smtClean="0"/>
              <a:t>, Iterators</a:t>
            </a:r>
          </a:p>
          <a:p>
            <a:pPr marL="788988" lvl="1" indent="-342900">
              <a:defRPr/>
            </a:pPr>
            <a:r>
              <a:rPr lang="en-US" sz="2000" dirty="0" err="1" smtClean="0"/>
              <a:t>System.Collections.Specialized</a:t>
            </a:r>
            <a:r>
              <a:rPr lang="en-US" sz="2000" dirty="0" smtClean="0"/>
              <a:t> namespace</a:t>
            </a:r>
          </a:p>
          <a:p>
            <a:pPr marL="532956" indent="-342900">
              <a:defRPr/>
            </a:pPr>
            <a:r>
              <a:rPr lang="en-US" sz="2400" dirty="0" err="1" smtClean="0"/>
              <a:t>Nullable</a:t>
            </a:r>
            <a:r>
              <a:rPr lang="en-US" sz="2400" dirty="0" smtClean="0"/>
              <a:t> types</a:t>
            </a:r>
          </a:p>
          <a:p>
            <a:pPr marL="532956" indent="-342900">
              <a:defRPr/>
            </a:pPr>
            <a:r>
              <a:rPr lang="en-US" sz="2400" dirty="0" smtClean="0"/>
              <a:t>Partial classes</a:t>
            </a:r>
          </a:p>
          <a:p>
            <a:pPr marL="532956" indent="-342900">
              <a:defRPr/>
            </a:pPr>
            <a:r>
              <a:rPr lang="en-US" sz="2400" dirty="0" smtClean="0"/>
              <a:t>Regular expressions</a:t>
            </a:r>
          </a:p>
          <a:p>
            <a:pPr marL="532956" indent="-342900">
              <a:defRPr/>
            </a:pPr>
            <a:r>
              <a:rPr lang="en-US" sz="2400" dirty="0" smtClean="0"/>
              <a:t>unsafe code (</a:t>
            </a:r>
            <a:r>
              <a:rPr lang="el-GR" sz="2400" dirty="0" smtClean="0"/>
              <a:t>με δείκτες)</a:t>
            </a:r>
          </a:p>
          <a:p>
            <a:pPr marL="532956" indent="-342900">
              <a:defRPr/>
            </a:pPr>
            <a:r>
              <a:rPr lang="en-US" sz="2400" dirty="0" smtClean="0"/>
              <a:t>BCL</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32</a:t>
            </a:fld>
            <a:endParaRPr lang="el-GR" dirty="0"/>
          </a:p>
        </p:txBody>
      </p:sp>
    </p:spTree>
    <p:extLst>
      <p:ext uri="{BB962C8B-B14F-4D97-AF65-F5344CB8AC3E}">
        <p14:creationId xmlns:p14="http://schemas.microsoft.com/office/powerpoint/2010/main" val="36603101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Forms</a:t>
            </a:r>
            <a:endParaRPr lang="el-GR" dirty="0"/>
          </a:p>
        </p:txBody>
      </p:sp>
      <p:sp>
        <p:nvSpPr>
          <p:cNvPr id="3" name="Text Placeholder 2"/>
          <p:cNvSpPr>
            <a:spLocks noGrp="1"/>
          </p:cNvSpPr>
          <p:nvPr>
            <p:ph type="body" idx="1"/>
          </p:nvPr>
        </p:nvSpPr>
        <p:spPr/>
        <p:txBody>
          <a:bodyPr>
            <a:normAutofit/>
          </a:bodyPr>
          <a:lstStyle/>
          <a:p>
            <a:r>
              <a:rPr lang="el-GR" dirty="0" smtClean="0"/>
              <a:t>Τα κλασσικά προγράμματα στα </a:t>
            </a:r>
            <a:r>
              <a:rPr lang="en-US" dirty="0" smtClean="0"/>
              <a:t>Windows</a:t>
            </a:r>
            <a:endParaRPr lang="el-GR" dirty="0"/>
          </a:p>
        </p:txBody>
      </p:sp>
      <p:sp>
        <p:nvSpPr>
          <p:cNvPr id="4" name="Slide Number Placeholder 3"/>
          <p:cNvSpPr>
            <a:spLocks noGrp="1"/>
          </p:cNvSpPr>
          <p:nvPr>
            <p:ph type="sldNum" sz="quarter" idx="12"/>
          </p:nvPr>
        </p:nvSpPr>
        <p:spPr/>
        <p:txBody>
          <a:bodyPr/>
          <a:lstStyle/>
          <a:p>
            <a:fld id="{BF60CB65-32CC-4009-B0EA-21A8B9F6A143}" type="slidenum">
              <a:rPr lang="el-GR" smtClean="0"/>
              <a:pPr/>
              <a:t>33</a:t>
            </a:fld>
            <a:endParaRPr lang="el-GR"/>
          </a:p>
        </p:txBody>
      </p:sp>
    </p:spTree>
    <p:extLst>
      <p:ext uri="{BB962C8B-B14F-4D97-AF65-F5344CB8AC3E}">
        <p14:creationId xmlns:p14="http://schemas.microsoft.com/office/powerpoint/2010/main" val="20717993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ounded Rectangle 102"/>
          <p:cNvSpPr/>
          <p:nvPr/>
        </p:nvSpPr>
        <p:spPr>
          <a:xfrm>
            <a:off x="467544" y="1115120"/>
            <a:ext cx="8064896" cy="5338216"/>
          </a:xfrm>
          <a:prstGeom prst="roundRect">
            <a:avLst/>
          </a:prstGeom>
        </p:spPr>
        <p:style>
          <a:lnRef idx="1">
            <a:schemeClr val="accent1"/>
          </a:lnRef>
          <a:fillRef idx="2">
            <a:schemeClr val="accent1"/>
          </a:fillRef>
          <a:effectRef idx="1">
            <a:schemeClr val="accent1"/>
          </a:effectRef>
          <a:fontRef idx="minor">
            <a:schemeClr val="dk1"/>
          </a:fontRef>
        </p:style>
        <p:txBody>
          <a:bodyPr rtlCol="0" anchor="b"/>
          <a:lstStyle/>
          <a:p>
            <a:pPr algn="ctr"/>
            <a:r>
              <a:rPr lang="en-US" sz="2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System.Windows.Forms</a:t>
            </a: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namespace</a:t>
            </a:r>
            <a:endParaRPr lang="el-GR"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395" y="3843971"/>
            <a:ext cx="2770951" cy="1889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18" name="Title 1"/>
          <p:cNvSpPr>
            <a:spLocks noGrp="1"/>
          </p:cNvSpPr>
          <p:nvPr>
            <p:ph type="title"/>
          </p:nvPr>
        </p:nvSpPr>
        <p:spPr/>
        <p:txBody>
          <a:bodyPr>
            <a:normAutofit/>
          </a:bodyPr>
          <a:lstStyle/>
          <a:p>
            <a:r>
              <a:rPr lang="en-US" dirty="0" smtClean="0"/>
              <a:t>Windows Forms</a:t>
            </a:r>
            <a:endParaRPr lang="el-GR" dirty="0" smtClean="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34</a:t>
            </a:fld>
            <a:endParaRPr lang="el-GR"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3534" y="4788613"/>
            <a:ext cx="1137708" cy="327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3" name="Table 32"/>
          <p:cNvGraphicFramePr>
            <a:graphicFrameLocks noGrp="1"/>
          </p:cNvGraphicFramePr>
          <p:nvPr>
            <p:extLst>
              <p:ext uri="{D42A27DB-BD31-4B8C-83A1-F6EECF244321}">
                <p14:modId xmlns:p14="http://schemas.microsoft.com/office/powerpoint/2010/main" val="398583206"/>
              </p:ext>
            </p:extLst>
          </p:nvPr>
        </p:nvGraphicFramePr>
        <p:xfrm>
          <a:off x="4788024" y="2265540"/>
          <a:ext cx="1623356" cy="1036320"/>
        </p:xfrm>
        <a:graphic>
          <a:graphicData uri="http://schemas.openxmlformats.org/drawingml/2006/table">
            <a:tbl>
              <a:tblPr firstRow="1" bandRow="1">
                <a:tableStyleId>{5C22544A-7EE6-4342-B048-85BDC9FD1C3A}</a:tableStyleId>
              </a:tblPr>
              <a:tblGrid>
                <a:gridCol w="1623356"/>
              </a:tblGrid>
              <a:tr h="297543">
                <a:tc>
                  <a:txBody>
                    <a:bodyPr/>
                    <a:lstStyle/>
                    <a:p>
                      <a:pPr algn="ctr"/>
                      <a:r>
                        <a:rPr lang="en-US" sz="1800" i="0" dirty="0" smtClean="0"/>
                        <a:t>Form</a:t>
                      </a:r>
                      <a:endParaRPr lang="el-GR" sz="1800" i="0" dirty="0"/>
                    </a:p>
                  </a:txBody>
                  <a:tcPr/>
                </a:tc>
              </a:tr>
              <a:tr h="297543">
                <a:tc>
                  <a:txBody>
                    <a:bodyPr/>
                    <a:lstStyle/>
                    <a:p>
                      <a:pPr algn="ctr"/>
                      <a:r>
                        <a:rPr lang="en-US" sz="1600" i="0" dirty="0" smtClean="0"/>
                        <a:t>Title : String</a:t>
                      </a:r>
                      <a:endParaRPr lang="el-GR" sz="1600" i="0" dirty="0"/>
                    </a:p>
                  </a:txBody>
                  <a:tcPr/>
                </a:tc>
              </a:tr>
              <a:tr h="297543">
                <a:tc>
                  <a:txBody>
                    <a:bodyPr/>
                    <a:lstStyle/>
                    <a:p>
                      <a:pPr algn="ctr"/>
                      <a:r>
                        <a:rPr lang="en-US" sz="1600" i="0" dirty="0" smtClean="0"/>
                        <a:t>Icon : Icon</a:t>
                      </a:r>
                      <a:endParaRPr lang="el-GR" sz="1600" i="0" dirty="0"/>
                    </a:p>
                  </a:txBody>
                  <a:tcPr/>
                </a:tc>
              </a:tr>
            </a:tbl>
          </a:graphicData>
        </a:graphic>
      </p:graphicFrame>
      <p:graphicFrame>
        <p:nvGraphicFramePr>
          <p:cNvPr id="34" name="Table 33"/>
          <p:cNvGraphicFramePr>
            <a:graphicFrameLocks noGrp="1"/>
          </p:cNvGraphicFramePr>
          <p:nvPr>
            <p:extLst>
              <p:ext uri="{D42A27DB-BD31-4B8C-83A1-F6EECF244321}">
                <p14:modId xmlns:p14="http://schemas.microsoft.com/office/powerpoint/2010/main" val="3635876913"/>
              </p:ext>
            </p:extLst>
          </p:nvPr>
        </p:nvGraphicFramePr>
        <p:xfrm>
          <a:off x="6648685" y="2265539"/>
          <a:ext cx="1505114" cy="701040"/>
        </p:xfrm>
        <a:graphic>
          <a:graphicData uri="http://schemas.openxmlformats.org/drawingml/2006/table">
            <a:tbl>
              <a:tblPr firstRow="1" bandRow="1">
                <a:tableStyleId>{5C22544A-7EE6-4342-B048-85BDC9FD1C3A}</a:tableStyleId>
              </a:tblPr>
              <a:tblGrid>
                <a:gridCol w="1505114"/>
              </a:tblGrid>
              <a:tr h="197609">
                <a:tc>
                  <a:txBody>
                    <a:bodyPr/>
                    <a:lstStyle/>
                    <a:p>
                      <a:pPr algn="ctr"/>
                      <a:r>
                        <a:rPr lang="en-US" sz="1800" i="0" dirty="0" smtClean="0"/>
                        <a:t>Button</a:t>
                      </a:r>
                      <a:endParaRPr lang="el-GR" sz="1800" i="0" dirty="0"/>
                    </a:p>
                  </a:txBody>
                  <a:tcPr/>
                </a:tc>
              </a:tr>
              <a:tr h="197609">
                <a:tc>
                  <a:txBody>
                    <a:bodyPr/>
                    <a:lstStyle/>
                    <a:p>
                      <a:pPr algn="ctr"/>
                      <a:r>
                        <a:rPr lang="en-US" sz="1600" i="0" dirty="0" smtClean="0"/>
                        <a:t>Text : String</a:t>
                      </a:r>
                      <a:endParaRPr lang="el-GR" sz="1600" i="0" dirty="0"/>
                    </a:p>
                  </a:txBody>
                  <a:tcPr/>
                </a:tc>
              </a:tr>
            </a:tbl>
          </a:graphicData>
        </a:graphic>
      </p:graphicFrame>
      <p:cxnSp>
        <p:nvCxnSpPr>
          <p:cNvPr id="35" name="Straight Arrow Connector 34"/>
          <p:cNvCxnSpPr>
            <a:endCxn id="33" idx="2"/>
          </p:cNvCxnSpPr>
          <p:nvPr/>
        </p:nvCxnSpPr>
        <p:spPr>
          <a:xfrm flipH="1" flipV="1">
            <a:off x="5599702" y="3301860"/>
            <a:ext cx="412458" cy="113525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aphicFrame>
        <p:nvGraphicFramePr>
          <p:cNvPr id="42" name="Table 41"/>
          <p:cNvGraphicFramePr>
            <a:graphicFrameLocks noGrp="1"/>
          </p:cNvGraphicFramePr>
          <p:nvPr>
            <p:extLst>
              <p:ext uri="{D42A27DB-BD31-4B8C-83A1-F6EECF244321}">
                <p14:modId xmlns:p14="http://schemas.microsoft.com/office/powerpoint/2010/main" val="215964649"/>
              </p:ext>
            </p:extLst>
          </p:nvPr>
        </p:nvGraphicFramePr>
        <p:xfrm>
          <a:off x="915630" y="1906382"/>
          <a:ext cx="3349681" cy="3611880"/>
        </p:xfrm>
        <a:graphic>
          <a:graphicData uri="http://schemas.openxmlformats.org/drawingml/2006/table">
            <a:tbl>
              <a:tblPr firstRow="1" bandRow="1">
                <a:tableStyleId>{5C22544A-7EE6-4342-B048-85BDC9FD1C3A}</a:tableStyleId>
              </a:tblPr>
              <a:tblGrid>
                <a:gridCol w="3349681"/>
              </a:tblGrid>
              <a:tr h="297543">
                <a:tc>
                  <a:txBody>
                    <a:bodyPr/>
                    <a:lstStyle/>
                    <a:p>
                      <a:pPr algn="ctr"/>
                      <a:r>
                        <a:rPr lang="en-US" sz="1800" i="0" dirty="0" smtClean="0"/>
                        <a:t>Control</a:t>
                      </a:r>
                      <a:endParaRPr lang="el-GR" sz="1800" i="0" dirty="0"/>
                    </a:p>
                  </a:txBody>
                  <a:tcPr>
                    <a:lnB w="12700" cap="flat" cmpd="sng" algn="ctr">
                      <a:solidFill>
                        <a:schemeClr val="tx1"/>
                      </a:solidFill>
                      <a:prstDash val="solid"/>
                      <a:round/>
                      <a:headEnd type="none" w="med" len="med"/>
                      <a:tailEnd type="none" w="med" len="med"/>
                    </a:lnB>
                  </a:tcPr>
                </a:tc>
              </a:tr>
              <a:tr h="226581">
                <a:tc>
                  <a:txBody>
                    <a:bodyPr/>
                    <a:lstStyle/>
                    <a:p>
                      <a:pPr algn="ctr"/>
                      <a:r>
                        <a:rPr lang="el-GR" sz="1100" b="0" i="1" u="none" dirty="0" smtClean="0">
                          <a:effectLst/>
                        </a:rPr>
                        <a:t>Ιδιότητες</a:t>
                      </a:r>
                      <a:r>
                        <a:rPr lang="el-GR" sz="1100" b="0" i="1" u="none" baseline="0" dirty="0" smtClean="0">
                          <a:effectLst/>
                        </a:rPr>
                        <a:t> και πεδία</a:t>
                      </a:r>
                      <a:endParaRPr lang="el-GR" sz="1100" b="0" i="1" u="none" dirty="0">
                        <a:effectLst/>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7543">
                <a:tc>
                  <a:txBody>
                    <a:bodyPr/>
                    <a:lstStyle/>
                    <a:p>
                      <a:pPr algn="ctr"/>
                      <a:r>
                        <a:rPr lang="en-US" sz="1600" i="0" dirty="0" err="1" smtClean="0"/>
                        <a:t>BackColor</a:t>
                      </a:r>
                      <a:r>
                        <a:rPr lang="en-US" sz="1600" i="0" baseline="0" dirty="0" smtClean="0"/>
                        <a:t> : Color</a:t>
                      </a:r>
                      <a:endParaRPr lang="el-GR" sz="1600" i="0" dirty="0"/>
                    </a:p>
                  </a:txBody>
                  <a:tcPr>
                    <a:lnT w="12700" cap="flat" cmpd="sng" algn="ctr">
                      <a:solidFill>
                        <a:schemeClr val="tx1"/>
                      </a:solidFill>
                      <a:prstDash val="solid"/>
                      <a:round/>
                      <a:headEnd type="none" w="med" len="med"/>
                      <a:tailEnd type="none" w="med" len="med"/>
                    </a:lnT>
                  </a:tcPr>
                </a:tc>
              </a:tr>
              <a:tr h="297543">
                <a:tc>
                  <a:txBody>
                    <a:bodyPr/>
                    <a:lstStyle/>
                    <a:p>
                      <a:pPr algn="ctr"/>
                      <a:r>
                        <a:rPr lang="en-US" sz="1600" i="0" dirty="0" smtClean="0"/>
                        <a:t>Bounds : Rectangle</a:t>
                      </a:r>
                      <a:endParaRPr lang="el-GR" sz="1600" i="0" dirty="0"/>
                    </a:p>
                  </a:txBody>
                  <a:tcPr/>
                </a:tc>
              </a:tr>
              <a:tr h="297543">
                <a:tc>
                  <a:txBody>
                    <a:bodyPr/>
                    <a:lstStyle/>
                    <a:p>
                      <a:pPr algn="ctr"/>
                      <a:r>
                        <a:rPr lang="en-US" sz="1600" i="0" dirty="0" smtClean="0"/>
                        <a:t>Controls : </a:t>
                      </a:r>
                      <a:r>
                        <a:rPr lang="en-US" sz="1600" i="0" dirty="0" err="1" smtClean="0"/>
                        <a:t>ControlCollection</a:t>
                      </a:r>
                      <a:endParaRPr lang="el-GR" sz="1600" i="0" dirty="0"/>
                    </a:p>
                  </a:txBody>
                  <a:tcPr>
                    <a:lnB w="12700" cap="flat" cmpd="sng" algn="ctr">
                      <a:solidFill>
                        <a:schemeClr val="tx1"/>
                      </a:solidFill>
                      <a:prstDash val="solid"/>
                      <a:round/>
                      <a:headEnd type="none" w="med" len="med"/>
                      <a:tailEnd type="none" w="med" len="med"/>
                    </a:lnB>
                  </a:tcPr>
                </a:tc>
              </a:tr>
              <a:tr h="1511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100" b="0" i="1" u="none" strike="noStrike" kern="1200" cap="none" spc="0" normalizeH="0" baseline="0" noProof="0" dirty="0" smtClean="0">
                          <a:ln>
                            <a:noFill/>
                          </a:ln>
                          <a:solidFill>
                            <a:prstClr val="black"/>
                          </a:solidFill>
                          <a:effectLst/>
                          <a:uLnTx/>
                          <a:uFillTx/>
                          <a:latin typeface="+mn-lt"/>
                          <a:ea typeface="+mn-ea"/>
                          <a:cs typeface="+mn-cs"/>
                        </a:rPr>
                        <a:t>Μέθοδοι</a:t>
                      </a:r>
                      <a:endParaRPr kumimoji="0" lang="el-GR" sz="1100" b="0" i="1" u="none" strike="noStrike" kern="1200" cap="none" spc="0" normalizeH="0" baseline="0" noProof="0" dirty="0">
                        <a:ln>
                          <a:noFill/>
                        </a:ln>
                        <a:solidFill>
                          <a:prstClr val="black"/>
                        </a:solidFill>
                        <a:effectLst/>
                        <a:uLnTx/>
                        <a:uFillTx/>
                        <a:latin typeface="+mn-lt"/>
                        <a:ea typeface="+mn-ea"/>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7543">
                <a:tc>
                  <a:txBody>
                    <a:bodyPr/>
                    <a:lstStyle/>
                    <a:p>
                      <a:pPr algn="ctr"/>
                      <a:r>
                        <a:rPr lang="en-US" sz="1800" i="0" dirty="0" smtClean="0"/>
                        <a:t>Show() / Hide()</a:t>
                      </a:r>
                      <a:endParaRPr lang="el-GR" sz="1800" i="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100" b="0" i="1" u="none" strike="noStrike" kern="1200" cap="none" spc="0" normalizeH="0" baseline="0" noProof="0" dirty="0" smtClean="0">
                          <a:ln>
                            <a:noFill/>
                          </a:ln>
                          <a:solidFill>
                            <a:prstClr val="black"/>
                          </a:solidFill>
                          <a:effectLst/>
                          <a:uLnTx/>
                          <a:uFillTx/>
                          <a:latin typeface="+mn-lt"/>
                          <a:ea typeface="+mn-ea"/>
                          <a:cs typeface="+mn-cs"/>
                        </a:rPr>
                        <a:t>Συμβάντα</a:t>
                      </a:r>
                      <a:endParaRPr kumimoji="0" lang="el-GR" sz="1100" b="0" i="1" u="none" strike="noStrike" kern="1200" cap="none" spc="0" normalizeH="0" baseline="0" noProof="0" dirty="0">
                        <a:ln>
                          <a:noFill/>
                        </a:ln>
                        <a:solidFill>
                          <a:prstClr val="black"/>
                        </a:solidFill>
                        <a:effectLst/>
                        <a:uLnTx/>
                        <a:uFillTx/>
                        <a:latin typeface="+mn-lt"/>
                        <a:ea typeface="+mn-ea"/>
                        <a:cs typeface="+mn-cs"/>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7543">
                <a:tc>
                  <a:txBody>
                    <a:bodyPr/>
                    <a:lstStyle/>
                    <a:p>
                      <a:pPr algn="ctr"/>
                      <a:r>
                        <a:rPr lang="en-US" sz="1800" i="0" dirty="0" smtClean="0"/>
                        <a:t>Click</a:t>
                      </a:r>
                      <a:endParaRPr lang="el-GR" sz="1800" i="0" dirty="0"/>
                    </a:p>
                  </a:txBody>
                  <a:tcPr>
                    <a:lnT w="12700" cap="flat" cmpd="sng" algn="ctr">
                      <a:solidFill>
                        <a:schemeClr val="tx1"/>
                      </a:solidFill>
                      <a:prstDash val="solid"/>
                      <a:round/>
                      <a:headEnd type="none" w="med" len="med"/>
                      <a:tailEnd type="none" w="med" len="med"/>
                    </a:lnT>
                  </a:tcPr>
                </a:tc>
              </a:tr>
              <a:tr h="297543">
                <a:tc>
                  <a:txBody>
                    <a:bodyPr/>
                    <a:lstStyle/>
                    <a:p>
                      <a:pPr algn="ctr"/>
                      <a:r>
                        <a:rPr lang="en-US" sz="1800" i="0" dirty="0" err="1" smtClean="0"/>
                        <a:t>KeyPress</a:t>
                      </a:r>
                      <a:endParaRPr lang="el-GR" sz="1800" i="0" dirty="0"/>
                    </a:p>
                  </a:txBody>
                  <a:tcPr/>
                </a:tc>
              </a:tr>
              <a:tr h="297543">
                <a:tc>
                  <a:txBody>
                    <a:bodyPr/>
                    <a:lstStyle/>
                    <a:p>
                      <a:pPr algn="ctr"/>
                      <a:r>
                        <a:rPr lang="en-US" sz="1800" i="0" dirty="0" smtClean="0"/>
                        <a:t>Resize</a:t>
                      </a:r>
                      <a:endParaRPr lang="el-GR" sz="1800" i="0" dirty="0"/>
                    </a:p>
                  </a:txBody>
                  <a:tcPr/>
                </a:tc>
              </a:tr>
            </a:tbl>
          </a:graphicData>
        </a:graphic>
      </p:graphicFrame>
      <p:cxnSp>
        <p:nvCxnSpPr>
          <p:cNvPr id="38" name="Elbow Connector 37"/>
          <p:cNvCxnSpPr>
            <a:stCxn id="33" idx="0"/>
            <a:endCxn id="42" idx="0"/>
          </p:cNvCxnSpPr>
          <p:nvPr/>
        </p:nvCxnSpPr>
        <p:spPr>
          <a:xfrm rot="16200000" flipV="1">
            <a:off x="3915507" y="581345"/>
            <a:ext cx="359158" cy="3009232"/>
          </a:xfrm>
          <a:prstGeom prst="bentConnector3">
            <a:avLst>
              <a:gd name="adj1" fmla="val 204713"/>
            </a:avLst>
          </a:prstGeom>
          <a:ln>
            <a:prstDash val="sysDash"/>
            <a:tailEnd type="arrow"/>
          </a:ln>
        </p:spPr>
        <p:style>
          <a:lnRef idx="2">
            <a:schemeClr val="accent1"/>
          </a:lnRef>
          <a:fillRef idx="0">
            <a:schemeClr val="accent1"/>
          </a:fillRef>
          <a:effectRef idx="1">
            <a:schemeClr val="accent1"/>
          </a:effectRef>
          <a:fontRef idx="minor">
            <a:schemeClr val="tx1"/>
          </a:fontRef>
        </p:style>
      </p:cxnSp>
      <p:cxnSp>
        <p:nvCxnSpPr>
          <p:cNvPr id="46" name="Elbow Connector 45"/>
          <p:cNvCxnSpPr>
            <a:stCxn id="34" idx="0"/>
            <a:endCxn id="42" idx="0"/>
          </p:cNvCxnSpPr>
          <p:nvPr/>
        </p:nvCxnSpPr>
        <p:spPr>
          <a:xfrm rot="16200000" flipV="1">
            <a:off x="4816278" y="-319425"/>
            <a:ext cx="359157" cy="4810772"/>
          </a:xfrm>
          <a:prstGeom prst="bentConnector3">
            <a:avLst>
              <a:gd name="adj1" fmla="val 270415"/>
            </a:avLst>
          </a:prstGeom>
          <a:ln>
            <a:prstDash val="sysDash"/>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endCxn id="34" idx="2"/>
          </p:cNvCxnSpPr>
          <p:nvPr/>
        </p:nvCxnSpPr>
        <p:spPr>
          <a:xfrm flipV="1">
            <a:off x="6948264" y="2966579"/>
            <a:ext cx="452978" cy="198567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2426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10" presetClass="entr" presetSubtype="0" fill="hold" nodeType="with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childTnLst>
                                </p:cTn>
                              </p:par>
                              <p:par>
                                <p:cTn id="31" presetID="10"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fade">
                                      <p:cBhvr>
                                        <p:cTn id="3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n-US" dirty="0" err="1" smtClean="0"/>
              <a:t>System.Windows.Forms</a:t>
            </a:r>
            <a:r>
              <a:rPr lang="en-US" dirty="0" smtClean="0"/>
              <a:t> namespace</a:t>
            </a:r>
            <a:endParaRPr lang="el-GR" dirty="0" smtClean="0"/>
          </a:p>
        </p:txBody>
      </p:sp>
      <p:sp>
        <p:nvSpPr>
          <p:cNvPr id="3" name="Text Placeholder 2"/>
          <p:cNvSpPr>
            <a:spLocks noGrp="1"/>
          </p:cNvSpPr>
          <p:nvPr>
            <p:ph type="body" idx="1"/>
          </p:nvPr>
        </p:nvSpPr>
        <p:spPr/>
        <p:txBody>
          <a:bodyPr>
            <a:normAutofit/>
          </a:bodyPr>
          <a:lstStyle/>
          <a:p>
            <a:r>
              <a:rPr lang="el-GR" dirty="0" smtClean="0"/>
              <a:t>Οι κλάσεις που μπορούν να οργανωθούν στις εξής κατηγορίες</a:t>
            </a:r>
            <a:r>
              <a:rPr lang="en-GB" dirty="0" smtClean="0"/>
              <a:t>:</a:t>
            </a:r>
            <a:endParaRPr lang="en-GB" dirty="0"/>
          </a:p>
          <a:p>
            <a:pPr lvl="1"/>
            <a:r>
              <a:rPr lang="en-GB" b="1" dirty="0"/>
              <a:t>Controls &amp; Forms</a:t>
            </a:r>
            <a:r>
              <a:rPr lang="en-GB" dirty="0"/>
              <a:t>. </a:t>
            </a:r>
            <a:r>
              <a:rPr lang="el-GR" dirty="0" smtClean="0"/>
              <a:t>Η φόρμα αναπαριστά ένα παράθυρο όπου τοποθετούνται τα </a:t>
            </a:r>
            <a:r>
              <a:rPr lang="en-GB" dirty="0" smtClean="0"/>
              <a:t>controls </a:t>
            </a:r>
            <a:r>
              <a:rPr lang="en-GB" dirty="0"/>
              <a:t>(e.g. Button, panel</a:t>
            </a:r>
            <a:r>
              <a:rPr lang="en-GB" dirty="0" smtClean="0"/>
              <a:t>).</a:t>
            </a:r>
            <a:endParaRPr lang="en-GB" dirty="0"/>
          </a:p>
          <a:p>
            <a:pPr lvl="1"/>
            <a:r>
              <a:rPr lang="en-GB" b="1" dirty="0"/>
              <a:t>Menus &amp; toolbars</a:t>
            </a:r>
            <a:r>
              <a:rPr lang="en-GB" dirty="0"/>
              <a:t>.</a:t>
            </a:r>
          </a:p>
          <a:p>
            <a:pPr lvl="1"/>
            <a:r>
              <a:rPr lang="en-GB" b="1" dirty="0"/>
              <a:t>Layout</a:t>
            </a:r>
            <a:r>
              <a:rPr lang="en-GB" dirty="0"/>
              <a:t>. </a:t>
            </a:r>
            <a:r>
              <a:rPr lang="el-GR" dirty="0" smtClean="0"/>
              <a:t>Βοηθούν στην διάταξη των </a:t>
            </a:r>
            <a:r>
              <a:rPr lang="en-US" dirty="0" smtClean="0"/>
              <a:t>controls </a:t>
            </a:r>
            <a:r>
              <a:rPr lang="el-GR" dirty="0" smtClean="0"/>
              <a:t>πάνω στη φόρμα ή πάνω σε ένα άλλο </a:t>
            </a:r>
            <a:r>
              <a:rPr lang="en-US" dirty="0" smtClean="0"/>
              <a:t>control.</a:t>
            </a:r>
            <a:endParaRPr lang="en-GB" dirty="0" smtClean="0"/>
          </a:p>
          <a:p>
            <a:pPr lvl="1"/>
            <a:r>
              <a:rPr lang="en-GB" b="1" dirty="0" smtClean="0"/>
              <a:t>Data </a:t>
            </a:r>
            <a:r>
              <a:rPr lang="en-GB" b="1" dirty="0"/>
              <a:t>&amp; data-binding</a:t>
            </a:r>
            <a:r>
              <a:rPr lang="en-GB" dirty="0"/>
              <a:t>.</a:t>
            </a:r>
          </a:p>
          <a:p>
            <a:pPr lvl="1"/>
            <a:r>
              <a:rPr lang="en-GB" b="1" dirty="0"/>
              <a:t>Components</a:t>
            </a:r>
            <a:r>
              <a:rPr lang="en-GB" dirty="0"/>
              <a:t>. </a:t>
            </a:r>
            <a:r>
              <a:rPr lang="el-GR" dirty="0" smtClean="0"/>
              <a:t>Όπως τα</a:t>
            </a:r>
            <a:r>
              <a:rPr lang="en-GB" dirty="0" smtClean="0"/>
              <a:t> </a:t>
            </a:r>
            <a:r>
              <a:rPr lang="en-GB" dirty="0"/>
              <a:t>tooltips.</a:t>
            </a:r>
          </a:p>
          <a:p>
            <a:pPr lvl="1"/>
            <a:r>
              <a:rPr lang="en-GB" b="1" dirty="0"/>
              <a:t>Common dialog boxes</a:t>
            </a:r>
            <a:r>
              <a:rPr lang="en-GB" dirty="0"/>
              <a:t>. </a:t>
            </a:r>
            <a:r>
              <a:rPr lang="el-GR" dirty="0" smtClean="0"/>
              <a:t>Όπως το </a:t>
            </a:r>
            <a:r>
              <a:rPr lang="en-GB" dirty="0" err="1" smtClean="0"/>
              <a:t>PrintDialog</a:t>
            </a:r>
            <a:r>
              <a:rPr lang="en-GB" dirty="0"/>
              <a:t>.</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35</a:t>
            </a:fld>
            <a:endParaRPr lang="el-GR" dirty="0"/>
          </a:p>
        </p:txBody>
      </p:sp>
    </p:spTree>
    <p:extLst>
      <p:ext uri="{BB962C8B-B14F-4D97-AF65-F5344CB8AC3E}">
        <p14:creationId xmlns:p14="http://schemas.microsoft.com/office/powerpoint/2010/main" val="13763815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l-GR" dirty="0"/>
          </a:p>
        </p:txBody>
      </p:sp>
      <p:sp>
        <p:nvSpPr>
          <p:cNvPr id="3" name="Text Placeholder 2"/>
          <p:cNvSpPr>
            <a:spLocks noGrp="1"/>
          </p:cNvSpPr>
          <p:nvPr>
            <p:ph type="body" idx="1"/>
          </p:nvPr>
        </p:nvSpPr>
        <p:spPr/>
        <p:txBody>
          <a:bodyPr>
            <a:normAutofit/>
          </a:bodyPr>
          <a:lstStyle/>
          <a:p>
            <a:r>
              <a:rPr lang="en-US" dirty="0" smtClean="0"/>
              <a:t>Calculator </a:t>
            </a:r>
            <a:r>
              <a:rPr lang="el-GR" dirty="0" smtClean="0"/>
              <a:t>σε </a:t>
            </a:r>
            <a:r>
              <a:rPr lang="en-US" dirty="0" smtClean="0"/>
              <a:t>Windows Forms</a:t>
            </a:r>
            <a:endParaRPr lang="el-GR" dirty="0"/>
          </a:p>
        </p:txBody>
      </p:sp>
      <p:sp>
        <p:nvSpPr>
          <p:cNvPr id="4" name="Slide Number Placeholder 3"/>
          <p:cNvSpPr>
            <a:spLocks noGrp="1"/>
          </p:cNvSpPr>
          <p:nvPr>
            <p:ph type="sldNum" sz="quarter" idx="12"/>
          </p:nvPr>
        </p:nvSpPr>
        <p:spPr/>
        <p:txBody>
          <a:bodyPr/>
          <a:lstStyle/>
          <a:p>
            <a:fld id="{BF60CB65-32CC-4009-B0EA-21A8B9F6A143}" type="slidenum">
              <a:rPr lang="el-GR" smtClean="0"/>
              <a:pPr/>
              <a:t>36</a:t>
            </a:fld>
            <a:endParaRPr lang="el-GR"/>
          </a:p>
        </p:txBody>
      </p:sp>
    </p:spTree>
    <p:extLst>
      <p:ext uri="{BB962C8B-B14F-4D97-AF65-F5344CB8AC3E}">
        <p14:creationId xmlns:p14="http://schemas.microsoft.com/office/powerpoint/2010/main" val="42685564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Presentation Foundation (WPF)</a:t>
            </a:r>
            <a:endParaRPr lang="el-GR" dirty="0"/>
          </a:p>
        </p:txBody>
      </p:sp>
      <p:sp>
        <p:nvSpPr>
          <p:cNvPr id="3" name="Text Placeholder 2"/>
          <p:cNvSpPr>
            <a:spLocks noGrp="1"/>
          </p:cNvSpPr>
          <p:nvPr>
            <p:ph type="body" idx="1"/>
          </p:nvPr>
        </p:nvSpPr>
        <p:spPr/>
        <p:txBody>
          <a:bodyPr>
            <a:normAutofit/>
          </a:bodyPr>
          <a:lstStyle/>
          <a:p>
            <a:r>
              <a:rPr lang="en-US" dirty="0" smtClean="0"/>
              <a:t>Windows </a:t>
            </a:r>
            <a:r>
              <a:rPr lang="el-GR" dirty="0" smtClean="0"/>
              <a:t>εφαρμογές νέας γενιάς</a:t>
            </a:r>
            <a:endParaRPr lang="el-GR" dirty="0"/>
          </a:p>
        </p:txBody>
      </p:sp>
      <p:sp>
        <p:nvSpPr>
          <p:cNvPr id="4" name="Slide Number Placeholder 3"/>
          <p:cNvSpPr>
            <a:spLocks noGrp="1"/>
          </p:cNvSpPr>
          <p:nvPr>
            <p:ph type="sldNum" sz="quarter" idx="12"/>
          </p:nvPr>
        </p:nvSpPr>
        <p:spPr/>
        <p:txBody>
          <a:bodyPr/>
          <a:lstStyle/>
          <a:p>
            <a:fld id="{BF60CB65-32CC-4009-B0EA-21A8B9F6A143}" type="slidenum">
              <a:rPr lang="el-GR" smtClean="0"/>
              <a:pPr/>
              <a:t>37</a:t>
            </a:fld>
            <a:endParaRPr lang="el-GR"/>
          </a:p>
        </p:txBody>
      </p:sp>
    </p:spTree>
    <p:extLst>
      <p:ext uri="{BB962C8B-B14F-4D97-AF65-F5344CB8AC3E}">
        <p14:creationId xmlns:p14="http://schemas.microsoft.com/office/powerpoint/2010/main" val="38362196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smtClean="0"/>
              <a:t>WPF</a:t>
            </a:r>
            <a:endParaRPr lang="el-GR" dirty="0" smtClean="0"/>
          </a:p>
        </p:txBody>
      </p:sp>
      <p:sp>
        <p:nvSpPr>
          <p:cNvPr id="3" name="Text Placeholder 2"/>
          <p:cNvSpPr>
            <a:spLocks noGrp="1"/>
          </p:cNvSpPr>
          <p:nvPr>
            <p:ph type="body" idx="1"/>
          </p:nvPr>
        </p:nvSpPr>
        <p:spPr/>
        <p:txBody>
          <a:bodyPr>
            <a:normAutofit/>
          </a:bodyPr>
          <a:lstStyle/>
          <a:p>
            <a:r>
              <a:rPr lang="el-GR" dirty="0" smtClean="0"/>
              <a:t>Νέα τεχνολογία για </a:t>
            </a:r>
            <a:r>
              <a:rPr lang="en-US" dirty="0" smtClean="0"/>
              <a:t>Windows </a:t>
            </a:r>
            <a:r>
              <a:rPr lang="el-GR" dirty="0" smtClean="0"/>
              <a:t>εφαρμογές</a:t>
            </a:r>
          </a:p>
          <a:p>
            <a:r>
              <a:rPr lang="el-GR" dirty="0" smtClean="0"/>
              <a:t>Νεώτερη τεχνολογία από τα </a:t>
            </a:r>
            <a:r>
              <a:rPr lang="en-US" dirty="0" smtClean="0"/>
              <a:t>Windows Forms</a:t>
            </a:r>
          </a:p>
          <a:p>
            <a:r>
              <a:rPr lang="el-GR" dirty="0" smtClean="0"/>
              <a:t>Πλεονεκτήματα:</a:t>
            </a:r>
          </a:p>
          <a:p>
            <a:pPr lvl="1"/>
            <a:r>
              <a:rPr lang="el-GR" dirty="0" smtClean="0"/>
              <a:t>Πλούσια γραφικά και </a:t>
            </a:r>
            <a:r>
              <a:rPr lang="en-US" dirty="0" smtClean="0"/>
              <a:t>animation, </a:t>
            </a:r>
            <a:r>
              <a:rPr lang="el-GR" dirty="0" smtClean="0"/>
              <a:t>με βελτιωμένη μηχανή γραφικών</a:t>
            </a:r>
          </a:p>
          <a:p>
            <a:pPr lvl="1"/>
            <a:r>
              <a:rPr lang="el-GR" dirty="0" smtClean="0"/>
              <a:t>Εύκολη ενσωμάτωση εγγράφων και πολυμέσων</a:t>
            </a:r>
          </a:p>
          <a:p>
            <a:pPr lvl="1"/>
            <a:r>
              <a:rPr lang="el-GR" dirty="0" smtClean="0"/>
              <a:t>Πλουσιότερο </a:t>
            </a:r>
            <a:r>
              <a:rPr lang="en-US" dirty="0" smtClean="0"/>
              <a:t>User Interface</a:t>
            </a:r>
            <a:r>
              <a:rPr lang="el-GR" dirty="0" smtClean="0"/>
              <a:t> (</a:t>
            </a:r>
            <a:r>
              <a:rPr lang="en-US" dirty="0" smtClean="0"/>
              <a:t>Layout, Styles, Templates, Binding)</a:t>
            </a:r>
          </a:p>
          <a:p>
            <a:pPr lvl="1"/>
            <a:r>
              <a:rPr lang="en-US" b="1" dirty="0" smtClean="0"/>
              <a:t>XAML</a:t>
            </a:r>
            <a:r>
              <a:rPr lang="en-US" dirty="0" smtClean="0"/>
              <a:t>: </a:t>
            </a:r>
            <a:r>
              <a:rPr lang="el-GR" dirty="0" smtClean="0"/>
              <a:t>Εύκολη συνεργασία </a:t>
            </a:r>
            <a:r>
              <a:rPr lang="en-US" dirty="0" smtClean="0"/>
              <a:t>designer </a:t>
            </a:r>
            <a:r>
              <a:rPr lang="el-GR" dirty="0" smtClean="0"/>
              <a:t>και </a:t>
            </a:r>
            <a:r>
              <a:rPr lang="en-US" dirty="0" smtClean="0"/>
              <a:t>developer</a:t>
            </a:r>
          </a:p>
          <a:p>
            <a:pPr lvl="1"/>
            <a:r>
              <a:rPr lang="en-US" b="1" dirty="0" err="1" smtClean="0"/>
              <a:t>System.Windows</a:t>
            </a:r>
            <a:r>
              <a:rPr lang="en-US" dirty="0" smtClean="0"/>
              <a:t> namespace</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38</a:t>
            </a:fld>
            <a:endParaRPr lang="el-GR" dirty="0"/>
          </a:p>
        </p:txBody>
      </p:sp>
    </p:spTree>
    <p:extLst>
      <p:ext uri="{BB962C8B-B14F-4D97-AF65-F5344CB8AC3E}">
        <p14:creationId xmlns:p14="http://schemas.microsoft.com/office/powerpoint/2010/main" val="22778084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n-US" dirty="0" smtClean="0"/>
              <a:t>XAML</a:t>
            </a:r>
            <a:endParaRPr lang="el-GR" dirty="0" smtClean="0"/>
          </a:p>
        </p:txBody>
      </p:sp>
      <p:sp>
        <p:nvSpPr>
          <p:cNvPr id="3" name="Text Placeholder 2"/>
          <p:cNvSpPr>
            <a:spLocks noGrp="1"/>
          </p:cNvSpPr>
          <p:nvPr>
            <p:ph type="body" idx="1"/>
          </p:nvPr>
        </p:nvSpPr>
        <p:spPr/>
        <p:txBody>
          <a:bodyPr>
            <a:normAutofit/>
          </a:bodyPr>
          <a:lstStyle/>
          <a:p>
            <a:r>
              <a:rPr lang="en-US" sz="2000" dirty="0"/>
              <a:t>Extensible Application Markup </a:t>
            </a:r>
            <a:r>
              <a:rPr lang="en-US" sz="2000" dirty="0" smtClean="0"/>
              <a:t>Language</a:t>
            </a:r>
            <a:endParaRPr lang="el-GR" sz="2000" dirty="0" smtClean="0"/>
          </a:p>
          <a:p>
            <a:pPr lvl="1"/>
            <a:r>
              <a:rPr lang="el-GR" sz="1800" dirty="0" smtClean="0"/>
              <a:t>Η </a:t>
            </a:r>
            <a:r>
              <a:rPr lang="en-US" sz="1800" dirty="0" smtClean="0"/>
              <a:t>XAML </a:t>
            </a:r>
            <a:r>
              <a:rPr lang="el-GR" sz="1800" dirty="0" smtClean="0"/>
              <a:t>είναι μια ειδική </a:t>
            </a:r>
            <a:r>
              <a:rPr lang="en-US" sz="1800" dirty="0" smtClean="0"/>
              <a:t>XML </a:t>
            </a:r>
            <a:r>
              <a:rPr lang="el-GR" sz="1800" dirty="0" smtClean="0"/>
              <a:t>για τον ορισμό της εμφάνισης μιας εφαρμογής</a:t>
            </a:r>
          </a:p>
          <a:p>
            <a:pPr lvl="1"/>
            <a:r>
              <a:rPr lang="el-GR" sz="1800" dirty="0" smtClean="0"/>
              <a:t>Ο κώδικας χρησιμοποιείται για τον ορισμό της συμπεριφοράς της εφαρμογής</a:t>
            </a:r>
          </a:p>
          <a:p>
            <a:r>
              <a:rPr lang="el-GR" sz="2000" dirty="0" smtClean="0"/>
              <a:t>Κυρίως δύο εργαλεία ανάπτυξης</a:t>
            </a:r>
          </a:p>
          <a:p>
            <a:pPr lvl="1"/>
            <a:r>
              <a:rPr lang="en-US" sz="1800" dirty="0" smtClean="0"/>
              <a:t>Microsoft Expression Blend </a:t>
            </a:r>
            <a:r>
              <a:rPr lang="el-GR" sz="1800" dirty="0" smtClean="0"/>
              <a:t>για την πλούσια ανάπτυξη του </a:t>
            </a:r>
            <a:r>
              <a:rPr lang="en-US" sz="1800" dirty="0" smtClean="0"/>
              <a:t>UI (designer)</a:t>
            </a:r>
          </a:p>
          <a:p>
            <a:pPr lvl="1"/>
            <a:r>
              <a:rPr lang="en-US" sz="1800" dirty="0" smtClean="0"/>
              <a:t>Visual Studio </a:t>
            </a:r>
            <a:r>
              <a:rPr lang="el-GR" sz="1800" dirty="0" smtClean="0"/>
              <a:t>για την ανάπτυξη κώδικα (</a:t>
            </a:r>
            <a:r>
              <a:rPr lang="en-US" sz="1800" dirty="0" smtClean="0"/>
              <a:t>developer)</a:t>
            </a:r>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39</a:t>
            </a:fld>
            <a:endParaRPr lang="el-GR" dirty="0"/>
          </a:p>
        </p:txBody>
      </p:sp>
      <p:sp>
        <p:nvSpPr>
          <p:cNvPr id="2" name="TextBox 1"/>
          <p:cNvSpPr txBox="1"/>
          <p:nvPr/>
        </p:nvSpPr>
        <p:spPr>
          <a:xfrm>
            <a:off x="467544" y="4437112"/>
            <a:ext cx="5760639" cy="1877437"/>
          </a:xfrm>
          <a:prstGeom prst="rect">
            <a:avLst/>
          </a:prstGeom>
          <a:noFill/>
        </p:spPr>
        <p:txBody>
          <a:bodyPr wrap="square" rtlCol="0">
            <a:spAutoFit/>
          </a:bodyPr>
          <a:lstStyle/>
          <a:p>
            <a:pPr marL="109728" indent="0">
              <a:buNone/>
            </a:pPr>
            <a:r>
              <a:rPr lang="en-US" sz="1600" dirty="0">
                <a:solidFill>
                  <a:srgbClr val="0000FF"/>
                </a:solidFill>
              </a:rPr>
              <a:t>&lt;</a:t>
            </a:r>
            <a:r>
              <a:rPr lang="en-US" sz="1600" dirty="0">
                <a:solidFill>
                  <a:srgbClr val="A31515"/>
                </a:solidFill>
              </a:rPr>
              <a:t>Window</a:t>
            </a:r>
            <a:r>
              <a:rPr lang="en-US" sz="1600" dirty="0"/>
              <a:t> </a:t>
            </a:r>
          </a:p>
          <a:p>
            <a:pPr marL="109728" indent="0">
              <a:buNone/>
            </a:pPr>
            <a:r>
              <a:rPr lang="en-US" sz="1600" dirty="0">
                <a:solidFill>
                  <a:srgbClr val="FF0000"/>
                </a:solidFill>
              </a:rPr>
              <a:t>	</a:t>
            </a:r>
            <a:r>
              <a:rPr lang="en-US" sz="1600" dirty="0" err="1">
                <a:solidFill>
                  <a:srgbClr val="FF0000"/>
                </a:solidFill>
              </a:rPr>
              <a:t>xmlns</a:t>
            </a:r>
            <a:r>
              <a:rPr lang="en-US" sz="1600" dirty="0">
                <a:solidFill>
                  <a:srgbClr val="0000FF"/>
                </a:solidFill>
              </a:rPr>
              <a:t>=</a:t>
            </a:r>
            <a:r>
              <a:rPr lang="en-US" sz="1600" dirty="0">
                <a:solidFill>
                  <a:srgbClr val="000000"/>
                </a:solidFill>
              </a:rPr>
              <a:t>"</a:t>
            </a:r>
            <a:r>
              <a:rPr lang="en-US" sz="1600" dirty="0">
                <a:solidFill>
                  <a:srgbClr val="0000FF"/>
                </a:solidFill>
                <a:hlinkClick r:id="rId3"/>
              </a:rPr>
              <a:t>http://</a:t>
            </a:r>
            <a:r>
              <a:rPr lang="en-US" sz="1600" dirty="0" smtClean="0">
                <a:solidFill>
                  <a:srgbClr val="0000FF"/>
                </a:solidFill>
                <a:hlinkClick r:id="rId3"/>
              </a:rPr>
              <a:t>schemas.microsoft.com/</a:t>
            </a:r>
            <a:r>
              <a:rPr lang="en-US" sz="1600" dirty="0" err="1" smtClean="0">
                <a:solidFill>
                  <a:srgbClr val="0000FF"/>
                </a:solidFill>
                <a:hlinkClick r:id="rId3"/>
              </a:rPr>
              <a:t>winfx</a:t>
            </a:r>
            <a:r>
              <a:rPr lang="en-US" sz="1600" dirty="0" smtClean="0">
                <a:solidFill>
                  <a:srgbClr val="0000FF"/>
                </a:solidFill>
                <a:hlinkClick r:id="rId3"/>
              </a:rPr>
              <a:t>/2006/</a:t>
            </a:r>
            <a:r>
              <a:rPr lang="en-US" sz="1600" dirty="0" err="1" smtClean="0">
                <a:solidFill>
                  <a:srgbClr val="0000FF"/>
                </a:solidFill>
                <a:hlinkClick r:id="rId3"/>
              </a:rPr>
              <a:t>xaml</a:t>
            </a:r>
            <a:r>
              <a:rPr lang="en-US" sz="1600" dirty="0" smtClean="0">
                <a:solidFill>
                  <a:srgbClr val="0000FF"/>
                </a:solidFill>
                <a:hlinkClick r:id="rId3"/>
              </a:rPr>
              <a:t>/presentation</a:t>
            </a:r>
            <a:r>
              <a:rPr lang="en-US" sz="1600" dirty="0">
                <a:solidFill>
                  <a:srgbClr val="000000"/>
                </a:solidFill>
              </a:rPr>
              <a:t>"</a:t>
            </a:r>
            <a:r>
              <a:rPr lang="en-US" sz="1600" dirty="0"/>
              <a:t> </a:t>
            </a:r>
            <a:r>
              <a:rPr lang="en-US" sz="1600" dirty="0">
                <a:solidFill>
                  <a:srgbClr val="FF0000"/>
                </a:solidFill>
              </a:rPr>
              <a:t>Title</a:t>
            </a:r>
            <a:r>
              <a:rPr lang="en-US" sz="1600" dirty="0">
                <a:solidFill>
                  <a:srgbClr val="0000FF"/>
                </a:solidFill>
              </a:rPr>
              <a:t>=</a:t>
            </a:r>
            <a:r>
              <a:rPr lang="en-US" sz="1600" dirty="0">
                <a:solidFill>
                  <a:srgbClr val="000000"/>
                </a:solidFill>
              </a:rPr>
              <a:t>“</a:t>
            </a:r>
            <a:r>
              <a:rPr lang="en-US" sz="1600" dirty="0">
                <a:solidFill>
                  <a:srgbClr val="0000FF"/>
                </a:solidFill>
              </a:rPr>
              <a:t>Test</a:t>
            </a:r>
            <a:r>
              <a:rPr lang="en-US" sz="1600" dirty="0">
                <a:solidFill>
                  <a:srgbClr val="000000"/>
                </a:solidFill>
              </a:rPr>
              <a:t>"</a:t>
            </a:r>
            <a:r>
              <a:rPr lang="en-US" sz="1600" dirty="0"/>
              <a:t> </a:t>
            </a:r>
            <a:r>
              <a:rPr lang="en-US" sz="1600" dirty="0">
                <a:solidFill>
                  <a:srgbClr val="FF0000"/>
                </a:solidFill>
              </a:rPr>
              <a:t>Width</a:t>
            </a:r>
            <a:r>
              <a:rPr lang="en-US" sz="1600" dirty="0">
                <a:solidFill>
                  <a:srgbClr val="0000FF"/>
                </a:solidFill>
              </a:rPr>
              <a:t>=</a:t>
            </a:r>
            <a:r>
              <a:rPr lang="en-US" sz="1600" dirty="0">
                <a:solidFill>
                  <a:srgbClr val="000000"/>
                </a:solidFill>
              </a:rPr>
              <a:t>"</a:t>
            </a:r>
            <a:r>
              <a:rPr lang="en-US" sz="1600" dirty="0">
                <a:solidFill>
                  <a:srgbClr val="0000FF"/>
                </a:solidFill>
              </a:rPr>
              <a:t>250</a:t>
            </a:r>
            <a:r>
              <a:rPr lang="en-US" sz="1600" dirty="0">
                <a:solidFill>
                  <a:srgbClr val="000000"/>
                </a:solidFill>
              </a:rPr>
              <a:t>"</a:t>
            </a:r>
            <a:r>
              <a:rPr lang="en-US" sz="1600" dirty="0"/>
              <a:t> </a:t>
            </a:r>
            <a:r>
              <a:rPr lang="en-US" sz="1600" dirty="0">
                <a:solidFill>
                  <a:srgbClr val="FF0000"/>
                </a:solidFill>
              </a:rPr>
              <a:t>Height</a:t>
            </a:r>
            <a:r>
              <a:rPr lang="en-US" sz="1600" dirty="0">
                <a:solidFill>
                  <a:srgbClr val="0000FF"/>
                </a:solidFill>
              </a:rPr>
              <a:t>=</a:t>
            </a:r>
            <a:r>
              <a:rPr lang="en-US" sz="1600" dirty="0">
                <a:solidFill>
                  <a:srgbClr val="000000"/>
                </a:solidFill>
              </a:rPr>
              <a:t>"</a:t>
            </a:r>
            <a:r>
              <a:rPr lang="en-US" sz="1600" dirty="0">
                <a:solidFill>
                  <a:srgbClr val="0000FF"/>
                </a:solidFill>
              </a:rPr>
              <a:t>100</a:t>
            </a:r>
            <a:r>
              <a:rPr lang="en-US" sz="1600" dirty="0">
                <a:solidFill>
                  <a:srgbClr val="000000"/>
                </a:solidFill>
              </a:rPr>
              <a:t>"</a:t>
            </a:r>
            <a:r>
              <a:rPr lang="en-US" sz="1600" dirty="0">
                <a:solidFill>
                  <a:srgbClr val="0000FF"/>
                </a:solidFill>
              </a:rPr>
              <a:t>&gt;</a:t>
            </a:r>
            <a:r>
              <a:rPr lang="en-US" sz="1600" dirty="0"/>
              <a:t/>
            </a:r>
            <a:br>
              <a:rPr lang="en-US" sz="1600" dirty="0"/>
            </a:br>
            <a:r>
              <a:rPr lang="en-US" sz="1600" dirty="0"/>
              <a:t>	</a:t>
            </a:r>
            <a:r>
              <a:rPr lang="en-US" sz="1600" dirty="0">
                <a:solidFill>
                  <a:srgbClr val="0000FF"/>
                </a:solidFill>
              </a:rPr>
              <a:t>&lt;</a:t>
            </a:r>
            <a:r>
              <a:rPr lang="en-US" sz="1600" dirty="0">
                <a:solidFill>
                  <a:srgbClr val="A31515"/>
                </a:solidFill>
              </a:rPr>
              <a:t>Button</a:t>
            </a:r>
            <a:r>
              <a:rPr lang="en-US" sz="1600" dirty="0"/>
              <a:t> </a:t>
            </a:r>
            <a:r>
              <a:rPr lang="en-US" sz="1600" dirty="0">
                <a:solidFill>
                  <a:srgbClr val="FF0000"/>
                </a:solidFill>
              </a:rPr>
              <a:t>Name</a:t>
            </a:r>
            <a:r>
              <a:rPr lang="en-US" sz="1600" dirty="0">
                <a:solidFill>
                  <a:srgbClr val="0000FF"/>
                </a:solidFill>
              </a:rPr>
              <a:t>=</a:t>
            </a:r>
            <a:r>
              <a:rPr lang="en-US" sz="1600" dirty="0">
                <a:solidFill>
                  <a:srgbClr val="000000"/>
                </a:solidFill>
              </a:rPr>
              <a:t>"</a:t>
            </a:r>
            <a:r>
              <a:rPr lang="en-US" sz="1600" dirty="0">
                <a:solidFill>
                  <a:srgbClr val="0000FF"/>
                </a:solidFill>
              </a:rPr>
              <a:t>button</a:t>
            </a:r>
            <a:r>
              <a:rPr lang="en-US" sz="1600" dirty="0">
                <a:solidFill>
                  <a:srgbClr val="000000"/>
                </a:solidFill>
              </a:rPr>
              <a:t>"</a:t>
            </a:r>
            <a:r>
              <a:rPr lang="en-US" sz="1600" dirty="0">
                <a:solidFill>
                  <a:srgbClr val="0000FF"/>
                </a:solidFill>
              </a:rPr>
              <a:t>&gt;</a:t>
            </a:r>
            <a:r>
              <a:rPr lang="en-US" sz="1600" dirty="0"/>
              <a:t>Click Me!</a:t>
            </a:r>
            <a:r>
              <a:rPr lang="en-US" sz="1600" dirty="0">
                <a:solidFill>
                  <a:srgbClr val="0000FF"/>
                </a:solidFill>
              </a:rPr>
              <a:t>&lt;/</a:t>
            </a:r>
            <a:r>
              <a:rPr lang="en-US" sz="1600" dirty="0">
                <a:solidFill>
                  <a:srgbClr val="A31515"/>
                </a:solidFill>
              </a:rPr>
              <a:t>Button</a:t>
            </a:r>
            <a:r>
              <a:rPr lang="en-US" sz="1600" dirty="0">
                <a:solidFill>
                  <a:srgbClr val="0000FF"/>
                </a:solidFill>
              </a:rPr>
              <a:t>&gt;</a:t>
            </a:r>
            <a:endParaRPr lang="en-US" sz="1600" dirty="0"/>
          </a:p>
          <a:p>
            <a:pPr marL="109728" indent="0">
              <a:buNone/>
            </a:pPr>
            <a:r>
              <a:rPr lang="en-US" sz="1600" dirty="0">
                <a:solidFill>
                  <a:srgbClr val="0000FF"/>
                </a:solidFill>
              </a:rPr>
              <a:t>&lt;/</a:t>
            </a:r>
            <a:r>
              <a:rPr lang="en-US" sz="1600" dirty="0">
                <a:solidFill>
                  <a:srgbClr val="A31515"/>
                </a:solidFill>
              </a:rPr>
              <a:t>Window</a:t>
            </a:r>
            <a:r>
              <a:rPr lang="en-US" sz="1600" dirty="0">
                <a:solidFill>
                  <a:srgbClr val="0000FF"/>
                </a:solidFill>
              </a:rPr>
              <a:t>&gt;</a:t>
            </a:r>
            <a:r>
              <a:rPr lang="en-US" sz="1600" dirty="0"/>
              <a:t> </a:t>
            </a:r>
          </a:p>
          <a:p>
            <a:endParaRPr lang="el-GR" sz="16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4869160"/>
            <a:ext cx="239077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21532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l-GR" dirty="0" smtClean="0">
                <a:cs typeface="Calibri" pitchFamily="34" charset="0"/>
              </a:rPr>
              <a:t>Πλατφόρμα </a:t>
            </a:r>
            <a:r>
              <a:rPr lang="el-GR" dirty="0">
                <a:cs typeface="Calibri" pitchFamily="34" charset="0"/>
              </a:rPr>
              <a:t>στην οποία μπορούμε να</a:t>
            </a:r>
            <a:r>
              <a:rPr lang="en-US" dirty="0">
                <a:cs typeface="Calibri" pitchFamily="34" charset="0"/>
              </a:rPr>
              <a:t> </a:t>
            </a:r>
            <a:r>
              <a:rPr lang="el-GR" dirty="0">
                <a:cs typeface="Calibri" pitchFamily="34" charset="0"/>
              </a:rPr>
              <a:t>δημιουργήσουμε κάθε </a:t>
            </a:r>
            <a:r>
              <a:rPr lang="el-GR" dirty="0" smtClean="0">
                <a:cs typeface="Calibri" pitchFamily="34" charset="0"/>
              </a:rPr>
              <a:t>είδους</a:t>
            </a:r>
            <a:r>
              <a:rPr lang="en-US" dirty="0" smtClean="0">
                <a:cs typeface="Calibri" pitchFamily="34" charset="0"/>
              </a:rPr>
              <a:t> </a:t>
            </a:r>
            <a:r>
              <a:rPr lang="el-GR" dirty="0" smtClean="0">
                <a:cs typeface="Calibri" pitchFamily="34" charset="0"/>
              </a:rPr>
              <a:t>αντικειμενοστραφείς εφαρμογές.</a:t>
            </a:r>
          </a:p>
          <a:p>
            <a:r>
              <a:rPr lang="el-GR" dirty="0" smtClean="0">
                <a:cs typeface="Calibri" pitchFamily="34" charset="0"/>
              </a:rPr>
              <a:t>Περιλαμβάνει</a:t>
            </a:r>
            <a:r>
              <a:rPr lang="en-US" dirty="0" smtClean="0">
                <a:cs typeface="Calibri" pitchFamily="34" charset="0"/>
              </a:rPr>
              <a:t> </a:t>
            </a:r>
            <a:r>
              <a:rPr lang="el-GR" dirty="0">
                <a:cs typeface="Calibri" pitchFamily="34" charset="0"/>
              </a:rPr>
              <a:t>μηχανισμούς και βιβλιοθήκες</a:t>
            </a:r>
            <a:r>
              <a:rPr lang="en-GB" dirty="0">
                <a:cs typeface="Calibri" pitchFamily="34" charset="0"/>
              </a:rPr>
              <a:t>:</a:t>
            </a:r>
            <a:endParaRPr lang="el-GR" dirty="0">
              <a:cs typeface="Calibri" pitchFamily="34" charset="0"/>
            </a:endParaRPr>
          </a:p>
          <a:p>
            <a:pPr marL="954468" lvl="1" indent="-342900" defTabSz="449263">
              <a:spcBef>
                <a:spcPts val="450"/>
              </a:spcBef>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dirty="0">
                <a:cs typeface="Calibri" pitchFamily="34" charset="0"/>
              </a:rPr>
              <a:t>Common language runtime (CLR</a:t>
            </a:r>
            <a:r>
              <a:rPr lang="en-GB" dirty="0" smtClean="0">
                <a:cs typeface="Calibri" pitchFamily="34" charset="0"/>
              </a:rPr>
              <a:t>)</a:t>
            </a:r>
            <a:endParaRPr lang="el-GR" dirty="0" smtClean="0">
              <a:cs typeface="Calibri" pitchFamily="34" charset="0"/>
            </a:endParaRPr>
          </a:p>
          <a:p>
            <a:pPr marL="1192212" lvl="2" indent="-342900" defTabSz="449263">
              <a:spcBef>
                <a:spcPts val="450"/>
              </a:spcBef>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l-GR" dirty="0" smtClean="0">
                <a:cs typeface="Calibri" pitchFamily="34" charset="0"/>
              </a:rPr>
              <a:t>Προσφέρει, με διαφανή και εύκολο τρόπο πολλά πλεονεκτήματα όπως </a:t>
            </a:r>
            <a:r>
              <a:rPr lang="el-GR" dirty="0">
                <a:cs typeface="Calibri" pitchFamily="34" charset="0"/>
              </a:rPr>
              <a:t>α</a:t>
            </a:r>
            <a:r>
              <a:rPr lang="el-GR" dirty="0" smtClean="0">
                <a:cs typeface="Calibri" pitchFamily="34" charset="0"/>
              </a:rPr>
              <a:t>σφάλεια, αυτόματη διαχείριση μνήμης, εύκολο </a:t>
            </a:r>
            <a:r>
              <a:rPr lang="en-US" dirty="0" smtClean="0">
                <a:cs typeface="Calibri" pitchFamily="34" charset="0"/>
              </a:rPr>
              <a:t>deployment </a:t>
            </a:r>
            <a:r>
              <a:rPr lang="el-GR" dirty="0" smtClean="0">
                <a:cs typeface="Calibri" pitchFamily="34" charset="0"/>
              </a:rPr>
              <a:t>κ.α.</a:t>
            </a:r>
            <a:endParaRPr lang="en-GB" dirty="0">
              <a:cs typeface="Calibri" pitchFamily="34" charset="0"/>
            </a:endParaRPr>
          </a:p>
          <a:p>
            <a:pPr marL="954468" lvl="1" indent="-342900" defTabSz="449263">
              <a:spcBef>
                <a:spcPts val="450"/>
              </a:spcBef>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US" dirty="0" smtClean="0">
                <a:cs typeface="Calibri" pitchFamily="34" charset="0"/>
              </a:rPr>
              <a:t>Base </a:t>
            </a:r>
            <a:r>
              <a:rPr lang="en-GB" dirty="0" smtClean="0">
                <a:cs typeface="Calibri" pitchFamily="34" charset="0"/>
              </a:rPr>
              <a:t>Class library </a:t>
            </a:r>
            <a:r>
              <a:rPr lang="en-GB" dirty="0">
                <a:cs typeface="Calibri" pitchFamily="34" charset="0"/>
              </a:rPr>
              <a:t>(</a:t>
            </a:r>
            <a:r>
              <a:rPr lang="en-GB" dirty="0" smtClean="0">
                <a:cs typeface="Calibri" pitchFamily="34" charset="0"/>
              </a:rPr>
              <a:t>BCL)</a:t>
            </a:r>
            <a:endParaRPr lang="en-GB" dirty="0">
              <a:cs typeface="Calibri" pitchFamily="34" charset="0"/>
            </a:endParaRPr>
          </a:p>
        </p:txBody>
      </p:sp>
      <p:sp>
        <p:nvSpPr>
          <p:cNvPr id="2" name="Title 1"/>
          <p:cNvSpPr>
            <a:spLocks noGrp="1"/>
          </p:cNvSpPr>
          <p:nvPr>
            <p:ph type="title"/>
          </p:nvPr>
        </p:nvSpPr>
        <p:spPr/>
        <p:txBody>
          <a:bodyPr/>
          <a:lstStyle/>
          <a:p>
            <a:r>
              <a:rPr lang="el-GR" dirty="0" smtClean="0"/>
              <a:t>Τι είναι το </a:t>
            </a:r>
            <a:r>
              <a:rPr lang="en-US" dirty="0" smtClean="0"/>
              <a:t>.NET Framework</a:t>
            </a:r>
            <a:endParaRPr lang="el-GR" dirty="0"/>
          </a:p>
        </p:txBody>
      </p:sp>
      <p:sp>
        <p:nvSpPr>
          <p:cNvPr id="7" name="Slide Number Placeholder 6"/>
          <p:cNvSpPr>
            <a:spLocks noGrp="1"/>
          </p:cNvSpPr>
          <p:nvPr>
            <p:ph type="sldNum" sz="quarter" idx="12"/>
          </p:nvPr>
        </p:nvSpPr>
        <p:spPr/>
        <p:txBody>
          <a:bodyPr/>
          <a:lstStyle/>
          <a:p>
            <a:fld id="{BF60CB65-32CC-4009-B0EA-21A8B9F6A143}" type="slidenum">
              <a:rPr lang="el-GR" smtClean="0"/>
              <a:pPr/>
              <a:t>4</a:t>
            </a:fld>
            <a:endParaRPr lang="el-GR" dirty="0"/>
          </a:p>
        </p:txBody>
      </p:sp>
    </p:spTree>
    <p:extLst>
      <p:ext uri="{BB962C8B-B14F-4D97-AF65-F5344CB8AC3E}">
        <p14:creationId xmlns:p14="http://schemas.microsoft.com/office/powerpoint/2010/main" val="3549380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l-GR" dirty="0"/>
          </a:p>
        </p:txBody>
      </p:sp>
      <p:sp>
        <p:nvSpPr>
          <p:cNvPr id="3" name="Text Placeholder 2"/>
          <p:cNvSpPr>
            <a:spLocks noGrp="1"/>
          </p:cNvSpPr>
          <p:nvPr>
            <p:ph type="body" idx="1"/>
          </p:nvPr>
        </p:nvSpPr>
        <p:spPr/>
        <p:txBody>
          <a:bodyPr>
            <a:normAutofit/>
          </a:bodyPr>
          <a:lstStyle/>
          <a:p>
            <a:r>
              <a:rPr lang="en-US" dirty="0" smtClean="0"/>
              <a:t>Animation Gallery </a:t>
            </a:r>
            <a:r>
              <a:rPr lang="el-GR" dirty="0" smtClean="0"/>
              <a:t>σε </a:t>
            </a:r>
            <a:r>
              <a:rPr lang="en-US" dirty="0" smtClean="0"/>
              <a:t>WPF (</a:t>
            </a:r>
            <a:r>
              <a:rPr lang="en-US" dirty="0" smtClean="0">
                <a:hlinkClick r:id="rId3"/>
              </a:rPr>
              <a:t>link</a:t>
            </a:r>
            <a:r>
              <a:rPr lang="en-US" dirty="0" smtClean="0"/>
              <a:t>)</a:t>
            </a:r>
            <a:endParaRPr lang="el-GR" dirty="0"/>
          </a:p>
        </p:txBody>
      </p:sp>
      <p:sp>
        <p:nvSpPr>
          <p:cNvPr id="4" name="Slide Number Placeholder 3"/>
          <p:cNvSpPr>
            <a:spLocks noGrp="1"/>
          </p:cNvSpPr>
          <p:nvPr>
            <p:ph type="sldNum" sz="quarter" idx="12"/>
          </p:nvPr>
        </p:nvSpPr>
        <p:spPr/>
        <p:txBody>
          <a:bodyPr/>
          <a:lstStyle/>
          <a:p>
            <a:fld id="{BF60CB65-32CC-4009-B0EA-21A8B9F6A143}" type="slidenum">
              <a:rPr lang="el-GR" smtClean="0"/>
              <a:pPr/>
              <a:t>40</a:t>
            </a:fld>
            <a:endParaRPr lang="el-GR"/>
          </a:p>
        </p:txBody>
      </p:sp>
    </p:spTree>
    <p:extLst>
      <p:ext uri="{BB962C8B-B14F-4D97-AF65-F5344CB8AC3E}">
        <p14:creationId xmlns:p14="http://schemas.microsoft.com/office/powerpoint/2010/main" val="25750147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60CB65-32CC-4009-B0EA-21A8B9F6A143}" type="slidenum">
              <a:rPr lang="el-GR" smtClean="0"/>
              <a:pPr/>
              <a:t>41</a:t>
            </a:fld>
            <a:endParaRPr lang="el-GR"/>
          </a:p>
        </p:txBody>
      </p:sp>
      <p:sp>
        <p:nvSpPr>
          <p:cNvPr id="3" name="Title 2"/>
          <p:cNvSpPr>
            <a:spLocks noGrp="1"/>
          </p:cNvSpPr>
          <p:nvPr>
            <p:ph type="title"/>
          </p:nvPr>
        </p:nvSpPr>
        <p:spPr>
          <a:xfrm>
            <a:off x="457200" y="274638"/>
            <a:ext cx="8229600" cy="1797040"/>
          </a:xfrm>
        </p:spPr>
        <p:txBody>
          <a:bodyPr>
            <a:normAutofit/>
          </a:bodyPr>
          <a:lstStyle/>
          <a:p>
            <a:r>
              <a:rPr lang="en-US" dirty="0" smtClean="0"/>
              <a:t>Resources</a:t>
            </a:r>
            <a:endParaRPr lang="el-GR" dirty="0"/>
          </a:p>
        </p:txBody>
      </p:sp>
      <p:sp>
        <p:nvSpPr>
          <p:cNvPr id="4" name="Content Placeholder 2"/>
          <p:cNvSpPr txBox="1">
            <a:spLocks/>
          </p:cNvSpPr>
          <p:nvPr/>
        </p:nvSpPr>
        <p:spPr>
          <a:xfrm>
            <a:off x="457200" y="1481328"/>
            <a:ext cx="8229600" cy="4525963"/>
          </a:xfrm>
          <a:prstGeom prst="rect">
            <a:avLst/>
          </a:prstGeom>
        </p:spPr>
        <p:txBody>
          <a:bodyPr/>
          <a:lstStyle/>
          <a:p>
            <a:pPr marL="365760" lvl="0" indent="-256032">
              <a:spcBef>
                <a:spcPts val="400"/>
              </a:spcBef>
              <a:buClr>
                <a:schemeClr val="accent1"/>
              </a:buClr>
              <a:buSzPct val="68000"/>
              <a:buFont typeface="Wingdings 3"/>
              <a:buChar char=""/>
            </a:pPr>
            <a:r>
              <a:rPr lang="en-US" sz="2800" dirty="0" smtClean="0">
                <a:hlinkClick r:id="rId3"/>
              </a:rPr>
              <a:t>Windows Forms overview on MSDN</a:t>
            </a:r>
            <a:endParaRPr lang="en-US" sz="2800" dirty="0" smtClean="0"/>
          </a:p>
          <a:p>
            <a:pPr marL="365760" lvl="0" indent="-256032">
              <a:spcBef>
                <a:spcPts val="400"/>
              </a:spcBef>
              <a:buClr>
                <a:schemeClr val="accent1"/>
              </a:buClr>
              <a:buSzPct val="68000"/>
              <a:buFont typeface="Wingdings 3"/>
              <a:buChar char=""/>
            </a:pPr>
            <a:r>
              <a:rPr lang="en-US" sz="2800" dirty="0" smtClean="0"/>
              <a:t>WPF Resources:</a:t>
            </a:r>
          </a:p>
          <a:p>
            <a:pPr marL="822960" lvl="1" indent="-256032">
              <a:spcBef>
                <a:spcPts val="400"/>
              </a:spcBef>
              <a:buClr>
                <a:schemeClr val="accent1"/>
              </a:buClr>
              <a:buSzPct val="68000"/>
              <a:buFont typeface="Wingdings 3"/>
              <a:buChar char=""/>
            </a:pPr>
            <a:r>
              <a:rPr lang="en-US" sz="2800" dirty="0" err="1" smtClean="0">
                <a:hlinkClick r:id="rId4"/>
              </a:rPr>
              <a:t>BabySmash</a:t>
            </a:r>
            <a:r>
              <a:rPr lang="en-US" sz="2800" dirty="0" smtClean="0">
                <a:hlinkClick r:id="rId4"/>
              </a:rPr>
              <a:t> on </a:t>
            </a:r>
            <a:r>
              <a:rPr lang="en-US" sz="2800" dirty="0" err="1" smtClean="0">
                <a:hlinkClick r:id="rId4"/>
              </a:rPr>
              <a:t>CodePlex</a:t>
            </a:r>
            <a:endParaRPr lang="en-US" sz="2800" dirty="0" smtClean="0"/>
          </a:p>
          <a:p>
            <a:pPr marL="822960" lvl="1" indent="-256032">
              <a:spcBef>
                <a:spcPts val="400"/>
              </a:spcBef>
              <a:buClr>
                <a:schemeClr val="accent1"/>
              </a:buClr>
              <a:buSzPct val="68000"/>
              <a:buFont typeface="Wingdings 3"/>
              <a:buChar char=""/>
            </a:pPr>
            <a:r>
              <a:rPr lang="en-US" sz="2800" dirty="0" smtClean="0">
                <a:hlinkClick r:id="rId5"/>
              </a:rPr>
              <a:t>WPF Samples on MSDN</a:t>
            </a:r>
            <a:endParaRPr lang="en-US" sz="2800" dirty="0" smtClean="0"/>
          </a:p>
          <a:p>
            <a:pPr marL="822960" lvl="1" indent="-256032">
              <a:spcBef>
                <a:spcPts val="400"/>
              </a:spcBef>
              <a:buClr>
                <a:schemeClr val="accent1"/>
              </a:buClr>
              <a:buSzPct val="68000"/>
              <a:buFont typeface="Wingdings 3"/>
              <a:buChar char=""/>
            </a:pPr>
            <a:r>
              <a:rPr lang="en-US" sz="2800" dirty="0" smtClean="0">
                <a:hlinkClick r:id="rId6"/>
              </a:rPr>
              <a:t>WPF Samples on WindowsClient.net</a:t>
            </a:r>
            <a:endParaRPr lang="en-US" sz="2800" dirty="0" smtClean="0"/>
          </a:p>
          <a:p>
            <a:pPr marL="365760" lvl="0" indent="-256032">
              <a:spcBef>
                <a:spcPts val="400"/>
              </a:spcBef>
              <a:buClr>
                <a:schemeClr val="accent1"/>
              </a:buClr>
              <a:buSzPct val="68000"/>
              <a:buFont typeface="Wingdings 3"/>
              <a:buChar char=""/>
            </a:pPr>
            <a:r>
              <a:rPr lang="el-GR" sz="2800" dirty="0" smtClean="0"/>
              <a:t>Δωρεάν λογισμικό της </a:t>
            </a:r>
            <a:r>
              <a:rPr lang="en-US" sz="2800" dirty="0" smtClean="0"/>
              <a:t>Microsoft:</a:t>
            </a:r>
          </a:p>
          <a:p>
            <a:pPr marL="822960" lvl="1" indent="-256032">
              <a:spcBef>
                <a:spcPts val="400"/>
              </a:spcBef>
              <a:buClr>
                <a:schemeClr val="accent1"/>
              </a:buClr>
              <a:buSzPct val="68000"/>
              <a:buFont typeface="Wingdings 3"/>
              <a:buChar char=""/>
            </a:pPr>
            <a:r>
              <a:rPr lang="en-US" sz="2800" dirty="0" smtClean="0">
                <a:hlinkClick r:id="rId7" action="ppaction://hlinkfile"/>
              </a:rPr>
              <a:t>msdnaa.ece.ntua.gr</a:t>
            </a:r>
            <a:r>
              <a:rPr lang="en-US" sz="2800" dirty="0" smtClean="0"/>
              <a:t> </a:t>
            </a:r>
          </a:p>
          <a:p>
            <a:pPr marL="822960" lvl="1" indent="-256032">
              <a:spcBef>
                <a:spcPts val="400"/>
              </a:spcBef>
              <a:buClr>
                <a:schemeClr val="accent1"/>
              </a:buClr>
              <a:buSzPct val="68000"/>
              <a:buFont typeface="Wingdings 3"/>
              <a:buChar char=""/>
            </a:pPr>
            <a:r>
              <a:rPr lang="en-US" sz="2800" dirty="0" smtClean="0">
                <a:hlinkClick r:id="rId8" action="ppaction://hlinkfile"/>
              </a:rPr>
              <a:t>dreamspark.com</a:t>
            </a:r>
            <a:endParaRPr lang="el-GR" sz="2800" dirty="0" smtClean="0">
              <a:hlinkClick r:id="rId9"/>
            </a:endParaRPr>
          </a:p>
          <a:p>
            <a:pPr marL="365760" indent="-256032">
              <a:spcBef>
                <a:spcPts val="400"/>
              </a:spcBef>
              <a:buClr>
                <a:schemeClr val="accent1"/>
              </a:buClr>
              <a:buSzPct val="68000"/>
              <a:buFont typeface="Wingdings 3"/>
              <a:buChar char=""/>
            </a:pPr>
            <a:r>
              <a:rPr lang="en-US" sz="2800" dirty="0" smtClean="0">
                <a:hlinkClick r:id="rId10"/>
              </a:rPr>
              <a:t>What's </a:t>
            </a:r>
            <a:r>
              <a:rPr lang="en-US" sz="2800" dirty="0">
                <a:hlinkClick r:id="rId10"/>
              </a:rPr>
              <a:t>New in the .NET Framework </a:t>
            </a:r>
            <a:r>
              <a:rPr lang="en-US" sz="2800" dirty="0" smtClean="0">
                <a:hlinkClick r:id="rId10"/>
              </a:rPr>
              <a:t>4</a:t>
            </a:r>
            <a:endParaRPr lang="el-GR" sz="2800" dirty="0" smtClean="0"/>
          </a:p>
        </p:txBody>
      </p:sp>
    </p:spTree>
    <p:extLst>
      <p:ext uri="{BB962C8B-B14F-4D97-AF65-F5344CB8AC3E}">
        <p14:creationId xmlns:p14="http://schemas.microsoft.com/office/powerpoint/2010/main" val="29904511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60CB65-32CC-4009-B0EA-21A8B9F6A143}" type="slidenum">
              <a:rPr lang="el-GR" smtClean="0"/>
              <a:pPr/>
              <a:t>42</a:t>
            </a:fld>
            <a:endParaRPr lang="el-GR"/>
          </a:p>
        </p:txBody>
      </p:sp>
      <p:sp>
        <p:nvSpPr>
          <p:cNvPr id="3" name="Title 2"/>
          <p:cNvSpPr>
            <a:spLocks noGrp="1"/>
          </p:cNvSpPr>
          <p:nvPr>
            <p:ph type="title"/>
          </p:nvPr>
        </p:nvSpPr>
        <p:spPr>
          <a:xfrm>
            <a:off x="457200" y="274638"/>
            <a:ext cx="8229600" cy="1797040"/>
          </a:xfrm>
        </p:spPr>
        <p:txBody>
          <a:bodyPr>
            <a:normAutofit/>
          </a:bodyPr>
          <a:lstStyle/>
          <a:p>
            <a:r>
              <a:rPr lang="el-GR" dirty="0" smtClean="0"/>
              <a:t>Ευχαριστώ</a:t>
            </a:r>
            <a:endParaRPr lang="el-GR" dirty="0"/>
          </a:p>
        </p:txBody>
      </p:sp>
      <p:sp>
        <p:nvSpPr>
          <p:cNvPr id="4" name="Content Placeholder 2"/>
          <p:cNvSpPr txBox="1">
            <a:spLocks/>
          </p:cNvSpPr>
          <p:nvPr/>
        </p:nvSpPr>
        <p:spPr>
          <a:xfrm>
            <a:off x="457200" y="1481328"/>
            <a:ext cx="8229600" cy="4525963"/>
          </a:xfrm>
          <a:prstGeom prst="rect">
            <a:avLst/>
          </a:prstGeom>
        </p:spPr>
        <p:txBody>
          <a:bodyPr/>
          <a:lstStyle/>
          <a:p>
            <a:pPr marL="365760" lvl="0" indent="-256032">
              <a:spcBef>
                <a:spcPts val="400"/>
              </a:spcBef>
              <a:buClr>
                <a:schemeClr val="accent1"/>
              </a:buClr>
              <a:buSzPct val="68000"/>
              <a:buFont typeface="Wingdings 3"/>
              <a:buChar char=""/>
            </a:pPr>
            <a:r>
              <a:rPr lang="el-GR" sz="2700" dirty="0" smtClean="0"/>
              <a:t>Μην ξεχάσετε να γραφτείτε στο:</a:t>
            </a:r>
            <a:endParaRPr lang="el-GR" sz="2700" dirty="0" smtClean="0">
              <a:hlinkClick r:id="rId3"/>
            </a:endParaRPr>
          </a:p>
          <a:p>
            <a:pPr marL="822960" lvl="1" indent="-256032">
              <a:spcBef>
                <a:spcPts val="400"/>
              </a:spcBef>
              <a:buClr>
                <a:schemeClr val="accent1"/>
              </a:buClr>
              <a:buSzPct val="68000"/>
              <a:buFont typeface="Wingdings 3"/>
              <a:buChar char=""/>
            </a:pPr>
            <a:r>
              <a:rPr lang="en-US" sz="2700" dirty="0" smtClean="0">
                <a:hlinkClick r:id="rId3"/>
              </a:rPr>
              <a:t>http://www.studentguru.gr</a:t>
            </a:r>
            <a:endParaRPr lang="en-US" sz="2700" dirty="0" smtClean="0"/>
          </a:p>
          <a:p>
            <a:pPr marL="822960" lvl="1" indent="-256032">
              <a:spcBef>
                <a:spcPts val="400"/>
              </a:spcBef>
              <a:buClr>
                <a:schemeClr val="accent1"/>
              </a:buClr>
              <a:buSzPct val="68000"/>
              <a:buFont typeface="Wingdings 3"/>
              <a:buChar char=""/>
            </a:pPr>
            <a:r>
              <a:rPr lang="en-US" sz="2700" dirty="0" smtClean="0">
                <a:hlinkClick r:id="rId4"/>
              </a:rPr>
              <a:t>http://www.imaginecup.com</a:t>
            </a:r>
            <a:endParaRPr lang="en-US" sz="2700" dirty="0" smtClean="0"/>
          </a:p>
          <a:p>
            <a:pPr marL="365760" lvl="0" indent="-256032">
              <a:spcBef>
                <a:spcPts val="400"/>
              </a:spcBef>
              <a:buClr>
                <a:schemeClr val="accent1"/>
              </a:buClr>
              <a:buSzPct val="68000"/>
              <a:buFont typeface="Wingdings 3"/>
              <a:buChar char=""/>
              <a:defRPr/>
            </a:pPr>
            <a:r>
              <a:rPr lang="el-GR" sz="2700" dirty="0"/>
              <a:t>Το </a:t>
            </a:r>
            <a:r>
              <a:rPr lang="en-US" sz="2700" dirty="0"/>
              <a:t>blog </a:t>
            </a:r>
            <a:r>
              <a:rPr lang="el-GR" sz="2700" dirty="0" smtClean="0"/>
              <a:t>της </a:t>
            </a:r>
            <a:r>
              <a:rPr lang="en-US" sz="2700" dirty="0" err="1" smtClean="0"/>
              <a:t>StudentGuru</a:t>
            </a:r>
            <a:r>
              <a:rPr lang="en-US" sz="2700" dirty="0" smtClean="0"/>
              <a:t> NTUA </a:t>
            </a:r>
            <a:r>
              <a:rPr lang="el-GR" sz="2700" dirty="0" smtClean="0"/>
              <a:t>κοινότητας:</a:t>
            </a:r>
            <a:endParaRPr lang="el-GR" sz="2700" dirty="0"/>
          </a:p>
          <a:p>
            <a:pPr marL="822960" lvl="1" indent="-256032">
              <a:spcBef>
                <a:spcPts val="400"/>
              </a:spcBef>
              <a:buClr>
                <a:schemeClr val="accent1"/>
              </a:buClr>
              <a:buSzPct val="68000"/>
              <a:buFont typeface="Wingdings 3"/>
              <a:buChar char=""/>
            </a:pPr>
            <a:r>
              <a:rPr lang="en-US" sz="2300" dirty="0">
                <a:hlinkClick r:id="rId5"/>
              </a:rPr>
              <a:t>http://</a:t>
            </a:r>
            <a:r>
              <a:rPr lang="en-US" sz="2300" dirty="0" smtClean="0">
                <a:hlinkClick r:id="rId5"/>
              </a:rPr>
              <a:t>www.studentguru.gr/blogs/ntua</a:t>
            </a:r>
            <a:r>
              <a:rPr lang="en-US" sz="2300" dirty="0" smtClean="0"/>
              <a:t> </a:t>
            </a:r>
            <a:endParaRPr lang="en-US" sz="27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l-GR" sz="2700" b="0" i="0" u="none" strike="noStrike" kern="1200" cap="none" spc="0" normalizeH="0" baseline="0" noProof="0" dirty="0" smtClean="0">
                <a:ln>
                  <a:noFill/>
                </a:ln>
                <a:solidFill>
                  <a:schemeClr val="tx1"/>
                </a:solidFill>
                <a:effectLst/>
                <a:uLnTx/>
                <a:uFillTx/>
                <a:latin typeface="+mn-lt"/>
                <a:ea typeface="+mn-ea"/>
                <a:cs typeface="+mn-cs"/>
              </a:rPr>
              <a:t>Το</a:t>
            </a:r>
            <a:r>
              <a:rPr kumimoji="0" lang="el-GR" sz="2700" b="0" i="0" u="none" strike="noStrike" kern="1200" cap="none" spc="0" normalizeH="0" noProof="0" dirty="0" smtClean="0">
                <a:ln>
                  <a:noFill/>
                </a:ln>
                <a:solidFill>
                  <a:schemeClr val="tx1"/>
                </a:solidFill>
                <a:effectLst/>
                <a:uLnTx/>
                <a:uFillTx/>
                <a:latin typeface="+mn-lt"/>
                <a:ea typeface="+mn-ea"/>
                <a:cs typeface="+mn-cs"/>
              </a:rPr>
              <a:t> </a:t>
            </a:r>
            <a:r>
              <a:rPr kumimoji="0" lang="en-US" sz="2700" b="0" i="0" u="none" strike="noStrike" kern="1200" cap="none" spc="0" normalizeH="0" noProof="0" dirty="0" err="1" smtClean="0">
                <a:ln>
                  <a:noFill/>
                </a:ln>
                <a:solidFill>
                  <a:schemeClr val="tx1"/>
                </a:solidFill>
                <a:effectLst/>
                <a:uLnTx/>
                <a:uFillTx/>
                <a:latin typeface="+mn-lt"/>
                <a:ea typeface="+mn-ea"/>
                <a:cs typeface="+mn-cs"/>
              </a:rPr>
              <a:t>blo</a:t>
            </a:r>
            <a:r>
              <a:rPr lang="en-US" sz="2700" dirty="0" smtClean="0"/>
              <a:t>g </a:t>
            </a:r>
            <a:r>
              <a:rPr lang="el-GR" sz="2700" dirty="0" smtClean="0"/>
              <a:t>μου:</a:t>
            </a:r>
          </a:p>
          <a:p>
            <a:pPr marL="822960" lvl="1" indent="-256032">
              <a:spcBef>
                <a:spcPts val="400"/>
              </a:spcBef>
              <a:buClr>
                <a:schemeClr val="accent1"/>
              </a:buClr>
              <a:buSzPct val="68000"/>
              <a:buFont typeface="Wingdings 3"/>
              <a:buChar char=""/>
            </a:pPr>
            <a:r>
              <a:rPr kumimoji="0" lang="en-US" sz="2300" b="0" i="0" u="none" strike="noStrike" kern="1200" cap="none" spc="0" normalizeH="0" baseline="0" noProof="0" dirty="0" smtClean="0">
                <a:ln>
                  <a:noFill/>
                </a:ln>
                <a:solidFill>
                  <a:schemeClr val="tx1"/>
                </a:solidFill>
                <a:effectLst/>
                <a:uLnTx/>
                <a:uFillTx/>
                <a:latin typeface="+mn-lt"/>
                <a:ea typeface="+mn-ea"/>
                <a:cs typeface="+mn-cs"/>
                <a:hlinkClick r:id="rId6"/>
              </a:rPr>
              <a:t>http://www.studentguru.gr/blogs/kingherc</a:t>
            </a:r>
            <a:endParaRPr kumimoji="0" lang="en-US" sz="23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hord 5"/>
          <p:cNvSpPr/>
          <p:nvPr/>
        </p:nvSpPr>
        <p:spPr>
          <a:xfrm>
            <a:off x="2123728" y="1484783"/>
            <a:ext cx="4892159" cy="4892159"/>
          </a:xfrm>
          <a:prstGeom prst="chord">
            <a:avLst>
              <a:gd name="adj1" fmla="val 5395180"/>
              <a:gd name="adj2" fmla="val 162000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l-GR"/>
          </a:p>
        </p:txBody>
      </p:sp>
      <p:sp>
        <p:nvSpPr>
          <p:cNvPr id="11" name="Chord 10"/>
          <p:cNvSpPr/>
          <p:nvPr/>
        </p:nvSpPr>
        <p:spPr>
          <a:xfrm>
            <a:off x="2639732" y="2016353"/>
            <a:ext cx="3829015" cy="3829015"/>
          </a:xfrm>
          <a:prstGeom prst="chord">
            <a:avLst>
              <a:gd name="adj1" fmla="val 5395180"/>
              <a:gd name="adj2" fmla="val 16200000"/>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l-GR"/>
          </a:p>
        </p:txBody>
      </p:sp>
      <p:sp>
        <p:nvSpPr>
          <p:cNvPr id="2" name="Title 1"/>
          <p:cNvSpPr>
            <a:spLocks noGrp="1"/>
          </p:cNvSpPr>
          <p:nvPr>
            <p:ph type="title"/>
          </p:nvPr>
        </p:nvSpPr>
        <p:spPr/>
        <p:txBody>
          <a:bodyPr>
            <a:normAutofit fontScale="90000"/>
          </a:bodyPr>
          <a:lstStyle/>
          <a:p>
            <a:r>
              <a:rPr lang="en-US" dirty="0" smtClean="0"/>
              <a:t>.NET Framework </a:t>
            </a:r>
            <a:r>
              <a:rPr lang="el-GR" dirty="0" smtClean="0"/>
              <a:t>και λειτουργικό σύστημα</a:t>
            </a:r>
            <a:endParaRPr lang="el-GR" dirty="0"/>
          </a:p>
        </p:txBody>
      </p:sp>
      <p:sp>
        <p:nvSpPr>
          <p:cNvPr id="7" name="Slide Number Placeholder 6"/>
          <p:cNvSpPr>
            <a:spLocks noGrp="1"/>
          </p:cNvSpPr>
          <p:nvPr>
            <p:ph type="sldNum" sz="quarter" idx="12"/>
          </p:nvPr>
        </p:nvSpPr>
        <p:spPr/>
        <p:txBody>
          <a:bodyPr/>
          <a:lstStyle/>
          <a:p>
            <a:fld id="{BF60CB65-32CC-4009-B0EA-21A8B9F6A143}" type="slidenum">
              <a:rPr lang="el-GR" smtClean="0"/>
              <a:pPr/>
              <a:t>5</a:t>
            </a:fld>
            <a:endParaRPr lang="el-GR" dirty="0"/>
          </a:p>
        </p:txBody>
      </p:sp>
      <p:sp>
        <p:nvSpPr>
          <p:cNvPr id="9" name="Chord 8"/>
          <p:cNvSpPr/>
          <p:nvPr/>
        </p:nvSpPr>
        <p:spPr>
          <a:xfrm rot="10800000">
            <a:off x="2108162" y="1486976"/>
            <a:ext cx="4892159" cy="4892159"/>
          </a:xfrm>
          <a:prstGeom prst="chord">
            <a:avLst>
              <a:gd name="adj1" fmla="val 5395180"/>
              <a:gd name="adj2" fmla="val 162000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10" name="Chord 9"/>
          <p:cNvSpPr/>
          <p:nvPr/>
        </p:nvSpPr>
        <p:spPr>
          <a:xfrm>
            <a:off x="3179635" y="2556256"/>
            <a:ext cx="2749211" cy="2749211"/>
          </a:xfrm>
          <a:prstGeom prst="chord">
            <a:avLst>
              <a:gd name="adj1" fmla="val 5395180"/>
              <a:gd name="adj2" fmla="val 162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l-GR"/>
          </a:p>
        </p:txBody>
      </p:sp>
      <p:sp>
        <p:nvSpPr>
          <p:cNvPr id="5" name="Oval 4"/>
          <p:cNvSpPr/>
          <p:nvPr/>
        </p:nvSpPr>
        <p:spPr>
          <a:xfrm>
            <a:off x="3905926" y="3266982"/>
            <a:ext cx="1332148" cy="133214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OS / Hard ware</a:t>
            </a:r>
            <a:endParaRPr lang="el-GR" sz="1400" dirty="0"/>
          </a:p>
        </p:txBody>
      </p:sp>
      <p:sp>
        <p:nvSpPr>
          <p:cNvPr id="8" name="TextBox 7"/>
          <p:cNvSpPr txBox="1"/>
          <p:nvPr/>
        </p:nvSpPr>
        <p:spPr>
          <a:xfrm rot="16200000">
            <a:off x="3048938" y="3748391"/>
            <a:ext cx="1111202" cy="369332"/>
          </a:xfrm>
          <a:prstGeom prst="rect">
            <a:avLst/>
          </a:prstGeom>
          <a:noFill/>
        </p:spPr>
        <p:txBody>
          <a:bodyPr wrap="none" rtlCol="0">
            <a:spAutoFit/>
          </a:bodyPr>
          <a:lstStyle/>
          <a:p>
            <a:pPr algn="ctr"/>
            <a:r>
              <a:rPr lang="en-US" dirty="0" smtClean="0"/>
              <a:t>CLR &amp; IL</a:t>
            </a:r>
            <a:endParaRPr lang="el-GR" dirty="0"/>
          </a:p>
        </p:txBody>
      </p:sp>
      <p:sp>
        <p:nvSpPr>
          <p:cNvPr id="13" name="TextBox 12"/>
          <p:cNvSpPr txBox="1"/>
          <p:nvPr/>
        </p:nvSpPr>
        <p:spPr>
          <a:xfrm rot="16200000">
            <a:off x="2677101" y="3748391"/>
            <a:ext cx="601447" cy="369332"/>
          </a:xfrm>
          <a:prstGeom prst="rect">
            <a:avLst/>
          </a:prstGeom>
          <a:noFill/>
        </p:spPr>
        <p:txBody>
          <a:bodyPr wrap="none" rtlCol="0">
            <a:spAutoFit/>
          </a:bodyPr>
          <a:lstStyle/>
          <a:p>
            <a:r>
              <a:rPr lang="en-US" dirty="0" smtClean="0"/>
              <a:t>BCL</a:t>
            </a:r>
            <a:endParaRPr lang="el-GR" dirty="0"/>
          </a:p>
        </p:txBody>
      </p:sp>
      <p:sp>
        <p:nvSpPr>
          <p:cNvPr id="14" name="TextBox 13"/>
          <p:cNvSpPr txBox="1"/>
          <p:nvPr/>
        </p:nvSpPr>
        <p:spPr>
          <a:xfrm rot="19924059">
            <a:off x="2434050" y="1486976"/>
            <a:ext cx="4876594" cy="4892160"/>
          </a:xfrm>
          <a:prstGeom prst="rect">
            <a:avLst/>
          </a:prstGeom>
          <a:noFill/>
        </p:spPr>
        <p:txBody>
          <a:bodyPr wrap="none" rtlCol="0">
            <a:prstTxWarp prst="textArchUp">
              <a:avLst>
                <a:gd name="adj" fmla="val 10778823"/>
              </a:avLst>
            </a:prstTxWarp>
            <a:spAutoFit/>
          </a:bodyPr>
          <a:lstStyle/>
          <a:p>
            <a:r>
              <a:rPr lang="en-US" dirty="0" smtClean="0"/>
              <a:t>Managed applications</a:t>
            </a:r>
            <a:endParaRPr lang="el-GR" dirty="0"/>
          </a:p>
        </p:txBody>
      </p:sp>
      <p:sp>
        <p:nvSpPr>
          <p:cNvPr id="15" name="TextBox 14"/>
          <p:cNvSpPr txBox="1"/>
          <p:nvPr/>
        </p:nvSpPr>
        <p:spPr>
          <a:xfrm rot="8914211">
            <a:off x="1657956" y="1533258"/>
            <a:ext cx="4876594" cy="4892160"/>
          </a:xfrm>
          <a:prstGeom prst="rect">
            <a:avLst/>
          </a:prstGeom>
          <a:noFill/>
        </p:spPr>
        <p:txBody>
          <a:bodyPr wrap="none" rtlCol="0">
            <a:prstTxWarp prst="textArchUp">
              <a:avLst>
                <a:gd name="adj" fmla="val 10778823"/>
              </a:avLst>
            </a:prstTxWarp>
            <a:spAutoFit/>
          </a:bodyPr>
          <a:lstStyle/>
          <a:p>
            <a:r>
              <a:rPr lang="en-US" dirty="0" smtClean="0"/>
              <a:t>Unmanaged applications</a:t>
            </a:r>
            <a:endParaRPr lang="el-GR" dirty="0"/>
          </a:p>
        </p:txBody>
      </p:sp>
      <p:sp>
        <p:nvSpPr>
          <p:cNvPr id="12" name="Rounded Rectangular Callout 11"/>
          <p:cNvSpPr/>
          <p:nvPr/>
        </p:nvSpPr>
        <p:spPr>
          <a:xfrm>
            <a:off x="1336549" y="1728321"/>
            <a:ext cx="2011315" cy="576064"/>
          </a:xfrm>
          <a:prstGeom prst="wedgeRoundRectCallout">
            <a:avLst>
              <a:gd name="adj1" fmla="val 21999"/>
              <a:gd name="adj2" fmla="val 82982"/>
              <a:gd name="adj3" fmla="val 16667"/>
            </a:avLst>
          </a:prstGeom>
        </p:spPr>
        <p:style>
          <a:lnRef idx="1">
            <a:schemeClr val="accent5"/>
          </a:lnRef>
          <a:fillRef idx="1003">
            <a:schemeClr val="lt2"/>
          </a:fillRef>
          <a:effectRef idx="1">
            <a:schemeClr val="accent5"/>
          </a:effectRef>
          <a:fontRef idx="minor">
            <a:schemeClr val="dk1"/>
          </a:fontRef>
        </p:style>
        <p:txBody>
          <a:bodyPr rtlCol="0" anchor="ctr"/>
          <a:lstStyle/>
          <a:p>
            <a:pPr algn="ctr"/>
            <a:r>
              <a:rPr lang="en-US" dirty="0" smtClean="0"/>
              <a:t>C#</a:t>
            </a:r>
            <a:r>
              <a:rPr lang="el-GR" dirty="0" smtClean="0"/>
              <a:t>, </a:t>
            </a:r>
            <a:r>
              <a:rPr lang="en-US" dirty="0" smtClean="0"/>
              <a:t>VB.NET etc.</a:t>
            </a:r>
            <a:endParaRPr lang="el-GR" dirty="0"/>
          </a:p>
        </p:txBody>
      </p:sp>
      <p:sp>
        <p:nvSpPr>
          <p:cNvPr id="17" name="Rounded Rectangular Callout 16"/>
          <p:cNvSpPr/>
          <p:nvPr/>
        </p:nvSpPr>
        <p:spPr>
          <a:xfrm>
            <a:off x="5004047" y="1728321"/>
            <a:ext cx="1656185" cy="576064"/>
          </a:xfrm>
          <a:prstGeom prst="wedgeRoundRectCallout">
            <a:avLst>
              <a:gd name="adj1" fmla="val -20832"/>
              <a:gd name="adj2" fmla="val 85542"/>
              <a:gd name="adj3" fmla="val 16667"/>
            </a:avLst>
          </a:prstGeom>
        </p:spPr>
        <p:style>
          <a:lnRef idx="1">
            <a:schemeClr val="accent5"/>
          </a:lnRef>
          <a:fillRef idx="1003">
            <a:schemeClr val="lt2"/>
          </a:fillRef>
          <a:effectRef idx="1">
            <a:schemeClr val="accent5"/>
          </a:effectRef>
          <a:fontRef idx="minor">
            <a:schemeClr val="dk1"/>
          </a:fontRef>
        </p:style>
        <p:txBody>
          <a:bodyPr rtlCol="0" anchor="ctr"/>
          <a:lstStyle/>
          <a:p>
            <a:pPr algn="ctr"/>
            <a:r>
              <a:rPr lang="en-US" dirty="0" smtClean="0"/>
              <a:t>C, C++ etc</a:t>
            </a:r>
            <a:r>
              <a:rPr lang="en-US" dirty="0"/>
              <a:t>.</a:t>
            </a:r>
            <a:endParaRPr lang="el-GR" dirty="0"/>
          </a:p>
        </p:txBody>
      </p:sp>
    </p:spTree>
    <p:extLst>
      <p:ext uri="{BB962C8B-B14F-4D97-AF65-F5344CB8AC3E}">
        <p14:creationId xmlns:p14="http://schemas.microsoft.com/office/powerpoint/2010/main" val="2360482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Επισκόπηση του </a:t>
            </a:r>
            <a:r>
              <a:rPr lang="en-US" dirty="0" smtClean="0"/>
              <a:t>.NET Framework</a:t>
            </a:r>
            <a:endParaRPr lang="el-GR" dirty="0"/>
          </a:p>
        </p:txBody>
      </p:sp>
      <p:sp>
        <p:nvSpPr>
          <p:cNvPr id="7" name="Slide Number Placeholder 6"/>
          <p:cNvSpPr>
            <a:spLocks noGrp="1"/>
          </p:cNvSpPr>
          <p:nvPr>
            <p:ph type="sldNum" sz="quarter" idx="12"/>
          </p:nvPr>
        </p:nvSpPr>
        <p:spPr/>
        <p:txBody>
          <a:bodyPr/>
          <a:lstStyle/>
          <a:p>
            <a:fld id="{BF60CB65-32CC-4009-B0EA-21A8B9F6A143}" type="slidenum">
              <a:rPr lang="el-GR" smtClean="0"/>
              <a:pPr/>
              <a:t>6</a:t>
            </a:fld>
            <a:endParaRPr lang="el-GR" dirty="0"/>
          </a:p>
        </p:txBody>
      </p:sp>
      <p:sp>
        <p:nvSpPr>
          <p:cNvPr id="5" name="Rounded Rectangle 4"/>
          <p:cNvSpPr/>
          <p:nvPr/>
        </p:nvSpPr>
        <p:spPr>
          <a:xfrm>
            <a:off x="2024546" y="5584758"/>
            <a:ext cx="4464496" cy="4365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Common Language Runtime</a:t>
            </a:r>
            <a:endParaRPr lang="el-GR" dirty="0"/>
          </a:p>
        </p:txBody>
      </p:sp>
      <p:sp>
        <p:nvSpPr>
          <p:cNvPr id="8" name="Rounded Rectangle 7"/>
          <p:cNvSpPr/>
          <p:nvPr/>
        </p:nvSpPr>
        <p:spPr>
          <a:xfrm>
            <a:off x="2020181" y="5010935"/>
            <a:ext cx="4464496" cy="436530"/>
          </a:xfrm>
          <a:prstGeom prst="roundRect">
            <a:avLst/>
          </a:prstGeom>
          <a:gradFill>
            <a:gsLst>
              <a:gs pos="100000">
                <a:srgbClr val="DDEBCF"/>
              </a:gs>
              <a:gs pos="0">
                <a:srgbClr val="156B13">
                  <a:lumMod val="45000"/>
                  <a:lumOff val="55000"/>
                </a:srgbClr>
              </a:gs>
            </a:gsLst>
            <a:lin ang="16200000" scaled="0"/>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Base Class Library</a:t>
            </a:r>
            <a:endParaRPr lang="el-GR" dirty="0"/>
          </a:p>
        </p:txBody>
      </p:sp>
      <p:sp>
        <p:nvSpPr>
          <p:cNvPr id="9" name="Rounded Rectangle 8"/>
          <p:cNvSpPr/>
          <p:nvPr/>
        </p:nvSpPr>
        <p:spPr>
          <a:xfrm>
            <a:off x="2024546" y="4146839"/>
            <a:ext cx="1320459" cy="756084"/>
          </a:xfrm>
          <a:prstGeom prst="roundRect">
            <a:avLst/>
          </a:prstGeom>
          <a:gradFill>
            <a:gsLst>
              <a:gs pos="100000">
                <a:srgbClr val="DDEBCF"/>
              </a:gs>
              <a:gs pos="0">
                <a:srgbClr val="156B13">
                  <a:lumMod val="45000"/>
                  <a:lumOff val="55000"/>
                </a:srgbClr>
              </a:gs>
            </a:gsLst>
            <a:lin ang="16200000" scaled="0"/>
          </a:gra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Windows Forms</a:t>
            </a:r>
            <a:endParaRPr lang="el-GR" dirty="0"/>
          </a:p>
        </p:txBody>
      </p:sp>
      <p:sp>
        <p:nvSpPr>
          <p:cNvPr id="11" name="Rounded Rectangle 10"/>
          <p:cNvSpPr/>
          <p:nvPr/>
        </p:nvSpPr>
        <p:spPr>
          <a:xfrm>
            <a:off x="3596564" y="4146839"/>
            <a:ext cx="1320459" cy="756084"/>
          </a:xfrm>
          <a:prstGeom prst="roundRect">
            <a:avLst/>
          </a:prstGeom>
          <a:gradFill>
            <a:gsLst>
              <a:gs pos="100000">
                <a:srgbClr val="DDEBCF"/>
              </a:gs>
              <a:gs pos="0">
                <a:srgbClr val="156B13">
                  <a:lumMod val="45000"/>
                  <a:lumOff val="55000"/>
                </a:srgbClr>
              </a:gs>
            </a:gsLst>
            <a:lin ang="16200000" scaled="0"/>
          </a:gra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ASP.NET</a:t>
            </a:r>
            <a:endParaRPr lang="el-GR" dirty="0"/>
          </a:p>
        </p:txBody>
      </p:sp>
      <p:sp>
        <p:nvSpPr>
          <p:cNvPr id="12" name="Rounded Rectangle 11"/>
          <p:cNvSpPr/>
          <p:nvPr/>
        </p:nvSpPr>
        <p:spPr>
          <a:xfrm>
            <a:off x="5168583" y="4146839"/>
            <a:ext cx="1320459" cy="756084"/>
          </a:xfrm>
          <a:prstGeom prst="roundRect">
            <a:avLst/>
          </a:prstGeom>
          <a:gradFill>
            <a:gsLst>
              <a:gs pos="100000">
                <a:srgbClr val="DDEBCF"/>
              </a:gs>
              <a:gs pos="0">
                <a:srgbClr val="156B13">
                  <a:lumMod val="45000"/>
                  <a:lumOff val="55000"/>
                </a:srgbClr>
              </a:gs>
            </a:gsLst>
            <a:lin ang="16200000" scaled="0"/>
          </a:gra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ADO.NET</a:t>
            </a:r>
            <a:endParaRPr lang="el-GR" dirty="0"/>
          </a:p>
        </p:txBody>
      </p:sp>
      <p:sp>
        <p:nvSpPr>
          <p:cNvPr id="13" name="Rounded Rectangle 12"/>
          <p:cNvSpPr/>
          <p:nvPr/>
        </p:nvSpPr>
        <p:spPr>
          <a:xfrm>
            <a:off x="2024547" y="3282743"/>
            <a:ext cx="1042829" cy="73992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WPF</a:t>
            </a:r>
            <a:endParaRPr lang="el-GR" dirty="0"/>
          </a:p>
        </p:txBody>
      </p:sp>
      <p:sp>
        <p:nvSpPr>
          <p:cNvPr id="17" name="Rounded Rectangle 16"/>
          <p:cNvSpPr/>
          <p:nvPr/>
        </p:nvSpPr>
        <p:spPr>
          <a:xfrm>
            <a:off x="3157582" y="3282743"/>
            <a:ext cx="1042829" cy="73992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WCF</a:t>
            </a:r>
            <a:endParaRPr lang="el-GR" dirty="0"/>
          </a:p>
        </p:txBody>
      </p:sp>
      <p:sp>
        <p:nvSpPr>
          <p:cNvPr id="19" name="Rounded Rectangle 18"/>
          <p:cNvSpPr/>
          <p:nvPr/>
        </p:nvSpPr>
        <p:spPr>
          <a:xfrm>
            <a:off x="4306259" y="3282743"/>
            <a:ext cx="1042829" cy="73992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WF</a:t>
            </a:r>
            <a:endParaRPr lang="el-GR" dirty="0"/>
          </a:p>
        </p:txBody>
      </p:sp>
      <p:sp>
        <p:nvSpPr>
          <p:cNvPr id="20" name="Rounded Rectangle 19"/>
          <p:cNvSpPr/>
          <p:nvPr/>
        </p:nvSpPr>
        <p:spPr>
          <a:xfrm>
            <a:off x="5428872" y="3282743"/>
            <a:ext cx="1042829" cy="73992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Card Space</a:t>
            </a:r>
            <a:endParaRPr lang="el-GR" dirty="0"/>
          </a:p>
        </p:txBody>
      </p:sp>
      <p:sp>
        <p:nvSpPr>
          <p:cNvPr id="21" name="Rounded Rectangle 20"/>
          <p:cNvSpPr/>
          <p:nvPr/>
        </p:nvSpPr>
        <p:spPr>
          <a:xfrm>
            <a:off x="2020181" y="2346639"/>
            <a:ext cx="2180230" cy="75608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LINQ</a:t>
            </a:r>
            <a:endParaRPr lang="el-GR" dirty="0"/>
          </a:p>
        </p:txBody>
      </p:sp>
      <p:sp>
        <p:nvSpPr>
          <p:cNvPr id="22" name="Rounded Rectangle 21"/>
          <p:cNvSpPr/>
          <p:nvPr/>
        </p:nvSpPr>
        <p:spPr>
          <a:xfrm>
            <a:off x="4291471" y="2346639"/>
            <a:ext cx="2180230" cy="756084"/>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ADO.NET Entity Framework</a:t>
            </a:r>
            <a:endParaRPr lang="el-GR" dirty="0"/>
          </a:p>
        </p:txBody>
      </p:sp>
      <p:sp>
        <p:nvSpPr>
          <p:cNvPr id="23" name="Rounded Rectangle 22"/>
          <p:cNvSpPr/>
          <p:nvPr/>
        </p:nvSpPr>
        <p:spPr>
          <a:xfrm>
            <a:off x="2024547" y="1410535"/>
            <a:ext cx="2180230" cy="756084"/>
          </a:xfrm>
          <a:prstGeom prst="roundRect">
            <a:avLst/>
          </a:prstGeom>
          <a:gradFill>
            <a:gsLst>
              <a:gs pos="100000">
                <a:srgbClr val="FFF200">
                  <a:lumMod val="65000"/>
                  <a:lumOff val="35000"/>
                </a:srgbClr>
              </a:gs>
              <a:gs pos="0">
                <a:srgbClr val="FF7A00">
                  <a:lumMod val="80000"/>
                  <a:lumOff val="20000"/>
                </a:srgbClr>
              </a:gs>
            </a:gsLst>
            <a:lin ang="16200000" scaled="0"/>
          </a:gra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Task Parallel </a:t>
            </a:r>
            <a:r>
              <a:rPr lang="en-US" dirty="0" smtClean="0"/>
              <a:t>Library &amp; PLINQ</a:t>
            </a:r>
            <a:endParaRPr lang="el-GR" dirty="0"/>
          </a:p>
        </p:txBody>
      </p:sp>
      <p:sp>
        <p:nvSpPr>
          <p:cNvPr id="24" name="Rounded Rectangle 23"/>
          <p:cNvSpPr/>
          <p:nvPr/>
        </p:nvSpPr>
        <p:spPr>
          <a:xfrm>
            <a:off x="4295837" y="1410535"/>
            <a:ext cx="2180230" cy="756084"/>
          </a:xfrm>
          <a:prstGeom prst="roundRect">
            <a:avLst/>
          </a:prstGeom>
          <a:gradFill>
            <a:gsLst>
              <a:gs pos="100000">
                <a:srgbClr val="FFF200">
                  <a:lumMod val="65000"/>
                  <a:lumOff val="35000"/>
                </a:srgbClr>
              </a:gs>
              <a:gs pos="0">
                <a:srgbClr val="FF7A00">
                  <a:lumMod val="80000"/>
                  <a:lumOff val="20000"/>
                </a:srgbClr>
              </a:gs>
            </a:gsLst>
            <a:lin ang="16200000" scaled="0"/>
          </a:gra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smtClean="0"/>
              <a:t>Managed Extensibility Framework</a:t>
            </a:r>
            <a:endParaRPr lang="el-GR" sz="1600" dirty="0"/>
          </a:p>
        </p:txBody>
      </p:sp>
      <p:sp>
        <p:nvSpPr>
          <p:cNvPr id="25" name="Right Brace 24"/>
          <p:cNvSpPr/>
          <p:nvPr/>
        </p:nvSpPr>
        <p:spPr>
          <a:xfrm>
            <a:off x="6705066" y="4146839"/>
            <a:ext cx="216024" cy="1874449"/>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l-GR"/>
          </a:p>
        </p:txBody>
      </p:sp>
      <p:sp>
        <p:nvSpPr>
          <p:cNvPr id="26" name="TextBox 25"/>
          <p:cNvSpPr txBox="1"/>
          <p:nvPr/>
        </p:nvSpPr>
        <p:spPr>
          <a:xfrm rot="5400000">
            <a:off x="6233302" y="4822454"/>
            <a:ext cx="2202847" cy="523220"/>
          </a:xfrm>
          <a:prstGeom prst="rect">
            <a:avLst/>
          </a:prstGeom>
          <a:noFill/>
        </p:spPr>
        <p:txBody>
          <a:bodyPr wrap="none" rtlCol="0">
            <a:spAutoFit/>
          </a:bodyPr>
          <a:lstStyle/>
          <a:p>
            <a:r>
              <a:rPr lang="en-US" sz="1600" dirty="0" smtClean="0"/>
              <a:t>.NET Framework 2.0</a:t>
            </a:r>
          </a:p>
          <a:p>
            <a:pPr algn="ctr"/>
            <a:r>
              <a:rPr lang="en-US" sz="1200" dirty="0" smtClean="0"/>
              <a:t>2005</a:t>
            </a:r>
            <a:endParaRPr lang="el-GR" sz="1200" dirty="0"/>
          </a:p>
        </p:txBody>
      </p:sp>
      <p:sp>
        <p:nvSpPr>
          <p:cNvPr id="27" name="Right Brace 26"/>
          <p:cNvSpPr/>
          <p:nvPr/>
        </p:nvSpPr>
        <p:spPr>
          <a:xfrm>
            <a:off x="6741070" y="3282743"/>
            <a:ext cx="108012" cy="692023"/>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l-GR"/>
          </a:p>
        </p:txBody>
      </p:sp>
      <p:sp>
        <p:nvSpPr>
          <p:cNvPr id="28" name="TextBox 27"/>
          <p:cNvSpPr txBox="1"/>
          <p:nvPr/>
        </p:nvSpPr>
        <p:spPr>
          <a:xfrm rot="5400000">
            <a:off x="7046821" y="3367144"/>
            <a:ext cx="575800" cy="523220"/>
          </a:xfrm>
          <a:prstGeom prst="rect">
            <a:avLst/>
          </a:prstGeom>
          <a:noFill/>
        </p:spPr>
        <p:txBody>
          <a:bodyPr wrap="none" rtlCol="0">
            <a:spAutoFit/>
          </a:bodyPr>
          <a:lstStyle/>
          <a:p>
            <a:pPr algn="ctr"/>
            <a:r>
              <a:rPr lang="en-US" sz="1600" dirty="0" smtClean="0"/>
              <a:t>3.0</a:t>
            </a:r>
          </a:p>
          <a:p>
            <a:pPr algn="ctr"/>
            <a:r>
              <a:rPr lang="en-US" sz="1200" dirty="0" smtClean="0"/>
              <a:t>2006</a:t>
            </a:r>
            <a:endParaRPr lang="el-GR" sz="1200" dirty="0"/>
          </a:p>
        </p:txBody>
      </p:sp>
      <p:sp>
        <p:nvSpPr>
          <p:cNvPr id="29" name="Right Brace 28"/>
          <p:cNvSpPr/>
          <p:nvPr/>
        </p:nvSpPr>
        <p:spPr>
          <a:xfrm>
            <a:off x="6732797" y="2410700"/>
            <a:ext cx="108012" cy="692023"/>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l-GR"/>
          </a:p>
        </p:txBody>
      </p:sp>
      <p:sp>
        <p:nvSpPr>
          <p:cNvPr id="30" name="TextBox 29"/>
          <p:cNvSpPr txBox="1"/>
          <p:nvPr/>
        </p:nvSpPr>
        <p:spPr>
          <a:xfrm rot="5400000">
            <a:off x="7038548" y="2495101"/>
            <a:ext cx="575800" cy="523220"/>
          </a:xfrm>
          <a:prstGeom prst="rect">
            <a:avLst/>
          </a:prstGeom>
          <a:noFill/>
        </p:spPr>
        <p:txBody>
          <a:bodyPr wrap="none" rtlCol="0">
            <a:spAutoFit/>
          </a:bodyPr>
          <a:lstStyle/>
          <a:p>
            <a:pPr algn="ctr"/>
            <a:r>
              <a:rPr lang="en-US" sz="1600" dirty="0" smtClean="0"/>
              <a:t>3.5</a:t>
            </a:r>
          </a:p>
          <a:p>
            <a:pPr algn="ctr"/>
            <a:r>
              <a:rPr lang="en-US" sz="1200" dirty="0" smtClean="0"/>
              <a:t>2007</a:t>
            </a:r>
            <a:endParaRPr lang="el-GR" sz="1200" dirty="0"/>
          </a:p>
        </p:txBody>
      </p:sp>
      <p:sp>
        <p:nvSpPr>
          <p:cNvPr id="31" name="Right Brace 30"/>
          <p:cNvSpPr/>
          <p:nvPr/>
        </p:nvSpPr>
        <p:spPr>
          <a:xfrm>
            <a:off x="6732797" y="1453431"/>
            <a:ext cx="108012" cy="692023"/>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l-GR"/>
          </a:p>
        </p:txBody>
      </p:sp>
      <p:sp>
        <p:nvSpPr>
          <p:cNvPr id="32" name="TextBox 31"/>
          <p:cNvSpPr txBox="1"/>
          <p:nvPr/>
        </p:nvSpPr>
        <p:spPr>
          <a:xfrm rot="5400000">
            <a:off x="7038548" y="1537832"/>
            <a:ext cx="575800" cy="523220"/>
          </a:xfrm>
          <a:prstGeom prst="rect">
            <a:avLst/>
          </a:prstGeom>
          <a:noFill/>
        </p:spPr>
        <p:txBody>
          <a:bodyPr wrap="none" rtlCol="0">
            <a:spAutoFit/>
          </a:bodyPr>
          <a:lstStyle/>
          <a:p>
            <a:pPr algn="ctr"/>
            <a:r>
              <a:rPr lang="en-US" sz="1600" dirty="0"/>
              <a:t>4</a:t>
            </a:r>
            <a:r>
              <a:rPr lang="en-US" sz="1600" dirty="0" smtClean="0"/>
              <a:t>.0</a:t>
            </a:r>
          </a:p>
          <a:p>
            <a:pPr algn="ctr"/>
            <a:r>
              <a:rPr lang="en-US" sz="1200" dirty="0" smtClean="0"/>
              <a:t>2010</a:t>
            </a:r>
            <a:endParaRPr lang="el-GR" sz="1200" dirty="0"/>
          </a:p>
        </p:txBody>
      </p:sp>
    </p:spTree>
    <p:extLst>
      <p:ext uri="{BB962C8B-B14F-4D97-AF65-F5344CB8AC3E}">
        <p14:creationId xmlns:p14="http://schemas.microsoft.com/office/powerpoint/2010/main" val="228350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1" grpId="0" animBg="1"/>
      <p:bldP spid="12" grpId="0" animBg="1"/>
      <p:bldP spid="13" grpId="0" animBg="1"/>
      <p:bldP spid="17" grpId="0" animBg="1"/>
      <p:bldP spid="19" grpId="0" animBg="1"/>
      <p:bldP spid="20" grpId="0" animBg="1"/>
      <p:bldP spid="21" grpId="0" animBg="1"/>
      <p:bldP spid="22" grpId="0" animBg="1"/>
      <p:bldP spid="23" grpId="0" animBg="1"/>
      <p:bldP spid="24" grpId="0" animBg="1"/>
      <p:bldP spid="25" grpId="0" animBg="1"/>
      <p:bldP spid="26" grpId="0"/>
      <p:bldP spid="27" grpId="0" animBg="1"/>
      <p:bldP spid="28" grpId="0"/>
      <p:bldP spid="29" grpId="0" animBg="1"/>
      <p:bldP spid="30" grpId="0"/>
      <p:bldP spid="31" grpId="0" animBg="1"/>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n-US" dirty="0" smtClean="0"/>
              <a:t>Common Language Infrastructure</a:t>
            </a:r>
            <a:endParaRPr lang="el-GR" dirty="0" smtClean="0"/>
          </a:p>
        </p:txBody>
      </p:sp>
      <p:sp>
        <p:nvSpPr>
          <p:cNvPr id="3" name="Text Placeholder 2"/>
          <p:cNvSpPr>
            <a:spLocks noGrp="1"/>
          </p:cNvSpPr>
          <p:nvPr>
            <p:ph type="body" idx="1"/>
          </p:nvPr>
        </p:nvSpPr>
        <p:spPr/>
        <p:txBody>
          <a:bodyPr>
            <a:normAutofit fontScale="92500" lnSpcReduction="10000"/>
          </a:bodyPr>
          <a:lstStyle/>
          <a:p>
            <a:pPr>
              <a:buFont typeface="Arial" pitchFamily="34" charset="0"/>
              <a:buChar char="–"/>
              <a:defRPr/>
            </a:pPr>
            <a:r>
              <a:rPr lang="el-GR" dirty="0" smtClean="0">
                <a:cs typeface="Calibri" pitchFamily="34" charset="0"/>
              </a:rPr>
              <a:t>Αποτελείται από</a:t>
            </a:r>
          </a:p>
          <a:p>
            <a:pPr lvl="1">
              <a:buFont typeface="Arial" pitchFamily="34" charset="0"/>
              <a:buChar char="•"/>
              <a:defRPr/>
            </a:pPr>
            <a:r>
              <a:rPr lang="en-US" b="1" dirty="0" smtClean="0">
                <a:cs typeface="Calibri" pitchFamily="34" charset="0"/>
              </a:rPr>
              <a:t>Common Type System (CTS) </a:t>
            </a:r>
            <a:r>
              <a:rPr lang="el-GR" dirty="0" smtClean="0">
                <a:cs typeface="Calibri" pitchFamily="34" charset="0"/>
              </a:rPr>
              <a:t/>
            </a:r>
            <a:br>
              <a:rPr lang="el-GR" dirty="0" smtClean="0">
                <a:cs typeface="Calibri" pitchFamily="34" charset="0"/>
              </a:rPr>
            </a:br>
            <a:r>
              <a:rPr lang="el-GR" dirty="0" smtClean="0">
                <a:cs typeface="Calibri" pitchFamily="34" charset="0"/>
              </a:rPr>
              <a:t>Σύνολο τύπων και λειτουργιών που είναι κοινοί σε όλες τις </a:t>
            </a:r>
            <a:r>
              <a:rPr lang="en-US" dirty="0" smtClean="0">
                <a:cs typeface="Calibri" pitchFamily="34" charset="0"/>
              </a:rPr>
              <a:t>CTS-</a:t>
            </a:r>
            <a:r>
              <a:rPr lang="el-GR" dirty="0" smtClean="0">
                <a:cs typeface="Calibri" pitchFamily="34" charset="0"/>
              </a:rPr>
              <a:t>συμβατές γλώσσες</a:t>
            </a:r>
            <a:endParaRPr lang="en-US" dirty="0" smtClean="0">
              <a:cs typeface="Calibri" pitchFamily="34" charset="0"/>
            </a:endParaRPr>
          </a:p>
          <a:p>
            <a:pPr lvl="1">
              <a:buFont typeface="Arial" pitchFamily="34" charset="0"/>
              <a:buChar char="•"/>
              <a:defRPr/>
            </a:pPr>
            <a:r>
              <a:rPr lang="en-US" b="1" dirty="0" smtClean="0">
                <a:cs typeface="Calibri" pitchFamily="34" charset="0"/>
              </a:rPr>
              <a:t>Metadata</a:t>
            </a:r>
            <a:r>
              <a:rPr lang="el-GR" dirty="0">
                <a:cs typeface="Calibri" pitchFamily="34" charset="0"/>
              </a:rPr>
              <a:t/>
            </a:r>
            <a:br>
              <a:rPr lang="el-GR" dirty="0">
                <a:cs typeface="Calibri" pitchFamily="34" charset="0"/>
              </a:rPr>
            </a:br>
            <a:r>
              <a:rPr lang="el-GR" dirty="0" smtClean="0">
                <a:cs typeface="Calibri" pitchFamily="34" charset="0"/>
              </a:rPr>
              <a:t>Πληροφορίες για τους τύπους και τη δομή του εκτελέσιμου αρχείου ή της βιβλιοθήκης</a:t>
            </a:r>
            <a:endParaRPr lang="en-US" dirty="0" smtClean="0">
              <a:cs typeface="Calibri" pitchFamily="34" charset="0"/>
            </a:endParaRPr>
          </a:p>
          <a:p>
            <a:pPr lvl="1">
              <a:buFont typeface="Arial" pitchFamily="34" charset="0"/>
              <a:buChar char="•"/>
              <a:defRPr/>
            </a:pPr>
            <a:r>
              <a:rPr lang="en-US" b="1" dirty="0" smtClean="0">
                <a:cs typeface="Calibri" pitchFamily="34" charset="0"/>
              </a:rPr>
              <a:t>Common Language Specification (CLS)</a:t>
            </a:r>
            <a:r>
              <a:rPr lang="el-GR" dirty="0">
                <a:cs typeface="Calibri" pitchFamily="34" charset="0"/>
              </a:rPr>
              <a:t/>
            </a:r>
            <a:br>
              <a:rPr lang="el-GR" dirty="0">
                <a:cs typeface="Calibri" pitchFamily="34" charset="0"/>
              </a:rPr>
            </a:br>
            <a:r>
              <a:rPr lang="el-GR" dirty="0" smtClean="0">
                <a:cs typeface="Calibri" pitchFamily="34" charset="0"/>
              </a:rPr>
              <a:t>Βασικοί κανόνες οι οποίοι θα πρέπει να τηρούνται από οποιαδήποτε γλώσσα κάνει </a:t>
            </a:r>
            <a:r>
              <a:rPr lang="en-US" dirty="0" smtClean="0">
                <a:cs typeface="Calibri" pitchFamily="34" charset="0"/>
              </a:rPr>
              <a:t>target </a:t>
            </a:r>
            <a:r>
              <a:rPr lang="el-GR" dirty="0" smtClean="0">
                <a:cs typeface="Calibri" pitchFamily="34" charset="0"/>
              </a:rPr>
              <a:t>το </a:t>
            </a:r>
            <a:r>
              <a:rPr lang="en-US" dirty="0" smtClean="0">
                <a:cs typeface="Calibri" pitchFamily="34" charset="0"/>
              </a:rPr>
              <a:t>CLI</a:t>
            </a:r>
            <a:endParaRPr lang="el-GR" dirty="0" smtClean="0">
              <a:cs typeface="Calibri" pitchFamily="34" charset="0"/>
            </a:endParaRPr>
          </a:p>
          <a:p>
            <a:pPr lvl="1">
              <a:buFont typeface="Arial" pitchFamily="34" charset="0"/>
              <a:buChar char="•"/>
              <a:defRPr/>
            </a:pPr>
            <a:r>
              <a:rPr lang="en-US" b="1" dirty="0" smtClean="0">
                <a:cs typeface="Calibri" pitchFamily="34" charset="0"/>
              </a:rPr>
              <a:t>Virtual Execution System (VES)</a:t>
            </a:r>
            <a:r>
              <a:rPr lang="el-GR" dirty="0" smtClean="0">
                <a:cs typeface="Calibri" pitchFamily="34" charset="0"/>
              </a:rPr>
              <a:t/>
            </a:r>
            <a:br>
              <a:rPr lang="el-GR" dirty="0" smtClean="0">
                <a:cs typeface="Calibri" pitchFamily="34" charset="0"/>
              </a:rPr>
            </a:br>
            <a:r>
              <a:rPr lang="el-GR" dirty="0" smtClean="0">
                <a:cs typeface="Calibri" pitchFamily="34" charset="0"/>
              </a:rPr>
              <a:t>Το</a:t>
            </a:r>
            <a:r>
              <a:rPr lang="en-US" dirty="0" smtClean="0">
                <a:cs typeface="Calibri" pitchFamily="34" charset="0"/>
              </a:rPr>
              <a:t> VES </a:t>
            </a:r>
            <a:r>
              <a:rPr lang="el-GR" dirty="0" smtClean="0">
                <a:cs typeface="Calibri" pitchFamily="34" charset="0"/>
              </a:rPr>
              <a:t>φορτώνει και εκτελεί </a:t>
            </a:r>
            <a:r>
              <a:rPr lang="en-US" dirty="0" smtClean="0">
                <a:cs typeface="Calibri" pitchFamily="34" charset="0"/>
              </a:rPr>
              <a:t>CLI-</a:t>
            </a:r>
            <a:r>
              <a:rPr lang="el-GR" dirty="0" smtClean="0">
                <a:cs typeface="Calibri" pitchFamily="34" charset="0"/>
              </a:rPr>
              <a:t>συμβατά προγράμματα</a:t>
            </a:r>
            <a:r>
              <a:rPr lang="en-US" dirty="0" smtClean="0">
                <a:cs typeface="Calibri" pitchFamily="34" charset="0"/>
              </a:rPr>
              <a:t>, </a:t>
            </a:r>
            <a:r>
              <a:rPr lang="el-GR" dirty="0" smtClean="0">
                <a:cs typeface="Calibri" pitchFamily="34" charset="0"/>
              </a:rPr>
              <a:t>χρησιμοποιώντας τα </a:t>
            </a:r>
            <a:r>
              <a:rPr lang="en-US" dirty="0" smtClean="0">
                <a:cs typeface="Calibri" pitchFamily="34" charset="0"/>
              </a:rPr>
              <a:t>metadata</a:t>
            </a:r>
            <a:r>
              <a:rPr lang="el-GR" dirty="0" smtClean="0">
                <a:cs typeface="Calibri" pitchFamily="34" charset="0"/>
              </a:rPr>
              <a:t>.</a:t>
            </a:r>
          </a:p>
          <a:p>
            <a:pPr>
              <a:buFont typeface="Arial" pitchFamily="34" charset="0"/>
              <a:buChar char="–"/>
              <a:defRPr/>
            </a:pPr>
            <a:r>
              <a:rPr lang="el-GR" dirty="0" smtClean="0"/>
              <a:t>Είναι ανοικτό πρότυπο.</a:t>
            </a:r>
            <a:endParaRPr lang="el-GR" dirty="0"/>
          </a:p>
        </p:txBody>
      </p:sp>
      <p:sp>
        <p:nvSpPr>
          <p:cNvPr id="4"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7</a:t>
            </a:fld>
            <a:endParaRPr lang="el-GR" dirty="0"/>
          </a:p>
        </p:txBody>
      </p:sp>
    </p:spTree>
    <p:extLst>
      <p:ext uri="{BB962C8B-B14F-4D97-AF65-F5344CB8AC3E}">
        <p14:creationId xmlns:p14="http://schemas.microsoft.com/office/powerpoint/2010/main" val="5879092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a:bodyPr>
          <a:lstStyle/>
          <a:p>
            <a:r>
              <a:rPr lang="el-GR" dirty="0" smtClean="0"/>
              <a:t>Υποστηριζόμενες γλώσσες</a:t>
            </a:r>
          </a:p>
        </p:txBody>
      </p:sp>
      <p:pic>
        <p:nvPicPr>
          <p:cNvPr id="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b="5783"/>
          <a:stretch/>
        </p:blipFill>
        <p:spPr bwMode="auto">
          <a:xfrm>
            <a:off x="683568" y="1412776"/>
            <a:ext cx="7799667" cy="4545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6"/>
          <p:cNvSpPr>
            <a:spLocks noGrp="1"/>
          </p:cNvSpPr>
          <p:nvPr>
            <p:ph type="sldNum" sz="quarter" idx="12"/>
          </p:nvPr>
        </p:nvSpPr>
        <p:spPr>
          <a:xfrm>
            <a:off x="8647272" y="6407944"/>
            <a:ext cx="365760" cy="365125"/>
          </a:xfrm>
        </p:spPr>
        <p:txBody>
          <a:bodyPr/>
          <a:lstStyle/>
          <a:p>
            <a:fld id="{BF60CB65-32CC-4009-B0EA-21A8B9F6A143}" type="slidenum">
              <a:rPr lang="el-GR" smtClean="0"/>
              <a:pPr/>
              <a:t>8</a:t>
            </a:fld>
            <a:endParaRPr lang="el-GR" dirty="0"/>
          </a:p>
        </p:txBody>
      </p:sp>
    </p:spTree>
    <p:extLst>
      <p:ext uri="{BB962C8B-B14F-4D97-AF65-F5344CB8AC3E}">
        <p14:creationId xmlns:p14="http://schemas.microsoft.com/office/powerpoint/2010/main" val="6988283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Διαδικασία εκτέλεσης</a:t>
            </a:r>
            <a:endParaRPr lang="el-GR" dirty="0"/>
          </a:p>
        </p:txBody>
      </p:sp>
      <p:sp>
        <p:nvSpPr>
          <p:cNvPr id="7" name="Slide Number Placeholder 6"/>
          <p:cNvSpPr>
            <a:spLocks noGrp="1"/>
          </p:cNvSpPr>
          <p:nvPr>
            <p:ph type="sldNum" sz="quarter" idx="12"/>
          </p:nvPr>
        </p:nvSpPr>
        <p:spPr/>
        <p:txBody>
          <a:bodyPr/>
          <a:lstStyle/>
          <a:p>
            <a:fld id="{BF60CB65-32CC-4009-B0EA-21A8B9F6A143}" type="slidenum">
              <a:rPr lang="el-GR" smtClean="0"/>
              <a:pPr/>
              <a:t>9</a:t>
            </a:fld>
            <a:endParaRPr lang="el-GR" dirty="0"/>
          </a:p>
        </p:txBody>
      </p:sp>
      <p:pic>
        <p:nvPicPr>
          <p:cNvPr id="1027" name="Picture 3" descr="C:\Users\kingherc\Desktop\Untitl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0340" y="1124744"/>
            <a:ext cx="3648075" cy="5324475"/>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ular Callout 2"/>
          <p:cNvSpPr/>
          <p:nvPr/>
        </p:nvSpPr>
        <p:spPr>
          <a:xfrm>
            <a:off x="5148064" y="3645024"/>
            <a:ext cx="3600400" cy="864095"/>
          </a:xfrm>
          <a:prstGeom prst="wedgeRoundRectCallout">
            <a:avLst>
              <a:gd name="adj1" fmla="val -58858"/>
              <a:gd name="adj2" fmla="val -8047"/>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Οι .ΝΕΤ γλώσσες μεταγλωττίζονται σε μια 2</a:t>
            </a:r>
            <a:r>
              <a:rPr lang="el-GR" sz="1400" baseline="30000" dirty="0" smtClean="0"/>
              <a:t>η</a:t>
            </a:r>
            <a:r>
              <a:rPr lang="el-GR" sz="1400" dirty="0" smtClean="0"/>
              <a:t> </a:t>
            </a:r>
            <a:r>
              <a:rPr lang="en-US" sz="1400" dirty="0" smtClean="0"/>
              <a:t>platform-neutral </a:t>
            </a:r>
            <a:r>
              <a:rPr lang="el-GR" sz="1400" dirty="0" smtClean="0"/>
              <a:t>γλώσσα, την </a:t>
            </a:r>
            <a:r>
              <a:rPr lang="en-US" sz="1400" dirty="0" smtClean="0"/>
              <a:t>Intermediate Language (IL).</a:t>
            </a:r>
            <a:endParaRPr lang="el-GR" sz="1400" dirty="0"/>
          </a:p>
        </p:txBody>
      </p:sp>
      <p:sp>
        <p:nvSpPr>
          <p:cNvPr id="6" name="Rounded Rectangular Callout 5"/>
          <p:cNvSpPr/>
          <p:nvPr/>
        </p:nvSpPr>
        <p:spPr>
          <a:xfrm>
            <a:off x="5214829" y="4869160"/>
            <a:ext cx="3600400" cy="936104"/>
          </a:xfrm>
          <a:prstGeom prst="wedgeRoundRectCallout">
            <a:avLst>
              <a:gd name="adj1" fmla="val -58388"/>
              <a:gd name="adj2" fmla="val -2529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Το </a:t>
            </a:r>
            <a:r>
              <a:rPr lang="en-US" sz="1400" dirty="0" smtClean="0"/>
              <a:t>CLR, platform-specific, </a:t>
            </a:r>
            <a:r>
              <a:rPr lang="el-GR" sz="1400" dirty="0" smtClean="0"/>
              <a:t>μεταγλωττίζει την </a:t>
            </a:r>
            <a:r>
              <a:rPr lang="en-US" sz="1400" dirty="0" smtClean="0"/>
              <a:t>IL </a:t>
            </a:r>
            <a:r>
              <a:rPr lang="el-GR" sz="1400" dirty="0" smtClean="0"/>
              <a:t>σε κώδικα μηχανής για να εκτελεστεί.</a:t>
            </a:r>
            <a:endParaRPr lang="el-GR" sz="1400" dirty="0"/>
          </a:p>
        </p:txBody>
      </p:sp>
      <p:cxnSp>
        <p:nvCxnSpPr>
          <p:cNvPr id="5" name="Straight Arrow Connector 4"/>
          <p:cNvCxnSpPr/>
          <p:nvPr/>
        </p:nvCxnSpPr>
        <p:spPr>
          <a:xfrm flipH="1">
            <a:off x="2195736" y="4509119"/>
            <a:ext cx="2088232" cy="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11560" y="4185953"/>
            <a:ext cx="1452642" cy="646331"/>
          </a:xfrm>
          <a:prstGeom prst="rect">
            <a:avLst/>
          </a:prstGeom>
          <a:noFill/>
        </p:spPr>
        <p:txBody>
          <a:bodyPr wrap="none" rtlCol="0">
            <a:spAutoFit/>
          </a:bodyPr>
          <a:lstStyle/>
          <a:p>
            <a:r>
              <a:rPr lang="en-US" dirty="0" smtClean="0"/>
              <a:t>Assembly</a:t>
            </a:r>
          </a:p>
          <a:p>
            <a:r>
              <a:rPr lang="en-US" dirty="0" smtClean="0"/>
              <a:t>(.exe </a:t>
            </a:r>
            <a:r>
              <a:rPr lang="el-GR" dirty="0" smtClean="0"/>
              <a:t>ή </a:t>
            </a:r>
            <a:r>
              <a:rPr lang="en-US" dirty="0" smtClean="0"/>
              <a:t>.</a:t>
            </a:r>
            <a:r>
              <a:rPr lang="en-US" dirty="0" err="1" smtClean="0"/>
              <a:t>dll</a:t>
            </a:r>
            <a:r>
              <a:rPr lang="en-US" dirty="0" smtClean="0"/>
              <a:t>)</a:t>
            </a:r>
            <a:endParaRPr lang="el-GR" dirty="0"/>
          </a:p>
        </p:txBody>
      </p:sp>
    </p:spTree>
    <p:extLst>
      <p:ext uri="{BB962C8B-B14F-4D97-AF65-F5344CB8AC3E}">
        <p14:creationId xmlns:p14="http://schemas.microsoft.com/office/powerpoint/2010/main" val="2168735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2944</TotalTime>
  <Words>4093</Words>
  <Application>Microsoft Office PowerPoint</Application>
  <PresentationFormat>On-screen Show (4:3)</PresentationFormat>
  <Paragraphs>642</Paragraphs>
  <Slides>42</Slides>
  <Notes>36</Notes>
  <HiddenSlides>1</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Concourse</vt:lpstr>
      <vt:lpstr>Εισαγωγή στο .NET Framework και στη C#</vt:lpstr>
      <vt:lpstr>Περιεχόμενα</vt:lpstr>
      <vt:lpstr>Τι είναι το .NET</vt:lpstr>
      <vt:lpstr>Τι είναι το .NET Framework</vt:lpstr>
      <vt:lpstr>.NET Framework και λειτουργικό σύστημα</vt:lpstr>
      <vt:lpstr>Επισκόπηση του .NET Framework</vt:lpstr>
      <vt:lpstr>Common Language Infrastructure</vt:lpstr>
      <vt:lpstr>Υποστηριζόμενες γλώσσες</vt:lpstr>
      <vt:lpstr>Διαδικασία εκτέλεσης</vt:lpstr>
      <vt:lpstr>.NET Τεχνολογίες</vt:lpstr>
      <vt:lpstr>Σύστημα τύπων</vt:lpstr>
      <vt:lpstr>Base Class Library, μέρος 1</vt:lpstr>
      <vt:lpstr>Base Class Library, μέρος 2</vt:lpstr>
      <vt:lpstr>C#</vt:lpstr>
      <vt:lpstr>Η γλώσσα C#</vt:lpstr>
      <vt:lpstr>Γεια σου κόσμε!</vt:lpstr>
      <vt:lpstr>Visual Studio</vt:lpstr>
      <vt:lpstr>DEMO</vt:lpstr>
      <vt:lpstr>Τύποι τιμής και αναφοράς</vt:lpstr>
      <vt:lpstr>Τελεστές (Operators)</vt:lpstr>
      <vt:lpstr>Απαριθμήσεις, πίνακες, δομές</vt:lpstr>
      <vt:lpstr>Δηλώσεις (Statements)</vt:lpstr>
      <vt:lpstr>Κλάσεις</vt:lpstr>
      <vt:lpstr>Κληρονομικότητα</vt:lpstr>
      <vt:lpstr>Modifiers</vt:lpstr>
      <vt:lpstr>Interfaces</vt:lpstr>
      <vt:lpstr>Χειρισμός εξαιρέσεων</vt:lpstr>
      <vt:lpstr>Generics</vt:lpstr>
      <vt:lpstr>Συμβάντα (events)</vt:lpstr>
      <vt:lpstr>Anonymous &amp; Lambda</vt:lpstr>
      <vt:lpstr>…και πολλά ακόμα</vt:lpstr>
      <vt:lpstr>…και πολλά ακόμα</vt:lpstr>
      <vt:lpstr>Windows Forms</vt:lpstr>
      <vt:lpstr>Windows Forms</vt:lpstr>
      <vt:lpstr>System.Windows.Forms namespace</vt:lpstr>
      <vt:lpstr>DEMO</vt:lpstr>
      <vt:lpstr>Windows Presentation Foundation (WPF)</vt:lpstr>
      <vt:lpstr>WPF</vt:lpstr>
      <vt:lpstr>XAML</vt:lpstr>
      <vt:lpstr>DEMO</vt:lpstr>
      <vt:lpstr>Resources</vt:lpstr>
      <vt:lpstr>Ευχαριστώ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Apache Axis2</dc:title>
  <dc:creator>kingherc</dc:creator>
  <cp:lastModifiedBy>kingherc</cp:lastModifiedBy>
  <cp:revision>649</cp:revision>
  <dcterms:created xsi:type="dcterms:W3CDTF">2009-06-14T12:55:39Z</dcterms:created>
  <dcterms:modified xsi:type="dcterms:W3CDTF">2010-10-20T12:25:44Z</dcterms:modified>
</cp:coreProperties>
</file>