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4" r:id="rId3"/>
    <p:sldId id="270" r:id="rId4"/>
    <p:sldId id="257" r:id="rId5"/>
    <p:sldId id="284" r:id="rId6"/>
    <p:sldId id="273" r:id="rId7"/>
    <p:sldId id="282" r:id="rId8"/>
    <p:sldId id="271" r:id="rId9"/>
    <p:sldId id="272" r:id="rId10"/>
    <p:sldId id="259" r:id="rId11"/>
    <p:sldId id="258" r:id="rId12"/>
    <p:sldId id="260" r:id="rId13"/>
    <p:sldId id="261" r:id="rId14"/>
    <p:sldId id="280" r:id="rId15"/>
    <p:sldId id="285" r:id="rId16"/>
    <p:sldId id="286" r:id="rId17"/>
    <p:sldId id="287" r:id="rId18"/>
    <p:sldId id="288" r:id="rId19"/>
    <p:sldId id="276" r:id="rId20"/>
    <p:sldId id="277" r:id="rId21"/>
    <p:sldId id="278" r:id="rId22"/>
    <p:sldId id="289" r:id="rId23"/>
    <p:sldId id="283" r:id="rId24"/>
    <p:sldId id="279" r:id="rId25"/>
    <p:sldId id="275" r:id="rId26"/>
    <p:sldId id="269" r:id="rId27"/>
  </p:sldIdLst>
  <p:sldSz cx="9144000" cy="6858000" type="screen4x3"/>
  <p:notesSz cx="6858000" cy="1005205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78286" autoAdjust="0"/>
  </p:normalViewPr>
  <p:slideViewPr>
    <p:cSldViewPr>
      <p:cViewPr varScale="1">
        <p:scale>
          <a:sx n="69" d="100"/>
          <a:sy n="69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5858A-3F8B-4910-B17F-A377BDADDBB0}" type="datetimeFigureOut">
              <a:rPr lang="el-GR" smtClean="0"/>
              <a:pPr/>
              <a:t>1/6/2010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224D2-F250-4FC8-A276-9E2B52A0295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5311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39BD4-2352-4BB9-AE4C-8AA6DF4FC31D}" type="datetimeFigureOut">
              <a:rPr lang="el-GR" smtClean="0"/>
              <a:pPr/>
              <a:t>1/6/2010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54063"/>
            <a:ext cx="5022850" cy="376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4724"/>
            <a:ext cx="5486400" cy="4523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547703"/>
            <a:ext cx="2971800" cy="502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525E-1107-4919-9392-96EE03CD1CCD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791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12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Οδηγίες</a:t>
            </a:r>
            <a:r>
              <a:rPr lang="el-GR" baseline="0" dirty="0" smtClean="0"/>
              <a:t> εγκατάστασης:</a:t>
            </a:r>
          </a:p>
          <a:p>
            <a:endParaRPr lang="en-US" baseline="0" dirty="0" smtClean="0"/>
          </a:p>
          <a:p>
            <a:r>
              <a:rPr lang="en-US" baseline="0" dirty="0" smtClean="0"/>
              <a:t>- </a:t>
            </a:r>
            <a:r>
              <a:rPr lang="el-GR" baseline="0" dirty="0" smtClean="0"/>
              <a:t>Κατ’ αρχήν θα πρέπει να έχετε εγκαταστήσει τον </a:t>
            </a:r>
            <a:r>
              <a:rPr lang="en-US" baseline="0" dirty="0" smtClean="0"/>
              <a:t>tomcat </a:t>
            </a:r>
            <a:r>
              <a:rPr lang="el-GR" baseline="0" dirty="0" smtClean="0"/>
              <a:t>(εμείς έχουμε βάλει το 6.0) και το </a:t>
            </a:r>
            <a:r>
              <a:rPr lang="en-US" baseline="0" dirty="0" smtClean="0"/>
              <a:t>JDK.</a:t>
            </a:r>
            <a:endParaRPr lang="el-GR" baseline="0" dirty="0" smtClean="0"/>
          </a:p>
          <a:p>
            <a:pPr>
              <a:buFontTx/>
              <a:buChar char="-"/>
            </a:pPr>
            <a:r>
              <a:rPr lang="el-GR" baseline="0" dirty="0" smtClean="0"/>
              <a:t> Κατεβάζετε το </a:t>
            </a:r>
            <a:r>
              <a:rPr lang="en-US" baseline="0" dirty="0" smtClean="0"/>
              <a:t>axis2 “Standard Binary Distribution” </a:t>
            </a:r>
            <a:r>
              <a:rPr lang="el-GR" baseline="0" dirty="0" smtClean="0"/>
              <a:t>από το </a:t>
            </a:r>
            <a:r>
              <a:rPr lang="en-US" baseline="0" dirty="0" smtClean="0"/>
              <a:t>http://ws.apache.org/axis2/</a:t>
            </a:r>
            <a:r>
              <a:rPr lang="el-GR" baseline="0" dirty="0" smtClean="0"/>
              <a:t>. Το κάνετε </a:t>
            </a:r>
            <a:r>
              <a:rPr lang="en-US" baseline="0" dirty="0" smtClean="0"/>
              <a:t>extract </a:t>
            </a:r>
            <a:r>
              <a:rPr lang="el-GR" baseline="0" dirty="0" smtClean="0"/>
              <a:t>π.χ. στο </a:t>
            </a:r>
            <a:r>
              <a:rPr lang="en-US" baseline="0" dirty="0" smtClean="0"/>
              <a:t>C:\Program Files\Java\axis2-1.5</a:t>
            </a:r>
            <a:r>
              <a:rPr lang="el-GR" baseline="0" dirty="0" smtClean="0"/>
              <a:t>.</a:t>
            </a:r>
          </a:p>
          <a:p>
            <a:pPr>
              <a:buFontTx/>
              <a:buChar char="-"/>
            </a:pPr>
            <a:r>
              <a:rPr lang="el-GR" baseline="0" dirty="0" smtClean="0"/>
              <a:t> Διαβάστε τις οδηγίες εγκατάστασης του </a:t>
            </a:r>
            <a:r>
              <a:rPr lang="en-US" baseline="0" dirty="0" smtClean="0"/>
              <a:t>axis2</a:t>
            </a:r>
            <a:r>
              <a:rPr lang="el-GR" baseline="0" dirty="0" smtClean="0"/>
              <a:t> στο </a:t>
            </a:r>
            <a:r>
              <a:rPr lang="en-US" baseline="0" dirty="0" smtClean="0"/>
              <a:t>http://ws.apache.org/axis2/1_4/installationguide.html</a:t>
            </a:r>
            <a:r>
              <a:rPr lang="el-GR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l-GR" baseline="0" dirty="0" smtClean="0"/>
              <a:t>Θα πρέπει ουσιαστικά να έχετε τις εξής</a:t>
            </a:r>
            <a:r>
              <a:rPr lang="en-US" baseline="0" dirty="0" smtClean="0"/>
              <a:t> </a:t>
            </a:r>
            <a:r>
              <a:rPr lang="el-GR" baseline="0" dirty="0" smtClean="0"/>
              <a:t>παρόμοιες </a:t>
            </a:r>
            <a:r>
              <a:rPr lang="en-US" baseline="0" dirty="0" smtClean="0"/>
              <a:t>system environmental variables:</a:t>
            </a:r>
          </a:p>
          <a:p>
            <a:pPr>
              <a:buFontTx/>
              <a:buNone/>
            </a:pPr>
            <a:r>
              <a:rPr lang="en-US" dirty="0" smtClean="0"/>
              <a:t>AXIS2_HOME: C:\Program Files\Java\axis2-1.5</a:t>
            </a:r>
          </a:p>
          <a:p>
            <a:pPr>
              <a:buFontTx/>
              <a:buNone/>
            </a:pPr>
            <a:r>
              <a:rPr lang="en-US" dirty="0" smtClean="0"/>
              <a:t>CATALINA_HOME: C:\apache-tomcat-6.0.26</a:t>
            </a:r>
          </a:p>
          <a:p>
            <a:pPr>
              <a:buFontTx/>
              <a:buNone/>
            </a:pPr>
            <a:r>
              <a:rPr lang="en-US" dirty="0" smtClean="0"/>
              <a:t>CLASSPATH: .;C:\apache-tomcat-6.0.26\lib\*</a:t>
            </a:r>
          </a:p>
          <a:p>
            <a:pPr>
              <a:buFontTx/>
              <a:buNone/>
            </a:pPr>
            <a:r>
              <a:rPr lang="en-US" dirty="0" smtClean="0"/>
              <a:t>JAVA_HOME: C:\Program Files\Java\jdk1.6.0_14</a:t>
            </a:r>
          </a:p>
          <a:p>
            <a:pPr>
              <a:buFontTx/>
              <a:buNone/>
            </a:pPr>
            <a:r>
              <a:rPr lang="en-US" dirty="0" smtClean="0"/>
              <a:t>JRE_HOME: C:\Program Files\Java\jre6</a:t>
            </a:r>
            <a:endParaRPr lang="el-GR" dirty="0" smtClean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l-GR" dirty="0" smtClean="0"/>
              <a:t>Το .</a:t>
            </a:r>
            <a:r>
              <a:rPr lang="en-US" dirty="0" smtClean="0"/>
              <a:t>war </a:t>
            </a:r>
            <a:r>
              <a:rPr lang="el-GR" dirty="0" smtClean="0"/>
              <a:t>είτε το βάζετε στον </a:t>
            </a:r>
            <a:r>
              <a:rPr lang="en-US" dirty="0" smtClean="0"/>
              <a:t>tomcat, </a:t>
            </a:r>
            <a:r>
              <a:rPr lang="el-GR" dirty="0" smtClean="0"/>
              <a:t>είτε το αφήνετε στο</a:t>
            </a:r>
            <a:r>
              <a:rPr lang="el-GR" baseline="0" dirty="0" smtClean="0"/>
              <a:t> </a:t>
            </a:r>
            <a:r>
              <a:rPr lang="en-US" baseline="0" dirty="0" smtClean="0"/>
              <a:t>eclipse </a:t>
            </a:r>
            <a:r>
              <a:rPr lang="el-GR" baseline="0" dirty="0" smtClean="0"/>
              <a:t>που αυτόματα θα το προσθέτει σε κάθε </a:t>
            </a:r>
            <a:r>
              <a:rPr lang="en-US" baseline="0" dirty="0" smtClean="0"/>
              <a:t>dynamic web project</a:t>
            </a:r>
            <a:r>
              <a:rPr lang="el-GR" baseline="0" dirty="0" smtClean="0"/>
              <a:t> που θέλετε να χρησιμοποιήσετε το </a:t>
            </a:r>
            <a:r>
              <a:rPr lang="en-US" baseline="0" dirty="0" smtClean="0"/>
              <a:t>axis2.</a:t>
            </a:r>
            <a:endParaRPr lang="el-GR" baseline="0" dirty="0" smtClean="0"/>
          </a:p>
          <a:p>
            <a:pPr>
              <a:buFontTx/>
              <a:buChar char="-"/>
            </a:pPr>
            <a:endParaRPr lang="el-GR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l-GR" baseline="0" dirty="0" smtClean="0"/>
              <a:t>Σημείωση: Αν τυχόν στη συνέχεια, σας παραπονεθεί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ότι δεν βρίσκει κάποια κλάση </a:t>
            </a:r>
            <a:r>
              <a:rPr lang="en-US" baseline="0" dirty="0" err="1" smtClean="0"/>
              <a:t>httpResponse</a:t>
            </a:r>
            <a:r>
              <a:rPr lang="en-US" baseline="0" dirty="0" smtClean="0"/>
              <a:t>, </a:t>
            </a:r>
            <a:r>
              <a:rPr lang="el-GR" baseline="0" dirty="0" smtClean="0"/>
              <a:t>τότε προσπαθήστε να κάνετε αυτό που έκανα και εγώ: Πάρτε το αρχείο </a:t>
            </a:r>
            <a:r>
              <a:rPr lang="en-US" baseline="0" dirty="0" smtClean="0"/>
              <a:t>httpcore-4.0-alpha5.jar</a:t>
            </a:r>
            <a:r>
              <a:rPr lang="el-GR" baseline="0" dirty="0" smtClean="0"/>
              <a:t> που σας συμπεριλαμβάνω, και κάντε το επικόλληση στο </a:t>
            </a:r>
            <a:r>
              <a:rPr lang="en-US" baseline="0" dirty="0" smtClean="0"/>
              <a:t>C:\apache-tomcat-6.0.26\lib</a:t>
            </a:r>
            <a:r>
              <a:rPr lang="el-GR" baseline="0" dirty="0" smtClean="0"/>
              <a:t> (αυτήν την τοποθεσία την έχουμε βάλει στο </a:t>
            </a:r>
            <a:r>
              <a:rPr lang="en-US" baseline="0" dirty="0" smtClean="0"/>
              <a:t>CLASSPATH).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- Εκκίνηση του </a:t>
            </a:r>
            <a:r>
              <a:rPr lang="en-US" dirty="0" err="1" smtClean="0"/>
              <a:t>SimpleService</a:t>
            </a:r>
            <a:r>
              <a:rPr lang="en-US" baseline="0" dirty="0" smtClean="0"/>
              <a:t> solution</a:t>
            </a:r>
            <a:r>
              <a:rPr lang="el-GR" baseline="0" dirty="0" smtClean="0"/>
              <a:t>. Θα χρησιμοποιήσουμε την </a:t>
            </a:r>
            <a:r>
              <a:rPr lang="en-US" baseline="0" dirty="0" err="1" smtClean="0"/>
              <a:t>MathService</a:t>
            </a:r>
            <a:r>
              <a:rPr lang="en-US" baseline="0" dirty="0" smtClean="0"/>
              <a:t> </a:t>
            </a:r>
            <a:r>
              <a:rPr lang="el-GR" baseline="0" dirty="0" smtClean="0"/>
              <a:t>που βρίσκεται στην τοποθεσία:</a:t>
            </a:r>
            <a:endParaRPr lang="en-US" dirty="0" smtClean="0"/>
          </a:p>
          <a:p>
            <a:pPr lvl="1"/>
            <a:r>
              <a:rPr lang="en-US" dirty="0" smtClean="0"/>
              <a:t>http://localhost:3500/MathService.svc?wsdl </a:t>
            </a:r>
          </a:p>
          <a:p>
            <a:pPr>
              <a:buFontTx/>
              <a:buChar char="-"/>
            </a:pPr>
            <a:r>
              <a:rPr lang="el-GR" dirty="0" smtClean="0"/>
              <a:t>Εκκίνηση </a:t>
            </a:r>
            <a:r>
              <a:rPr lang="en-US" dirty="0" smtClean="0"/>
              <a:t>Eclipse </a:t>
            </a:r>
            <a:r>
              <a:rPr lang="el-GR" dirty="0" smtClean="0"/>
              <a:t>και ρύθμιση </a:t>
            </a:r>
            <a:r>
              <a:rPr lang="en-US" dirty="0" smtClean="0"/>
              <a:t>preferences</a:t>
            </a:r>
          </a:p>
          <a:p>
            <a:pPr lvl="1">
              <a:buFontTx/>
              <a:buChar char="-"/>
            </a:pPr>
            <a:r>
              <a:rPr lang="en-US" dirty="0" smtClean="0"/>
              <a:t>Windows</a:t>
            </a:r>
            <a:r>
              <a:rPr lang="en-US" baseline="0" dirty="0" smtClean="0"/>
              <a:t> &gt; Preferences &gt; Web Services &gt; Axis2 Preferences &gt; Axis2 Runtime Location = C:\Program Files\Java\axis2-1.5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Windows</a:t>
            </a:r>
            <a:r>
              <a:rPr lang="en-US" baseline="0" dirty="0" smtClean="0"/>
              <a:t> &gt; Preferences &gt; Web Services &gt; Server and runtime &gt; Web Services Runtime = axis2.</a:t>
            </a:r>
            <a:endParaRPr lang="en-US" dirty="0" smtClean="0"/>
          </a:p>
          <a:p>
            <a:r>
              <a:rPr lang="en-US" dirty="0" smtClean="0"/>
              <a:t>-New dynamic web project</a:t>
            </a:r>
            <a:r>
              <a:rPr lang="el-GR" dirty="0" smtClean="0"/>
              <a:t> με</a:t>
            </a:r>
            <a:r>
              <a:rPr lang="el-GR" baseline="0" dirty="0" smtClean="0"/>
              <a:t> όνομα </a:t>
            </a:r>
            <a:r>
              <a:rPr lang="en-US" baseline="0" dirty="0" err="1" smtClean="0"/>
              <a:t>ClientJava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r>
              <a:rPr lang="el-GR" baseline="0" dirty="0" smtClean="0"/>
              <a:t>Στο πλαίσιο δημιουργίας:</a:t>
            </a:r>
          </a:p>
          <a:p>
            <a:pPr lvl="1"/>
            <a:r>
              <a:rPr lang="en-US" baseline="0" dirty="0" smtClean="0"/>
              <a:t>Target Runtime &gt; New. </a:t>
            </a:r>
            <a:r>
              <a:rPr lang="el-GR" baseline="0" dirty="0" smtClean="0"/>
              <a:t>Ορίζετε τον </a:t>
            </a:r>
            <a:r>
              <a:rPr lang="en-US" baseline="0" dirty="0" smtClean="0"/>
              <a:t>apache tomcat 6 &gt; Next. </a:t>
            </a:r>
            <a:r>
              <a:rPr lang="el-GR" baseline="0" dirty="0" smtClean="0"/>
              <a:t>Βάζετε που τον έχετε εγκαταστήσει π.χ. </a:t>
            </a:r>
            <a:r>
              <a:rPr lang="en-US" baseline="0" dirty="0" smtClean="0"/>
              <a:t>C:\apache-tomcat-6.0.26</a:t>
            </a:r>
            <a:r>
              <a:rPr lang="el-GR" baseline="0" dirty="0" smtClean="0"/>
              <a:t>.</a:t>
            </a:r>
          </a:p>
          <a:p>
            <a:pPr lvl="1"/>
            <a:r>
              <a:rPr lang="en-US" baseline="0" dirty="0" smtClean="0"/>
              <a:t>Configuration &gt; Modify. </a:t>
            </a:r>
            <a:r>
              <a:rPr lang="el-GR" baseline="0" dirty="0" smtClean="0"/>
              <a:t>Τσεκάρετε το </a:t>
            </a:r>
            <a:r>
              <a:rPr lang="en-US" baseline="0" dirty="0" smtClean="0"/>
              <a:t>facet “axis2 web services”. </a:t>
            </a:r>
            <a:r>
              <a:rPr lang="el-GR" baseline="0" dirty="0" smtClean="0"/>
              <a:t>(αυτό προθέτει την ιστοσελίδα του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τα απαραίτητα .</a:t>
            </a:r>
            <a:r>
              <a:rPr lang="en-US" baseline="0" dirty="0" smtClean="0"/>
              <a:t>jars </a:t>
            </a:r>
            <a:r>
              <a:rPr lang="el-GR" baseline="0" dirty="0" smtClean="0"/>
              <a:t>του στο </a:t>
            </a:r>
            <a:r>
              <a:rPr lang="en-US" baseline="0" dirty="0" err="1" smtClean="0"/>
              <a:t>WebContent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σας).</a:t>
            </a:r>
            <a:endParaRPr lang="en-US" baseline="0" dirty="0" smtClean="0"/>
          </a:p>
          <a:p>
            <a:pPr lvl="1"/>
            <a:r>
              <a:rPr lang="en-US" baseline="0" dirty="0" smtClean="0"/>
              <a:t>Finish</a:t>
            </a:r>
            <a:endParaRPr lang="el-GR" baseline="0" dirty="0" smtClean="0"/>
          </a:p>
          <a:p>
            <a:r>
              <a:rPr lang="el-GR" dirty="0" smtClean="0"/>
              <a:t>Δεξί</a:t>
            </a:r>
            <a:r>
              <a:rPr lang="el-GR" baseline="0" dirty="0" smtClean="0"/>
              <a:t> κλικ στον φάκελο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&gt; New &gt; Other &gt; Web Services &gt; </a:t>
            </a:r>
            <a:r>
              <a:rPr lang="en-US" dirty="0" smtClean="0"/>
              <a:t>Web Service Client.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smtClean="0"/>
              <a:t>Βάλτε</a:t>
            </a:r>
            <a:r>
              <a:rPr lang="el-GR" baseline="0" dirty="0" smtClean="0"/>
              <a:t> εδώ το </a:t>
            </a:r>
            <a:r>
              <a:rPr lang="en-US" baseline="0" dirty="0" err="1" smtClean="0"/>
              <a:t>wdsl</a:t>
            </a:r>
            <a:r>
              <a:rPr lang="en-US" baseline="0" dirty="0" smtClean="0"/>
              <a:t>: </a:t>
            </a:r>
            <a:r>
              <a:rPr lang="en-US" dirty="0" smtClean="0"/>
              <a:t>http://localhost:3500/MathService.svc?wsdl</a:t>
            </a:r>
            <a:endParaRPr lang="en-US" baseline="0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smtClean="0"/>
              <a:t>Βεβαιωθείτε ότι</a:t>
            </a:r>
            <a:r>
              <a:rPr lang="el-GR" baseline="0" dirty="0" smtClean="0"/>
              <a:t> χρησιμοποιεί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πατήστε </a:t>
            </a:r>
            <a:r>
              <a:rPr lang="en-US" baseline="0" dirty="0" smtClean="0"/>
              <a:t>finish. </a:t>
            </a:r>
            <a:r>
              <a:rPr lang="el-GR" baseline="0" dirty="0" smtClean="0"/>
              <a:t>Σας φτιάχνει τις απαραίτητες κλάσεις για την κλήση των </a:t>
            </a:r>
            <a:r>
              <a:rPr lang="en-US" baseline="0" dirty="0" smtClean="0"/>
              <a:t>web services.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Finish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baseline="0" dirty="0" smtClean="0"/>
              <a:t>Δείξω τις καινούργια αρχεία</a:t>
            </a:r>
            <a:endParaRPr lang="en-US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baseline="0" dirty="0" smtClean="0"/>
              <a:t>Πάρτε τα </a:t>
            </a:r>
            <a:r>
              <a:rPr lang="en-US" baseline="0" dirty="0" smtClean="0"/>
              <a:t>.</a:t>
            </a:r>
            <a:r>
              <a:rPr lang="en-US" baseline="0" dirty="0" err="1" smtClean="0"/>
              <a:t>jsps</a:t>
            </a:r>
            <a:r>
              <a:rPr lang="en-US" baseline="0" dirty="0" smtClean="0"/>
              <a:t> </a:t>
            </a:r>
            <a:r>
              <a:rPr lang="el-GR" baseline="0" dirty="0" smtClean="0"/>
              <a:t>από το φάκελο </a:t>
            </a:r>
            <a:r>
              <a:rPr lang="en-US" baseline="0" dirty="0" err="1" smtClean="0"/>
              <a:t>ClientJava</a:t>
            </a:r>
            <a:r>
              <a:rPr lang="en-US" baseline="0" dirty="0" smtClean="0"/>
              <a:t> </a:t>
            </a:r>
            <a:r>
              <a:rPr lang="el-GR" baseline="0" dirty="0" smtClean="0"/>
              <a:t>που σας έδωσα και βάλτε τα στο </a:t>
            </a:r>
            <a:r>
              <a:rPr lang="en-US" baseline="0" dirty="0" err="1" smtClean="0"/>
              <a:t>WebContent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σας. </a:t>
            </a:r>
            <a:r>
              <a:rPr lang="en-US" baseline="0" dirty="0" smtClean="0"/>
              <a:t>Refresh </a:t>
            </a:r>
            <a:r>
              <a:rPr lang="el-GR" baseline="0" dirty="0" smtClean="0"/>
              <a:t>στο </a:t>
            </a:r>
            <a:r>
              <a:rPr lang="en-US" baseline="0" dirty="0" smtClean="0"/>
              <a:t>Eclipse </a:t>
            </a:r>
            <a:r>
              <a:rPr lang="el-GR" baseline="0" dirty="0" smtClean="0"/>
              <a:t>και πλέον μπορείτε να δείτε το αποτέλεσμα απλά πατώντας δεξί κλικ στην </a:t>
            </a:r>
            <a:r>
              <a:rPr lang="en-US" baseline="0" dirty="0" smtClean="0"/>
              <a:t>index.jsp &gt; Run As &gt; Run on Server &gt; Finish.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14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15</a:t>
            </a:fld>
            <a:endParaRPr lang="el-G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16</a:t>
            </a:fld>
            <a:endParaRPr lang="el-G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Κάνουμε</a:t>
            </a:r>
            <a:r>
              <a:rPr lang="el-GR" baseline="0" dirty="0" smtClean="0"/>
              <a:t> ακριβώς τα ίδια πράγματα όπως και στο </a:t>
            </a:r>
            <a:r>
              <a:rPr lang="en-US" baseline="0" dirty="0" err="1" smtClean="0"/>
              <a:t>ClientJava</a:t>
            </a:r>
            <a:r>
              <a:rPr lang="en-US" baseline="0" dirty="0" smtClean="0"/>
              <a:t> </a:t>
            </a:r>
            <a:r>
              <a:rPr lang="el-GR" baseline="0" dirty="0" smtClean="0"/>
              <a:t>για νέο </a:t>
            </a:r>
            <a:r>
              <a:rPr lang="en-US" baseline="0" dirty="0" smtClean="0"/>
              <a:t>project </a:t>
            </a:r>
            <a:r>
              <a:rPr lang="el-GR" baseline="0" dirty="0" smtClean="0"/>
              <a:t>με όνομα </a:t>
            </a:r>
            <a:r>
              <a:rPr lang="en-US" baseline="0" dirty="0" err="1" smtClean="0"/>
              <a:t>JavaMathService</a:t>
            </a:r>
            <a:r>
              <a:rPr lang="en-US" baseline="0" dirty="0" smtClean="0"/>
              <a:t>. </a:t>
            </a:r>
            <a:r>
              <a:rPr lang="el-GR" baseline="0" dirty="0" smtClean="0"/>
              <a:t>Έπειτα:</a:t>
            </a:r>
            <a:endParaRPr lang="en-US" dirty="0" smtClean="0"/>
          </a:p>
          <a:p>
            <a:r>
              <a:rPr lang="el-GR" baseline="0" dirty="0" smtClean="0"/>
              <a:t>Αντιγράψτε τα εξής </a:t>
            </a:r>
            <a:r>
              <a:rPr lang="en-US" baseline="0" dirty="0" smtClean="0"/>
              <a:t>java </a:t>
            </a:r>
            <a:r>
              <a:rPr lang="el-GR" baseline="0" dirty="0" smtClean="0"/>
              <a:t>αρχεία που σας δίνω στον φάκελο </a:t>
            </a:r>
            <a:r>
              <a:rPr lang="en-US" baseline="0" dirty="0" err="1" smtClean="0"/>
              <a:t>JavaMathService</a:t>
            </a:r>
            <a:r>
              <a:rPr lang="en-US" baseline="0" dirty="0" smtClean="0"/>
              <a:t> </a:t>
            </a:r>
            <a:r>
              <a:rPr lang="el-GR" baseline="0" dirty="0" smtClean="0"/>
              <a:t>στον φάκελο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</a:t>
            </a:r>
            <a:r>
              <a:rPr lang="el-GR" baseline="0" dirty="0" smtClean="0"/>
              <a:t>του </a:t>
            </a:r>
            <a:r>
              <a:rPr lang="en-US" baseline="0" dirty="0" smtClean="0"/>
              <a:t>project </a:t>
            </a:r>
            <a:r>
              <a:rPr lang="el-GR" baseline="0" dirty="0" smtClean="0"/>
              <a:t>σας.</a:t>
            </a:r>
            <a:r>
              <a:rPr lang="en-US" baseline="0" dirty="0" smtClean="0"/>
              <a:t> Refresh.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DivideByZeroException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IJavaMathService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JavaMathService</a:t>
            </a:r>
            <a:endParaRPr lang="en-US" baseline="0" dirty="0" smtClean="0"/>
          </a:p>
          <a:p>
            <a:r>
              <a:rPr lang="el-GR" baseline="0" dirty="0" smtClean="0"/>
              <a:t>Δείξω τα αρχεία κώδικα. Είναι παρόμοια με το </a:t>
            </a:r>
            <a:r>
              <a:rPr lang="en-US" baseline="0" dirty="0" smtClean="0"/>
              <a:t>WCF </a:t>
            </a:r>
            <a:r>
              <a:rPr lang="en-US" baseline="0" dirty="0" err="1" smtClean="0"/>
              <a:t>MathService</a:t>
            </a:r>
            <a:r>
              <a:rPr lang="en-US" baseline="0" dirty="0" smtClean="0"/>
              <a:t>.</a:t>
            </a:r>
          </a:p>
          <a:p>
            <a:r>
              <a:rPr lang="el-GR" baseline="0" dirty="0" smtClean="0"/>
              <a:t>Δεξί κλικ στο </a:t>
            </a:r>
            <a:r>
              <a:rPr lang="en-US" baseline="0" dirty="0" err="1" smtClean="0"/>
              <a:t>JavaMathService</a:t>
            </a:r>
            <a:r>
              <a:rPr lang="en-US" baseline="0" dirty="0" smtClean="0"/>
              <a:t> &gt; Create Web Service.</a:t>
            </a:r>
            <a:r>
              <a:rPr lang="el-GR" baseline="0" dirty="0" smtClean="0"/>
              <a:t> Επιβεβαιώνουμε ότι είναι επιλεγμένο το </a:t>
            </a:r>
            <a:r>
              <a:rPr lang="en-US" baseline="0" dirty="0" smtClean="0"/>
              <a:t>axis2 </a:t>
            </a:r>
            <a:r>
              <a:rPr lang="el-GR" baseline="0" dirty="0" smtClean="0"/>
              <a:t>και πατάμε διαδοχικά </a:t>
            </a:r>
            <a:r>
              <a:rPr lang="en-US" baseline="0" dirty="0" smtClean="0"/>
              <a:t>next </a:t>
            </a:r>
            <a:r>
              <a:rPr lang="el-GR" baseline="0" dirty="0" smtClean="0"/>
              <a:t>μέχρι να τελειώσουμε με το πλαίσιο διαλόγου.</a:t>
            </a:r>
          </a:p>
          <a:p>
            <a:r>
              <a:rPr lang="el-GR" baseline="0" dirty="0" smtClean="0"/>
              <a:t>Βλέπουμε ότι έβαλε τα αρχεία της υπηρεσίας στον φάκελο </a:t>
            </a:r>
            <a:r>
              <a:rPr lang="en-US" baseline="0" dirty="0" smtClean="0"/>
              <a:t>/services/ </a:t>
            </a:r>
            <a:r>
              <a:rPr lang="el-GR" baseline="0" dirty="0" smtClean="0"/>
              <a:t>μαζί με το </a:t>
            </a:r>
            <a:r>
              <a:rPr lang="en-US" baseline="0" dirty="0" smtClean="0"/>
              <a:t>service.xml.</a:t>
            </a:r>
          </a:p>
          <a:p>
            <a:r>
              <a:rPr lang="el-GR" baseline="0" dirty="0" smtClean="0"/>
              <a:t>Τρέχουμε το αρχείο </a:t>
            </a:r>
            <a:r>
              <a:rPr lang="en-US" baseline="0" dirty="0" smtClean="0"/>
              <a:t>index.jsp </a:t>
            </a:r>
            <a:r>
              <a:rPr lang="el-GR" baseline="0" dirty="0" smtClean="0"/>
              <a:t>του </a:t>
            </a:r>
            <a:r>
              <a:rPr lang="en-US" baseline="0" dirty="0" smtClean="0"/>
              <a:t>axis2-web </a:t>
            </a:r>
            <a:r>
              <a:rPr lang="el-GR" baseline="0" dirty="0" smtClean="0"/>
              <a:t>και ανακαλύπτουμε την υπηρεσία ότι τρέχει και βλέπουμε και το </a:t>
            </a:r>
            <a:r>
              <a:rPr lang="en-US" baseline="0" dirty="0" err="1" smtClean="0"/>
              <a:t>wsdl</a:t>
            </a:r>
            <a:r>
              <a:rPr lang="en-US" baseline="0" dirty="0" smtClean="0"/>
              <a:t> </a:t>
            </a:r>
            <a:r>
              <a:rPr lang="el-GR" baseline="0" dirty="0" smtClean="0"/>
              <a:t>της.</a:t>
            </a:r>
          </a:p>
          <a:p>
            <a:r>
              <a:rPr lang="el-GR" baseline="0" dirty="0" smtClean="0"/>
              <a:t>Τεστάρουμε την υπηρεσία με απλό </a:t>
            </a:r>
            <a:r>
              <a:rPr lang="en-US" baseline="0" dirty="0" smtClean="0"/>
              <a:t>REST URL request</a:t>
            </a:r>
            <a:r>
              <a:rPr lang="el-GR" baseline="0" dirty="0" smtClean="0"/>
              <a:t>, π.χ.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	http://localhost:8080/JavaMathService/services/JavaMathService/Add?a=2&amp;b=3</a:t>
            </a:r>
          </a:p>
          <a:p>
            <a:endParaRPr lang="en-US" baseline="0" dirty="0" smtClean="0"/>
          </a:p>
          <a:p>
            <a:r>
              <a:rPr lang="el-GR" baseline="0" dirty="0" smtClean="0"/>
              <a:t>Αν θέλουμε, φτιάχνουμε και έναν </a:t>
            </a:r>
            <a:r>
              <a:rPr lang="en-US" baseline="0" dirty="0" smtClean="0"/>
              <a:t>WCF Client</a:t>
            </a:r>
            <a:r>
              <a:rPr lang="el-GR" baseline="0" dirty="0" smtClean="0"/>
              <a:t> (</a:t>
            </a:r>
            <a:r>
              <a:rPr lang="en-US" baseline="0" dirty="0" smtClean="0"/>
              <a:t>Console Application) </a:t>
            </a:r>
            <a:r>
              <a:rPr lang="el-GR" baseline="0" dirty="0" smtClean="0"/>
              <a:t>για να δείξουμε ότι δουλεύει και είναι </a:t>
            </a:r>
            <a:r>
              <a:rPr lang="en-US" baseline="0" dirty="0" smtClean="0"/>
              <a:t>interoperable</a:t>
            </a:r>
            <a:r>
              <a:rPr lang="el-GR" baseline="0" dirty="0" smtClean="0"/>
              <a:t>.</a:t>
            </a:r>
            <a:r>
              <a:rPr lang="en-US" baseline="0" dirty="0" smtClean="0"/>
              <a:t> </a:t>
            </a:r>
            <a:r>
              <a:rPr lang="el-GR" baseline="0" dirty="0" smtClean="0"/>
              <a:t>Ο κώδικας είναι ο εξής απλός: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JavaMathServiceReference.JavaMathServicePortTypeClient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client =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JavaMathServiceReference.JavaMathServicePortTypeClient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Console.WriteLine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client.Add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(4,3));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Console.ReadLine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  <a:endParaRPr lang="el-G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l-G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Μην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ξεχάσω να αφαιρέσω το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Soap12 Endpoint 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από το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app.config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l-G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αλλιώς δεν θα παίξει μόνο του.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17</a:t>
            </a:fld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18</a:t>
            </a:fld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Να εξηγήσω το κύριο πρόβλημα που</a:t>
            </a:r>
            <a:r>
              <a:rPr lang="el-GR" baseline="0" dirty="0" smtClean="0"/>
              <a:t> πρέπει να αντιμετωπίσουν οι </a:t>
            </a:r>
            <a:r>
              <a:rPr lang="en-US" baseline="0" dirty="0" smtClean="0"/>
              <a:t>RIA </a:t>
            </a:r>
            <a:r>
              <a:rPr lang="el-GR" baseline="0" dirty="0" smtClean="0"/>
              <a:t>εφαρμογές (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και </a:t>
            </a:r>
            <a:r>
              <a:rPr lang="en-US" baseline="0" dirty="0" smtClean="0"/>
              <a:t>Flash):</a:t>
            </a:r>
          </a:p>
          <a:p>
            <a:r>
              <a:rPr lang="el-GR" baseline="0" dirty="0" smtClean="0"/>
              <a:t>Επειδή τρέχουν τοπικά στον υπολογιστή του χρήστη, δεν μπορούμε απλά να κάνουμε ένα </a:t>
            </a:r>
            <a:r>
              <a:rPr lang="en-US" baseline="0" dirty="0" smtClean="0"/>
              <a:t>SELECT </a:t>
            </a:r>
            <a:r>
              <a:rPr lang="el-GR" baseline="0" dirty="0" smtClean="0"/>
              <a:t>στον κώδικα μας. Αυτό γιατί η βάση δεδομένων βρίσκεται στον </a:t>
            </a:r>
            <a:r>
              <a:rPr lang="en-US" baseline="0" dirty="0" smtClean="0"/>
              <a:t>web server </a:t>
            </a:r>
            <a:r>
              <a:rPr lang="el-GR" baseline="0" dirty="0" smtClean="0"/>
              <a:t>και όχι στον υπολογιστή του χρήστη όπου τρέχει το </a:t>
            </a:r>
            <a:r>
              <a:rPr lang="en-US" baseline="0" dirty="0" smtClean="0"/>
              <a:t>Silverlight application.</a:t>
            </a:r>
            <a:r>
              <a:rPr lang="el-GR" baseline="0" dirty="0" smtClean="0"/>
              <a:t> Για να μπορέσει το 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να έχει πρόσβαση στη βάση δεδομένων του </a:t>
            </a:r>
            <a:r>
              <a:rPr lang="en-US" baseline="0" dirty="0" smtClean="0"/>
              <a:t>server, </a:t>
            </a:r>
            <a:r>
              <a:rPr lang="el-GR" baseline="0" dirty="0" smtClean="0"/>
              <a:t>πρέπει τα δεδομένα να εκτεθούν μέσω ενός </a:t>
            </a:r>
            <a:r>
              <a:rPr lang="en-US" baseline="0" dirty="0" smtClean="0"/>
              <a:t>Web Service.</a:t>
            </a:r>
            <a:endParaRPr lang="el-GR" baseline="0" dirty="0" smtClean="0"/>
          </a:p>
          <a:p>
            <a:endParaRPr lang="el-GR" baseline="0" dirty="0" smtClean="0"/>
          </a:p>
          <a:p>
            <a:r>
              <a:rPr lang="el-GR" baseline="0" dirty="0" smtClean="0"/>
              <a:t>Όμως, για κάθε τροποποίηση της βάσης δεδομένων, πρέπει να αναπτύξουμε μια δική μας μέθοδο η οποία θα εκτίθεται μέσω του </a:t>
            </a:r>
            <a:r>
              <a:rPr lang="en-US" baseline="0" dirty="0" smtClean="0"/>
              <a:t>Web Service. </a:t>
            </a:r>
            <a:r>
              <a:rPr lang="el-GR" baseline="0" dirty="0" smtClean="0"/>
              <a:t>Η διαδικασία αυτή είναι επίπονη, και η συντήρηση πολλών μεθόδων είναι χρονοβόρα. Τα </a:t>
            </a:r>
            <a:r>
              <a:rPr lang="en-US" baseline="0" dirty="0" smtClean="0"/>
              <a:t>WCF RIA Services, </a:t>
            </a:r>
            <a:r>
              <a:rPr lang="el-GR" baseline="0" dirty="0" smtClean="0"/>
              <a:t>δίνουν την λύση. Αυτοματοποιούν την παραγωγή κώδικα και για το </a:t>
            </a:r>
            <a:r>
              <a:rPr lang="en-US" baseline="0" dirty="0" smtClean="0"/>
              <a:t>Web Service </a:t>
            </a:r>
            <a:r>
              <a:rPr lang="el-GR" baseline="0" dirty="0" smtClean="0"/>
              <a:t>και για τον πελάτη (</a:t>
            </a:r>
            <a:r>
              <a:rPr lang="en-US" baseline="0" dirty="0" smtClean="0"/>
              <a:t>Silverlight). </a:t>
            </a:r>
            <a:r>
              <a:rPr lang="el-GR" baseline="0" dirty="0" smtClean="0"/>
              <a:t>Το αποτέλεσμα είναι ότι το 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μπορεί να εκτελεί ερωτήματα </a:t>
            </a:r>
            <a:r>
              <a:rPr lang="en-US" baseline="0" dirty="0" smtClean="0"/>
              <a:t>(LINQ to Entities)</a:t>
            </a:r>
            <a:r>
              <a:rPr lang="el-GR" baseline="0" dirty="0" smtClean="0"/>
              <a:t>, σαν να ήταν συνδεδεμένο με τη βάση δεδομένων. Στην πραγματικότητα, τα </a:t>
            </a:r>
            <a:r>
              <a:rPr lang="en-US" baseline="0" dirty="0" smtClean="0"/>
              <a:t>WCF RIA</a:t>
            </a:r>
            <a:r>
              <a:rPr lang="el-GR" baseline="0" dirty="0" smtClean="0"/>
              <a:t> </a:t>
            </a:r>
            <a:r>
              <a:rPr lang="en-US" baseline="0" dirty="0" smtClean="0"/>
              <a:t>Services </a:t>
            </a:r>
            <a:r>
              <a:rPr lang="el-GR" baseline="0" dirty="0" smtClean="0"/>
              <a:t>θα παραλάβουν το ερώτημα και θα καλέσουν αυτόματα το </a:t>
            </a:r>
            <a:r>
              <a:rPr lang="en-US" baseline="0" dirty="0" smtClean="0"/>
              <a:t>Web Service </a:t>
            </a:r>
            <a:r>
              <a:rPr lang="el-GR" baseline="0" dirty="0" smtClean="0"/>
              <a:t>που εκτίθεται στον </a:t>
            </a:r>
            <a:r>
              <a:rPr lang="en-US" baseline="0" dirty="0" smtClean="0"/>
              <a:t>web server.</a:t>
            </a:r>
            <a:endParaRPr lang="el-GR" baseline="0" dirty="0" smtClean="0"/>
          </a:p>
          <a:p>
            <a:endParaRPr lang="el-GR" baseline="0" dirty="0" smtClean="0"/>
          </a:p>
          <a:p>
            <a:r>
              <a:rPr lang="el-GR" baseline="0" dirty="0" smtClean="0"/>
              <a:t>Συνοπτικά, η ευκολία που προσφέρουν τα </a:t>
            </a:r>
            <a:r>
              <a:rPr lang="en-US" baseline="0" dirty="0" smtClean="0"/>
              <a:t>WCF RIA Services </a:t>
            </a:r>
            <a:r>
              <a:rPr lang="el-GR" baseline="0" dirty="0" smtClean="0"/>
              <a:t>είναι η εξής:</a:t>
            </a:r>
          </a:p>
          <a:p>
            <a:r>
              <a:rPr lang="el-GR" baseline="0" dirty="0" smtClean="0"/>
              <a:t>Αυτοματοποιεί την παραγωγή ενός </a:t>
            </a:r>
            <a:r>
              <a:rPr lang="en-US" baseline="0" dirty="0" smtClean="0"/>
              <a:t>Web Service, </a:t>
            </a:r>
            <a:r>
              <a:rPr lang="el-GR" baseline="0" dirty="0" smtClean="0"/>
              <a:t>το οποίο χρησιμοποιεί το 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ώστε να έχει πρόσβαση στα δεδομένα του </a:t>
            </a:r>
            <a:r>
              <a:rPr lang="en-US" baseline="0" dirty="0" smtClean="0"/>
              <a:t>web server.</a:t>
            </a:r>
            <a:r>
              <a:rPr lang="el-GR" baseline="0" dirty="0" smtClean="0"/>
              <a:t> Η πρόσβαση αυτή μπορεί να γίνει είτε με κλήση μεθόδων είτε με χρήση ερωτημάτων μέσα στο </a:t>
            </a:r>
            <a:r>
              <a:rPr lang="en-US" baseline="0" dirty="0" smtClean="0"/>
              <a:t>Silverlight.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20</a:t>
            </a:fld>
            <a:endParaRPr lang="el-G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21</a:t>
            </a:fld>
            <a:endParaRPr lang="el-G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22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l-GR" dirty="0" smtClean="0"/>
              <a:t>Πρέπει να έχετε εγκαταστήσει</a:t>
            </a:r>
            <a:r>
              <a:rPr lang="el-GR" baseline="0" dirty="0" smtClean="0"/>
              <a:t> τα </a:t>
            </a:r>
            <a:r>
              <a:rPr lang="en-US" baseline="0" dirty="0" smtClean="0"/>
              <a:t>WCF RIA Services (http://www.silverlight.net/getstarted/riaservices/).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Visual</a:t>
            </a:r>
            <a:r>
              <a:rPr lang="en-US" baseline="0" dirty="0" smtClean="0"/>
              <a:t> Studio 2010, Silverlight 4.0 Application </a:t>
            </a:r>
            <a:r>
              <a:rPr lang="el-GR" baseline="0" dirty="0" smtClean="0"/>
              <a:t>με όνομα </a:t>
            </a:r>
            <a:r>
              <a:rPr lang="en-US" baseline="0" dirty="0" err="1" smtClean="0"/>
              <a:t>SilverlightRIAServices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Τσεκάρετε το «</a:t>
            </a:r>
            <a:r>
              <a:rPr lang="en-US" baseline="0" dirty="0" smtClean="0"/>
              <a:t>Enable WCF RIA Services</a:t>
            </a:r>
            <a:r>
              <a:rPr lang="el-GR" baseline="0" dirty="0" smtClean="0"/>
              <a:t>»</a:t>
            </a:r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l-GR" baseline="0" dirty="0" smtClean="0"/>
              <a:t>Στο </a:t>
            </a:r>
            <a:r>
              <a:rPr lang="en-US" baseline="0" dirty="0" smtClean="0"/>
              <a:t>web project: Add &gt; New &gt; ADO.NET Entity Data Model </a:t>
            </a:r>
            <a:r>
              <a:rPr lang="el-GR" baseline="0" dirty="0" smtClean="0"/>
              <a:t>με όνομα </a:t>
            </a:r>
            <a:r>
              <a:rPr lang="en-US" baseline="0" dirty="0" err="1" smtClean="0"/>
              <a:t>NorthwindModel.edmx</a:t>
            </a:r>
            <a:r>
              <a:rPr lang="en-US" baseline="0" dirty="0" smtClean="0"/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Επιλέγουμε μόνο το </a:t>
            </a:r>
            <a:r>
              <a:rPr lang="en-US" baseline="0" dirty="0" smtClean="0"/>
              <a:t>Customers table </a:t>
            </a:r>
            <a:r>
              <a:rPr lang="el-GR" baseline="0" dirty="0" smtClean="0"/>
              <a:t>από την </a:t>
            </a:r>
            <a:r>
              <a:rPr lang="en-US" baseline="0" dirty="0" smtClean="0"/>
              <a:t>Northwind database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Επιλέγουμε το </a:t>
            </a:r>
            <a:r>
              <a:rPr lang="en-US" baseline="0" dirty="0" smtClean="0"/>
              <a:t>“Pluralize or singularize”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Build Solution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Στο </a:t>
            </a:r>
            <a:r>
              <a:rPr lang="en-US" baseline="0" dirty="0" smtClean="0"/>
              <a:t>web project: Add &gt; New &gt; Domain Service Class </a:t>
            </a:r>
            <a:r>
              <a:rPr lang="el-GR" baseline="0" dirty="0" smtClean="0"/>
              <a:t>με όνομα </a:t>
            </a:r>
            <a:r>
              <a:rPr lang="en-US" baseline="0" dirty="0" err="1" smtClean="0"/>
              <a:t>CustomersDomainService</a:t>
            </a:r>
            <a:r>
              <a:rPr lang="el-GR" baseline="0" dirty="0" smtClean="0"/>
              <a:t>.</a:t>
            </a:r>
            <a:r>
              <a:rPr lang="en-US" baseline="0" dirty="0" smtClean="0"/>
              <a:t>cs.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Τσεκάρουμε τον </a:t>
            </a:r>
            <a:r>
              <a:rPr lang="en-US" baseline="0" dirty="0" smtClean="0"/>
              <a:t>Customer entity </a:t>
            </a:r>
            <a:r>
              <a:rPr lang="el-GR" baseline="0" dirty="0" smtClean="0"/>
              <a:t>μαζί με το </a:t>
            </a:r>
            <a:r>
              <a:rPr lang="en-US" baseline="0" dirty="0" smtClean="0"/>
              <a:t>Editing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Απενεργοποιούμε την επιλογή </a:t>
            </a:r>
            <a:r>
              <a:rPr lang="en-US" baseline="0" dirty="0" smtClean="0"/>
              <a:t>generate associated metadata</a:t>
            </a:r>
            <a:endParaRPr lang="el-GR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Build solution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Στο </a:t>
            </a:r>
            <a:r>
              <a:rPr lang="en-US" baseline="0" dirty="0" smtClean="0"/>
              <a:t>Silverlight project: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Δείχνουμε τον φάκελο </a:t>
            </a:r>
            <a:r>
              <a:rPr lang="en-US" baseline="0" dirty="0" err="1" smtClean="0"/>
              <a:t>Generated_Code</a:t>
            </a:r>
            <a:r>
              <a:rPr lang="en-US" baseline="0" dirty="0" smtClean="0"/>
              <a:t> (Show All Files)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Αντιγράφουμε τα δύο αρχεία </a:t>
            </a:r>
            <a:r>
              <a:rPr lang="en-US" baseline="0" dirty="0" err="1" smtClean="0"/>
              <a:t>MainPage.xaml</a:t>
            </a:r>
            <a:r>
              <a:rPr lang="en-US" baseline="0" dirty="0" smtClean="0"/>
              <a:t> </a:t>
            </a:r>
            <a:r>
              <a:rPr lang="el-GR" baseline="0" dirty="0" smtClean="0"/>
              <a:t>και </a:t>
            </a:r>
            <a:r>
              <a:rPr lang="en-US" baseline="0" dirty="0" err="1" smtClean="0"/>
              <a:t>MainPage.xaml.cs</a:t>
            </a:r>
            <a:r>
              <a:rPr lang="en-US" baseline="0" dirty="0" smtClean="0"/>
              <a:t>, </a:t>
            </a:r>
            <a:r>
              <a:rPr lang="el-GR" baseline="0" dirty="0" smtClean="0"/>
              <a:t>από τον φάκελο </a:t>
            </a:r>
            <a:r>
              <a:rPr lang="en-US" baseline="0" dirty="0" err="1" smtClean="0"/>
              <a:t>SilverlightRIAServices</a:t>
            </a:r>
            <a:r>
              <a:rPr lang="en-US" baseline="0" dirty="0" smtClean="0"/>
              <a:t> </a:t>
            </a:r>
            <a:r>
              <a:rPr lang="el-GR" baseline="0" dirty="0" smtClean="0"/>
              <a:t>που σας έδωσα,</a:t>
            </a:r>
            <a:r>
              <a:rPr lang="en-US" baseline="0" dirty="0" smtClean="0"/>
              <a:t> </a:t>
            </a:r>
            <a:r>
              <a:rPr lang="el-GR" baseline="0" dirty="0" smtClean="0"/>
              <a:t>στο </a:t>
            </a:r>
            <a:r>
              <a:rPr lang="en-US" baseline="0" dirty="0" smtClean="0"/>
              <a:t>Silverlight project</a:t>
            </a:r>
            <a:r>
              <a:rPr lang="el-GR" baseline="0" dirty="0" smtClean="0"/>
              <a:t>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Στη </a:t>
            </a:r>
            <a:r>
              <a:rPr lang="en-US" baseline="0" dirty="0" smtClean="0"/>
              <a:t>XAML, </a:t>
            </a:r>
            <a:r>
              <a:rPr lang="el-GR" baseline="0" dirty="0" smtClean="0"/>
              <a:t>προσθέτουμε ένα </a:t>
            </a:r>
            <a:r>
              <a:rPr lang="en-US" baseline="0" dirty="0" smtClean="0"/>
              <a:t>dataGrid1 </a:t>
            </a:r>
            <a:r>
              <a:rPr lang="el-GR" baseline="0" dirty="0" smtClean="0"/>
              <a:t>από το </a:t>
            </a:r>
            <a:r>
              <a:rPr lang="en-US" baseline="0" dirty="0" smtClean="0"/>
              <a:t>toolbox</a:t>
            </a:r>
            <a:r>
              <a:rPr lang="el-GR" baseline="0" dirty="0" smtClean="0"/>
              <a:t> (και μετά το μορφοποιούμε όπως τα </a:t>
            </a:r>
            <a:r>
              <a:rPr lang="en-US" baseline="0" dirty="0" smtClean="0"/>
              <a:t>comments </a:t>
            </a:r>
            <a:r>
              <a:rPr lang="el-GR" baseline="0" dirty="0" smtClean="0"/>
              <a:t>που βλέπετε στο </a:t>
            </a:r>
            <a:r>
              <a:rPr lang="en-US" baseline="0" dirty="0" err="1" smtClean="0"/>
              <a:t>MainPage.xaml</a:t>
            </a:r>
            <a:r>
              <a:rPr lang="en-US" baseline="0" dirty="0" smtClean="0"/>
              <a:t>)</a:t>
            </a:r>
            <a:endParaRPr lang="el-GR" baseline="0" dirty="0" smtClean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Δείχνουμε τη </a:t>
            </a:r>
            <a:r>
              <a:rPr lang="en-US" baseline="0" dirty="0" smtClean="0"/>
              <a:t>XAML </a:t>
            </a:r>
            <a:r>
              <a:rPr lang="el-GR" baseline="0" dirty="0" smtClean="0"/>
              <a:t>και τον κώδικα.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l-GR" baseline="0" dirty="0" smtClean="0"/>
              <a:t>Τρέχουμε το </a:t>
            </a:r>
            <a:r>
              <a:rPr lang="en-US" baseline="0" dirty="0" smtClean="0"/>
              <a:t>solution</a:t>
            </a:r>
            <a:endParaRPr lang="el-GR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baseline="0" dirty="0" smtClean="0"/>
          </a:p>
          <a:p>
            <a:pPr marL="171450" lvl="0" indent="-171450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23</a:t>
            </a:fld>
            <a:endParaRPr lang="el-G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24</a:t>
            </a:fld>
            <a:endParaRPr lang="el-G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25</a:t>
            </a:fld>
            <a:endParaRPr lang="el-G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26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l-GR" dirty="0" smtClean="0"/>
              <a:t>Για να τρέξετε</a:t>
            </a:r>
            <a:r>
              <a:rPr lang="el-GR" baseline="0" dirty="0" smtClean="0"/>
              <a:t> τα </a:t>
            </a:r>
            <a:r>
              <a:rPr lang="en-US" baseline="0" dirty="0" smtClean="0"/>
              <a:t>DEMOs </a:t>
            </a:r>
            <a:r>
              <a:rPr lang="el-GR" baseline="0" dirty="0" smtClean="0"/>
              <a:t>χρειάζεται να έχετε εγκαταστήσει: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Visual Studio 2010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Windows Phone 7 SDK (http://developer.windowsphone.com/Default.aspx)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Microsoft Silverlight 4 Tools for Visual Studio 2010 (http://www.microsoft.com/downloads/details.aspx?FamilyID=902a7539-c4b5-4e54-b4c9-1432daabe1e8&amp;displaylang=en)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dirty="0" smtClean="0"/>
              <a:t>Να έχετε την</a:t>
            </a:r>
            <a:r>
              <a:rPr lang="el-GR" baseline="0" dirty="0" smtClean="0"/>
              <a:t> βάση δεδομένων </a:t>
            </a:r>
            <a:r>
              <a:rPr lang="en-US" dirty="0" smtClean="0"/>
              <a:t>Northwind </a:t>
            </a:r>
            <a:r>
              <a:rPr lang="el-GR" dirty="0" smtClean="0"/>
              <a:t>στον</a:t>
            </a:r>
            <a:r>
              <a:rPr lang="el-GR" baseline="0" dirty="0" smtClean="0"/>
              <a:t> </a:t>
            </a:r>
            <a:r>
              <a:rPr lang="en-US" baseline="0" dirty="0" smtClean="0"/>
              <a:t>SQL Server </a:t>
            </a:r>
            <a:r>
              <a:rPr lang="el-GR" baseline="0" dirty="0" smtClean="0"/>
              <a:t>σας</a:t>
            </a:r>
            <a:r>
              <a:rPr lang="en-US" dirty="0" smtClean="0"/>
              <a:t> (http://www.microsoft.com/downloads/details.aspx?FamilyID=06616212-0356-46a0-8da2-eebc53a68034&amp;displaylang=en)</a:t>
            </a:r>
          </a:p>
          <a:p>
            <a:pPr marL="457200" lvl="1" indent="0">
              <a:buFont typeface="Arial" pitchFamily="34" charset="0"/>
              <a:buNone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l-GR" dirty="0" smtClean="0"/>
              <a:t>Τρέξιμο</a:t>
            </a:r>
            <a:r>
              <a:rPr lang="el-GR" baseline="0" dirty="0" smtClean="0"/>
              <a:t> του </a:t>
            </a:r>
            <a:r>
              <a:rPr lang="en-US" baseline="0" dirty="0" err="1" smtClean="0"/>
              <a:t>SimpleService</a:t>
            </a:r>
            <a:r>
              <a:rPr lang="en-US" baseline="0" dirty="0" smtClean="0"/>
              <a:t> solution</a:t>
            </a:r>
            <a:r>
              <a:rPr lang="el-GR" baseline="0" dirty="0" smtClean="0"/>
              <a:t>.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Εξηγήσω ότι είναι 2 </a:t>
            </a:r>
            <a:r>
              <a:rPr lang="en-US" baseline="0" dirty="0" smtClean="0"/>
              <a:t>Services, </a:t>
            </a:r>
            <a:r>
              <a:rPr lang="el-GR" baseline="0" dirty="0" smtClean="0"/>
              <a:t>το </a:t>
            </a:r>
            <a:r>
              <a:rPr lang="en-US" baseline="0" dirty="0" err="1" smtClean="0"/>
              <a:t>MathService</a:t>
            </a:r>
            <a:r>
              <a:rPr lang="en-US" baseline="0" dirty="0" smtClean="0"/>
              <a:t> </a:t>
            </a:r>
            <a:r>
              <a:rPr lang="el-GR" baseline="0" dirty="0" smtClean="0"/>
              <a:t>και το </a:t>
            </a:r>
            <a:r>
              <a:rPr lang="en-US" baseline="0" dirty="0" err="1" smtClean="0"/>
              <a:t>NorthwindService</a:t>
            </a:r>
            <a:r>
              <a:rPr lang="el-GR" baseline="0" dirty="0" smtClean="0"/>
              <a:t>.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Εξηγήσω τί είναι το </a:t>
            </a:r>
            <a:r>
              <a:rPr lang="en-US" baseline="0" dirty="0" err="1" smtClean="0"/>
              <a:t>crossdomain</a:t>
            </a:r>
            <a:r>
              <a:rPr lang="en-US" baseline="0" dirty="0" smtClean="0"/>
              <a:t> xml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Εξηγήσω ότι τρέχουν στον </a:t>
            </a:r>
            <a:r>
              <a:rPr lang="en-US" baseline="0" dirty="0" smtClean="0"/>
              <a:t>Visual Studio ASP.NET Development Server</a:t>
            </a:r>
            <a:r>
              <a:rPr lang="el-GR" baseline="0" dirty="0" smtClean="0"/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τα </a:t>
            </a:r>
            <a:r>
              <a:rPr lang="en-US" baseline="0" dirty="0" smtClean="0"/>
              <a:t>.</a:t>
            </a:r>
            <a:r>
              <a:rPr lang="en-US" baseline="0" dirty="0" err="1" smtClean="0"/>
              <a:t>wsdl</a:t>
            </a:r>
            <a:r>
              <a:rPr lang="en-US" baseline="0" dirty="0" smtClean="0"/>
              <a:t> </a:t>
            </a:r>
            <a:r>
              <a:rPr lang="el-GR" baseline="0" dirty="0" smtClean="0"/>
              <a:t>αρχεία μέσω του </a:t>
            </a:r>
            <a:r>
              <a:rPr lang="en-US" baseline="0" dirty="0" smtClean="0"/>
              <a:t>browser</a:t>
            </a:r>
            <a:r>
              <a:rPr lang="el-GR" baseline="0" dirty="0" smtClean="0"/>
              <a:t>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Αφήνουμε το </a:t>
            </a:r>
            <a:r>
              <a:rPr lang="en-US" baseline="0" dirty="0" smtClean="0"/>
              <a:t>project </a:t>
            </a:r>
            <a:r>
              <a:rPr lang="el-GR" baseline="0" dirty="0" smtClean="0"/>
              <a:t>να τρέχει ώστε να εξυπηρετούν τα </a:t>
            </a:r>
            <a:r>
              <a:rPr lang="en-US" baseline="0" dirty="0" smtClean="0"/>
              <a:t>WCF Services.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l-GR" baseline="0" dirty="0" smtClean="0"/>
              <a:t>Τρέξιμο του </a:t>
            </a:r>
            <a:r>
              <a:rPr lang="en-US" baseline="0" dirty="0" err="1" smtClean="0"/>
              <a:t>ClientWindowsForms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τα </a:t>
            </a:r>
            <a:r>
              <a:rPr lang="en-US" baseline="0" dirty="0" smtClean="0"/>
              <a:t>Service References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τις δύο φόρμες με τον κώδικα!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l-GR" baseline="0" dirty="0" smtClean="0"/>
              <a:t>Τρέξιμο του </a:t>
            </a:r>
            <a:r>
              <a:rPr lang="en-US" baseline="0" dirty="0" err="1" smtClean="0"/>
              <a:t>ClientWpf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WPF = XAML + </a:t>
            </a:r>
            <a:r>
              <a:rPr lang="el-GR" baseline="0" dirty="0" smtClean="0"/>
              <a:t>Κώδικας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τα </a:t>
            </a:r>
            <a:r>
              <a:rPr lang="en-US" baseline="0" dirty="0" smtClean="0"/>
              <a:t>Service References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Μην δείξω κώδικα, απλώς τρέχουμε το </a:t>
            </a:r>
            <a:r>
              <a:rPr lang="en-US" baseline="0" dirty="0" smtClean="0"/>
              <a:t>project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l-GR" baseline="0" dirty="0" smtClean="0"/>
              <a:t>Τρέξιμο του </a:t>
            </a:r>
            <a:r>
              <a:rPr lang="en-US" baseline="0" dirty="0" err="1" smtClean="0"/>
              <a:t>ClientSilverlight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Silverlight = RIA </a:t>
            </a:r>
            <a:r>
              <a:rPr lang="el-GR" baseline="0" dirty="0" smtClean="0"/>
              <a:t>όπως το </a:t>
            </a:r>
            <a:r>
              <a:rPr lang="en-US" baseline="0" dirty="0" smtClean="0"/>
              <a:t>Flash. XAML + </a:t>
            </a:r>
            <a:r>
              <a:rPr lang="el-GR" baseline="0" dirty="0" smtClean="0"/>
              <a:t>Κώδικας (όπως </a:t>
            </a:r>
            <a:r>
              <a:rPr lang="en-US" baseline="0" dirty="0" smtClean="0"/>
              <a:t>WPF </a:t>
            </a:r>
            <a:r>
              <a:rPr lang="el-GR" baseline="0" dirty="0" smtClean="0"/>
              <a:t>αλλά με μειωμένες δυνατότητες)</a:t>
            </a:r>
            <a:endParaRPr lang="en-US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τα </a:t>
            </a:r>
            <a:r>
              <a:rPr lang="en-US" baseline="0" dirty="0" smtClean="0"/>
              <a:t>Service References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Απο κώδικα να δείξω μόνο τις ασύγχρονες μεθόδους κλήσεις των </a:t>
            </a:r>
            <a:r>
              <a:rPr lang="en-US" baseline="0" dirty="0" smtClean="0"/>
              <a:t>Web Services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Παρατηρήσω ότι επειδή είναι </a:t>
            </a:r>
            <a:r>
              <a:rPr lang="en-US" baseline="0" dirty="0" smtClean="0"/>
              <a:t>RIA, </a:t>
            </a:r>
            <a:r>
              <a:rPr lang="el-GR" baseline="0" dirty="0" smtClean="0"/>
              <a:t>υπάρχει και το </a:t>
            </a:r>
            <a:r>
              <a:rPr lang="en-US" baseline="0" dirty="0" smtClean="0"/>
              <a:t>Web project</a:t>
            </a:r>
            <a:r>
              <a:rPr lang="el-GR" baseline="0" dirty="0" smtClean="0"/>
              <a:t>, το οποίο περιέχει απλώς μια </a:t>
            </a:r>
            <a:r>
              <a:rPr lang="en-US" baseline="0" dirty="0" smtClean="0"/>
              <a:t>.html </a:t>
            </a:r>
            <a:r>
              <a:rPr lang="el-GR" baseline="0" dirty="0" smtClean="0"/>
              <a:t>σελίδα ώστε να γίνεται </a:t>
            </a:r>
            <a:r>
              <a:rPr lang="en-US" baseline="0" dirty="0" smtClean="0"/>
              <a:t>host </a:t>
            </a:r>
            <a:r>
              <a:rPr lang="el-GR" baseline="0" dirty="0" smtClean="0"/>
              <a:t>το </a:t>
            </a:r>
            <a:r>
              <a:rPr lang="en-US" baseline="0" dirty="0" smtClean="0"/>
              <a:t>Silverlight application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Παρατηρήσω ότι το 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τρέχει σε διαφορετικό </a:t>
            </a:r>
            <a:r>
              <a:rPr lang="en-US" baseline="0" dirty="0" smtClean="0"/>
              <a:t>port </a:t>
            </a:r>
            <a:r>
              <a:rPr lang="el-GR" baseline="0" dirty="0" smtClean="0"/>
              <a:t>από το </a:t>
            </a:r>
            <a:r>
              <a:rPr lang="en-US" baseline="0" dirty="0" err="1" smtClean="0"/>
              <a:t>SimpleService</a:t>
            </a:r>
            <a:r>
              <a:rPr lang="en-US" baseline="0" dirty="0" smtClean="0"/>
              <a:t> solution</a:t>
            </a:r>
            <a:endParaRPr lang="el-GR" baseline="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l-GR" baseline="0" dirty="0" smtClean="0"/>
              <a:t>Τρέξιμο του </a:t>
            </a:r>
            <a:r>
              <a:rPr lang="en-US" baseline="0" dirty="0" smtClean="0"/>
              <a:t>ClientWindowsPhone7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Windows Phone 7 = </a:t>
            </a:r>
            <a:r>
              <a:rPr lang="el-GR" baseline="0" dirty="0" smtClean="0"/>
              <a:t>Καινούργιο </a:t>
            </a:r>
            <a:r>
              <a:rPr lang="en-US" baseline="0" dirty="0" smtClean="0"/>
              <a:t>multimedia </a:t>
            </a:r>
            <a:r>
              <a:rPr lang="el-GR" baseline="0" dirty="0" smtClean="0"/>
              <a:t>τηλέφωνο της </a:t>
            </a:r>
            <a:r>
              <a:rPr lang="en-US" baseline="0" dirty="0" smtClean="0"/>
              <a:t>Microsoft.</a:t>
            </a:r>
            <a:r>
              <a:rPr lang="el-GR" baseline="0" dirty="0" smtClean="0"/>
              <a:t> Ανάπτυξη σε </a:t>
            </a:r>
            <a:r>
              <a:rPr lang="en-US" baseline="0" dirty="0" smtClean="0"/>
              <a:t>Silverlight </a:t>
            </a:r>
            <a:r>
              <a:rPr lang="el-GR" baseline="0" dirty="0" smtClean="0"/>
              <a:t>και </a:t>
            </a:r>
            <a:r>
              <a:rPr lang="en-US" baseline="0" dirty="0" smtClean="0"/>
              <a:t>XNA.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Δείξω τα </a:t>
            </a:r>
            <a:r>
              <a:rPr lang="en-US" baseline="0" dirty="0" smtClean="0"/>
              <a:t>Service References</a:t>
            </a:r>
            <a:endParaRPr lang="el-GR" baseline="0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l-GR" baseline="0" dirty="0" smtClean="0"/>
              <a:t>Μην δείξω κώδικα, απλώς τρέχουμε το </a:t>
            </a:r>
            <a:r>
              <a:rPr lang="en-US" baseline="0" dirty="0" smtClean="0"/>
              <a:t>project</a:t>
            </a:r>
            <a:endParaRPr lang="el-GR" dirty="0" smtClean="0"/>
          </a:p>
          <a:p>
            <a:pPr marL="628650" lvl="1" indent="-171450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9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2525E-1107-4919-9392-96EE03CD1CCD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C3BA0F-F78A-4B67-A4C2-7FCEF1989DE2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92F08-2995-4EA2-8BE4-D0E923313168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210198-9CBF-4DE0-958D-6D13EFB5AA0E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2ED73E-733C-46EB-BFE6-CCCCEF094815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EB5C1-ED69-4769-ACED-7432FB3D9AA8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134760-5EA0-44E7-ABA6-34FE881E0C70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C9E685-A01D-454A-A33B-4E3F7E62EAB8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5B149-194A-4BA6-B32A-6C9C17C173F9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3CF4D7-0900-4D4B-8E71-CBD7309C1384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9B15A3-1FAD-4339-8A98-2141A81F4961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1BA4AA-8BB9-4AD3-81F3-FE363755F7B5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016748-12D2-4495-84AC-DE23117E32D5}" type="datetime1">
              <a:rPr lang="el-GR" smtClean="0"/>
              <a:pPr/>
              <a:t>1/6/2010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60CB65-32CC-4009-B0EA-21A8B9F6A14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lverlight.net/getstarted/riaservices/" TargetMode="External"/><Relationship Id="rId3" Type="http://schemas.openxmlformats.org/officeDocument/2006/relationships/hyperlink" Target="msdnaa.ece.ntua.gr" TargetMode="External"/><Relationship Id="rId7" Type="http://schemas.openxmlformats.org/officeDocument/2006/relationships/hyperlink" Target="http://www.microsoft.com/downloads/details.aspx?FamilyID=06616212-0356-46a0-8da2-eebc53a68034&amp;displaylang=en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msdn.microsoft.com/en-us/library/ms171868(VS.100).aspx" TargetMode="External"/><Relationship Id="rId11" Type="http://schemas.openxmlformats.org/officeDocument/2006/relationships/hyperlink" Target="http://www.studentguru.gr/" TargetMode="External"/><Relationship Id="rId5" Type="http://schemas.openxmlformats.org/officeDocument/2006/relationships/hyperlink" Target="http://ws.apache.org/axis2/" TargetMode="External"/><Relationship Id="rId10" Type="http://schemas.openxmlformats.org/officeDocument/2006/relationships/hyperlink" Target="http://msdn.microsoft.com/en-us/data/bb931106.aspx" TargetMode="External"/><Relationship Id="rId4" Type="http://schemas.openxmlformats.org/officeDocument/2006/relationships/hyperlink" Target="dreamspark.com" TargetMode="External"/><Relationship Id="rId9" Type="http://schemas.openxmlformats.org/officeDocument/2006/relationships/hyperlink" Target="http://channel9.msdn.com/shows/SilverlightTV/Silverlight-TV-26-Exposing-SOAP-OData-and-JSON-Endpoints-for-RIA-Services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guru.gr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tudentguru.gr/learn/view.aspx?id=89" TargetMode="External"/><Relationship Id="rId5" Type="http://schemas.openxmlformats.org/officeDocument/2006/relationships/hyperlink" Target="http://www.studentguru.gr/blogs/kingherc/archive/2009/06/16/wcf-axis2.aspx" TargetMode="External"/><Relationship Id="rId4" Type="http://schemas.openxmlformats.org/officeDocument/2006/relationships/hyperlink" Target="http://www.studentguru.gr/blogs/kingher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1287"/>
            <a:ext cx="7772400" cy="1829761"/>
          </a:xfrm>
        </p:spPr>
        <p:txBody>
          <a:bodyPr>
            <a:normAutofit/>
          </a:bodyPr>
          <a:lstStyle/>
          <a:p>
            <a:r>
              <a:rPr lang="el-GR" dirty="0" smtClean="0"/>
              <a:t>Διαδικτυακές υπηρεσίες με </a:t>
            </a:r>
            <a:r>
              <a:rPr lang="en-US" dirty="0" smtClean="0"/>
              <a:t>WCF </a:t>
            </a:r>
            <a:r>
              <a:rPr lang="el-GR" dirty="0" smtClean="0"/>
              <a:t>και </a:t>
            </a:r>
            <a:r>
              <a:rPr lang="en-US" dirty="0" smtClean="0"/>
              <a:t>Axis2</a:t>
            </a:r>
            <a:endParaRPr lang="el-GR" dirty="0"/>
          </a:p>
        </p:txBody>
      </p:sp>
      <p:pic>
        <p:nvPicPr>
          <p:cNvPr id="1027" name="Picture 3" descr="C:\Users\kingherc\Desktop\WCF presentation\mine\web-servic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5016"/>
            <a:ext cx="1214446" cy="121444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5968" y="722435"/>
            <a:ext cx="1590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43042" y="5857892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Δικτυακός Προγραμματισμός, ΣΗΜΜΥ ΕΜΠ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01</a:t>
            </a:r>
            <a:r>
              <a:rPr lang="en-US" dirty="0" smtClean="0">
                <a:solidFill>
                  <a:schemeClr val="bg1"/>
                </a:solidFill>
              </a:rPr>
              <a:t>/0</a:t>
            </a:r>
            <a:r>
              <a:rPr lang="en-US" dirty="0">
                <a:solidFill>
                  <a:schemeClr val="bg1"/>
                </a:solidFill>
              </a:rPr>
              <a:t>6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l-GR" dirty="0" smtClean="0">
                <a:solidFill>
                  <a:schemeClr val="bg1"/>
                </a:solidFill>
              </a:rPr>
              <a:t>10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Ηρακλής Ψαρουδάκης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2050635" cy="589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AXIOM, </a:t>
            </a:r>
            <a:r>
              <a:rPr lang="el-GR" dirty="0" smtClean="0"/>
              <a:t>για την γρήγορη επεξεργασία μηνυμάτων</a:t>
            </a:r>
          </a:p>
          <a:p>
            <a:r>
              <a:rPr lang="en-US" dirty="0" smtClean="0"/>
              <a:t>Hot deployment</a:t>
            </a:r>
          </a:p>
          <a:p>
            <a:r>
              <a:rPr lang="el-GR" dirty="0" smtClean="0"/>
              <a:t>Ασύγχρονες διαδικτυακές υπηρεσίες</a:t>
            </a:r>
          </a:p>
          <a:p>
            <a:r>
              <a:rPr lang="el-GR" dirty="0" smtClean="0"/>
              <a:t>Διάφορες μέθοδοι μεταφοράς</a:t>
            </a:r>
          </a:p>
          <a:p>
            <a:pPr lvl="1"/>
            <a:r>
              <a:rPr lang="en-US" dirty="0" smtClean="0"/>
              <a:t>HTTP, SMTP, TCP, JMS (Java Message Service)</a:t>
            </a:r>
          </a:p>
          <a:p>
            <a:pPr lvl="1"/>
            <a:r>
              <a:rPr lang="el-GR" dirty="0" smtClean="0"/>
              <a:t>Δυνατότητα δημιουργίας νέου </a:t>
            </a:r>
            <a:r>
              <a:rPr lang="en-US" dirty="0" smtClean="0"/>
              <a:t>transport</a:t>
            </a:r>
          </a:p>
          <a:p>
            <a:r>
              <a:rPr lang="en-US" dirty="0" smtClean="0"/>
              <a:t>MTOM</a:t>
            </a:r>
            <a:endParaRPr lang="el-GR" dirty="0" smtClean="0"/>
          </a:p>
          <a:p>
            <a:r>
              <a:rPr lang="el-GR" dirty="0" smtClean="0"/>
              <a:t>Υποστήριξη </a:t>
            </a:r>
            <a:r>
              <a:rPr lang="en-US" dirty="0" smtClean="0"/>
              <a:t>Windows </a:t>
            </a:r>
            <a:r>
              <a:rPr lang="el-GR" dirty="0" smtClean="0"/>
              <a:t>και </a:t>
            </a:r>
            <a:r>
              <a:rPr lang="en-US" dirty="0" smtClean="0"/>
              <a:t>Linux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Λοιπά χαρακτηριστικά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10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Υποστήριξη διάφορων </a:t>
            </a:r>
            <a:r>
              <a:rPr lang="en-US" dirty="0" smtClean="0"/>
              <a:t>WS-* </a:t>
            </a:r>
            <a:r>
              <a:rPr lang="el-GR" dirty="0" smtClean="0"/>
              <a:t>πρωτόκολλων με </a:t>
            </a:r>
            <a:r>
              <a:rPr lang="en-US" dirty="0" smtClean="0"/>
              <a:t>modules:</a:t>
            </a:r>
          </a:p>
          <a:p>
            <a:pPr lvl="1"/>
            <a:r>
              <a:rPr lang="en-US" dirty="0" smtClean="0"/>
              <a:t>WS-</a:t>
            </a:r>
            <a:r>
              <a:rPr lang="en-US" dirty="0" err="1" smtClean="0"/>
              <a:t>ReliableMessaging</a:t>
            </a:r>
            <a:r>
              <a:rPr lang="en-US" dirty="0" smtClean="0"/>
              <a:t> </a:t>
            </a:r>
            <a:r>
              <a:rPr lang="el-GR" dirty="0" smtClean="0"/>
              <a:t>με το </a:t>
            </a:r>
            <a:r>
              <a:rPr lang="en-US" dirty="0" smtClean="0"/>
              <a:t>Apache Sandesha2</a:t>
            </a:r>
            <a:endParaRPr lang="el-GR" dirty="0" smtClean="0"/>
          </a:p>
          <a:p>
            <a:pPr lvl="1"/>
            <a:r>
              <a:rPr lang="en-US" dirty="0" smtClean="0"/>
              <a:t>WS-Coordination, WS-</a:t>
            </a:r>
            <a:r>
              <a:rPr lang="en-US" dirty="0" err="1" smtClean="0"/>
              <a:t>AtomicTransaction</a:t>
            </a:r>
            <a:r>
              <a:rPr lang="en-US" dirty="0" smtClean="0"/>
              <a:t>, WS-</a:t>
            </a:r>
            <a:r>
              <a:rPr lang="en-US" dirty="0" err="1" smtClean="0"/>
              <a:t>BusinessActivity</a:t>
            </a:r>
            <a:r>
              <a:rPr lang="en-US" dirty="0" smtClean="0"/>
              <a:t> </a:t>
            </a:r>
            <a:r>
              <a:rPr lang="el-GR" dirty="0" smtClean="0"/>
              <a:t>με το </a:t>
            </a:r>
            <a:r>
              <a:rPr lang="en-US" dirty="0" smtClean="0"/>
              <a:t>Apache Kandula2</a:t>
            </a:r>
            <a:endParaRPr lang="el-GR" dirty="0" smtClean="0"/>
          </a:p>
          <a:p>
            <a:pPr lvl="1"/>
            <a:r>
              <a:rPr lang="en-US" dirty="0" smtClean="0"/>
              <a:t>WS-Security  </a:t>
            </a:r>
            <a:r>
              <a:rPr lang="el-GR" dirty="0" smtClean="0"/>
              <a:t>με το </a:t>
            </a:r>
            <a:r>
              <a:rPr lang="en-US" dirty="0" smtClean="0"/>
              <a:t>Apache Rampart </a:t>
            </a:r>
            <a:endParaRPr lang="el-GR" dirty="0" smtClean="0"/>
          </a:p>
          <a:p>
            <a:pPr lvl="1"/>
            <a:r>
              <a:rPr lang="en-US" dirty="0" smtClean="0"/>
              <a:t>WS-Addressing</a:t>
            </a:r>
            <a:r>
              <a:rPr lang="el-GR" dirty="0" smtClean="0"/>
              <a:t>, ήδη μέσα στον πυρήνα του </a:t>
            </a:r>
            <a:r>
              <a:rPr lang="en-US" dirty="0" smtClean="0"/>
              <a:t>axis2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WS-*</a:t>
            </a:r>
            <a:r>
              <a:rPr lang="el-GR" dirty="0" smtClean="0"/>
              <a:t> επεκτάσεις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11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Επισκόπηση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12</a:t>
            </a:fld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8382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71736" y="4286256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“phases”</a:t>
            </a:r>
            <a:endParaRPr lang="el-G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Κατεβάζετε το </a:t>
            </a:r>
            <a:r>
              <a:rPr lang="en-US" dirty="0" smtClean="0"/>
              <a:t>binary distribution. </a:t>
            </a:r>
            <a:r>
              <a:rPr lang="el-GR" dirty="0" smtClean="0"/>
              <a:t>Περιέχει:</a:t>
            </a:r>
            <a:endParaRPr lang="en-US" dirty="0" smtClean="0"/>
          </a:p>
          <a:p>
            <a:pPr lvl="1"/>
            <a:r>
              <a:rPr lang="el-GR" dirty="0" smtClean="0"/>
              <a:t>Τα απαραίτητα </a:t>
            </a:r>
            <a:r>
              <a:rPr lang="en-US" dirty="0" smtClean="0"/>
              <a:t>.jars</a:t>
            </a:r>
          </a:p>
          <a:p>
            <a:pPr lvl="1"/>
            <a:r>
              <a:rPr lang="el-GR" dirty="0" smtClean="0"/>
              <a:t>Χρήσιμα </a:t>
            </a:r>
            <a:r>
              <a:rPr lang="en-US" dirty="0" smtClean="0"/>
              <a:t>scripts </a:t>
            </a:r>
            <a:r>
              <a:rPr lang="el-GR" dirty="0" smtClean="0"/>
              <a:t>για την αυτοματοποίηση της ανάπτυξης υπηρεσιών με </a:t>
            </a:r>
            <a:r>
              <a:rPr lang="en-US" dirty="0" smtClean="0"/>
              <a:t>java </a:t>
            </a:r>
            <a:r>
              <a:rPr lang="el-GR" dirty="0" smtClean="0"/>
              <a:t>κώδικα</a:t>
            </a:r>
          </a:p>
          <a:p>
            <a:pPr lvl="1"/>
            <a:r>
              <a:rPr lang="el-GR" dirty="0" smtClean="0"/>
              <a:t>Έναν απλό εξυπηρετητή ιστού</a:t>
            </a:r>
            <a:endParaRPr lang="en-US" dirty="0" smtClean="0"/>
          </a:p>
          <a:p>
            <a:r>
              <a:rPr lang="el-GR" dirty="0" smtClean="0"/>
              <a:t>Ρύθμιση </a:t>
            </a:r>
            <a:r>
              <a:rPr lang="en-US" dirty="0" smtClean="0"/>
              <a:t>environmental variables</a:t>
            </a:r>
          </a:p>
          <a:p>
            <a:pPr lvl="1"/>
            <a:r>
              <a:rPr lang="el-GR" dirty="0" smtClean="0"/>
              <a:t>Και για την </a:t>
            </a:r>
            <a:r>
              <a:rPr lang="en-US" dirty="0" smtClean="0"/>
              <a:t>Java, </a:t>
            </a:r>
            <a:r>
              <a:rPr lang="el-GR" dirty="0" smtClean="0"/>
              <a:t>και για τον </a:t>
            </a:r>
            <a:r>
              <a:rPr lang="en-US" dirty="0" smtClean="0"/>
              <a:t>Tomcat </a:t>
            </a:r>
            <a:r>
              <a:rPr lang="el-GR" dirty="0" smtClean="0"/>
              <a:t>και για το </a:t>
            </a:r>
            <a:r>
              <a:rPr lang="en-US" dirty="0" smtClean="0"/>
              <a:t>Axis2</a:t>
            </a:r>
            <a:r>
              <a:rPr lang="el-GR" dirty="0" smtClean="0"/>
              <a:t> (περιλαμβάνονται οδηγίες στα </a:t>
            </a:r>
            <a:r>
              <a:rPr lang="en-US" dirty="0" smtClean="0"/>
              <a:t>readmes).</a:t>
            </a:r>
          </a:p>
          <a:p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Εγκαθιστάτε το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servlet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(.war) </a:t>
            </a:r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στον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Tomcat 6.0. (To eclipse </a:t>
            </a:r>
            <a:r>
              <a:rPr lang="el-GR" dirty="0" smtClean="0">
                <a:solidFill>
                  <a:schemeClr val="bg1">
                    <a:lumMod val="65000"/>
                  </a:schemeClr>
                </a:solidFill>
              </a:rPr>
              <a:t>το κάνει αυτόματα).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/>
              <a:t>Preferences </a:t>
            </a:r>
            <a:r>
              <a:rPr lang="el-GR" dirty="0" smtClean="0"/>
              <a:t>του </a:t>
            </a:r>
            <a:r>
              <a:rPr lang="en-US" dirty="0" smtClean="0"/>
              <a:t>Eclipse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Εγκατάσταση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13</a:t>
            </a:fld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14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 smtClean="0"/>
              <a:t>ClientJava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5181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axis2-web </a:t>
            </a:r>
            <a:endParaRPr lang="el-GR" dirty="0" smtClean="0"/>
          </a:p>
          <a:p>
            <a:r>
              <a:rPr lang="en-US" dirty="0" smtClean="0"/>
              <a:t>META-INF </a:t>
            </a:r>
            <a:endParaRPr lang="el-GR" dirty="0" smtClean="0"/>
          </a:p>
          <a:p>
            <a:r>
              <a:rPr lang="en-US" dirty="0" smtClean="0"/>
              <a:t>WEB-INF </a:t>
            </a:r>
            <a:endParaRPr lang="el-GR" dirty="0" smtClean="0"/>
          </a:p>
          <a:p>
            <a:pPr lvl="1"/>
            <a:r>
              <a:rPr lang="en-US" dirty="0" smtClean="0"/>
              <a:t>classes </a:t>
            </a:r>
            <a:endParaRPr lang="el-GR" dirty="0" smtClean="0"/>
          </a:p>
          <a:p>
            <a:pPr lvl="1"/>
            <a:r>
              <a:rPr lang="en-US" dirty="0" smtClean="0"/>
              <a:t>conf </a:t>
            </a:r>
            <a:endParaRPr lang="el-GR" dirty="0" smtClean="0"/>
          </a:p>
          <a:p>
            <a:pPr lvl="2"/>
            <a:r>
              <a:rPr lang="en-US" dirty="0" smtClean="0"/>
              <a:t>axis2.xml </a:t>
            </a:r>
            <a:endParaRPr lang="el-GR" dirty="0" smtClean="0"/>
          </a:p>
          <a:p>
            <a:pPr lvl="1"/>
            <a:r>
              <a:rPr lang="en-US" dirty="0" smtClean="0"/>
              <a:t>lib </a:t>
            </a:r>
            <a:endParaRPr lang="el-GR" dirty="0" smtClean="0"/>
          </a:p>
          <a:p>
            <a:pPr lvl="2"/>
            <a:r>
              <a:rPr lang="en-US" dirty="0" smtClean="0"/>
              <a:t>activation.jar ... xmlSchema.jar </a:t>
            </a:r>
            <a:endParaRPr lang="el-GR" dirty="0" smtClean="0"/>
          </a:p>
          <a:p>
            <a:pPr lvl="1"/>
            <a:r>
              <a:rPr lang="en-US" dirty="0" smtClean="0"/>
              <a:t>modules </a:t>
            </a:r>
            <a:endParaRPr lang="el-GR" dirty="0" smtClean="0"/>
          </a:p>
          <a:p>
            <a:pPr lvl="2"/>
            <a:r>
              <a:rPr lang="en-US" dirty="0" err="1" smtClean="0"/>
              <a:t>modules.list</a:t>
            </a:r>
            <a:r>
              <a:rPr lang="en-US" dirty="0" smtClean="0"/>
              <a:t> addressing.mar ... soapmonitor.mar </a:t>
            </a:r>
            <a:endParaRPr lang="el-GR" dirty="0" smtClean="0"/>
          </a:p>
          <a:p>
            <a:pPr lvl="1"/>
            <a:r>
              <a:rPr lang="en-US" dirty="0" smtClean="0"/>
              <a:t>services </a:t>
            </a:r>
            <a:endParaRPr lang="el-GR" dirty="0" smtClean="0"/>
          </a:p>
          <a:p>
            <a:pPr lvl="2"/>
            <a:r>
              <a:rPr lang="en-US" dirty="0" err="1" smtClean="0"/>
              <a:t>services.list</a:t>
            </a:r>
            <a:r>
              <a:rPr lang="en-US" dirty="0" smtClean="0"/>
              <a:t> aservice.aar ... version.aar </a:t>
            </a:r>
            <a:endParaRPr lang="el-GR" dirty="0" smtClean="0"/>
          </a:p>
          <a:p>
            <a:pPr lvl="1"/>
            <a:r>
              <a:rPr lang="en-US" dirty="0" smtClean="0"/>
              <a:t>web.xml 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Java Web Services</a:t>
            </a:r>
            <a:r>
              <a:rPr lang="el-GR" sz="2800" dirty="0" smtClean="0"/>
              <a:t> </a:t>
            </a:r>
            <a:r>
              <a:rPr lang="en-US" sz="2800" dirty="0" smtClean="0"/>
              <a:t>– </a:t>
            </a:r>
            <a:r>
              <a:rPr lang="el-GR" sz="2800" dirty="0" smtClean="0"/>
              <a:t>Σκελετός ιστοσελίδας</a:t>
            </a:r>
            <a:endParaRPr lang="el-GR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15</a:t>
            </a:fld>
            <a:endParaRPr lang="el-GR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5000628" y="1357298"/>
            <a:ext cx="3143272" cy="714380"/>
          </a:xfrm>
          <a:prstGeom prst="wedgeRoundRectCallout">
            <a:avLst>
              <a:gd name="adj1" fmla="val -124341"/>
              <a:gd name="adj2" fmla="val -108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Πρόγραμμα Διαχείρισης</a:t>
            </a:r>
            <a:endParaRPr lang="el-GR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714744" y="2285992"/>
            <a:ext cx="3286148" cy="714380"/>
          </a:xfrm>
          <a:prstGeom prst="wedgeRoundRectCallout">
            <a:avLst>
              <a:gd name="adj1" fmla="val -93634"/>
              <a:gd name="adj2" fmla="val 3362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Φάκελος υπηρεσιών</a:t>
            </a:r>
            <a:endParaRPr lang="el-GR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214942" y="3357562"/>
            <a:ext cx="3286148" cy="714380"/>
          </a:xfrm>
          <a:prstGeom prst="wedgeRoundRectCallout">
            <a:avLst>
              <a:gd name="adj1" fmla="val -37304"/>
              <a:gd name="adj2" fmla="val 2035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Compiled java </a:t>
            </a:r>
            <a:r>
              <a:rPr lang="el-GR" dirty="0" smtClean="0"/>
              <a:t>υπηρεσία</a:t>
            </a:r>
            <a:endParaRPr lang="el-GR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500562" y="3214686"/>
            <a:ext cx="3286148" cy="714380"/>
          </a:xfrm>
          <a:prstGeom prst="wedgeRoundRectCallout">
            <a:avLst>
              <a:gd name="adj1" fmla="val -105898"/>
              <a:gd name="adj2" fmla="val -197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Ρυθμίσεις για το </a:t>
            </a:r>
            <a:r>
              <a:rPr lang="en-US" dirty="0" smtClean="0"/>
              <a:t>axis2</a:t>
            </a:r>
            <a:endParaRPr lang="el-GR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286116" y="1643050"/>
            <a:ext cx="5357850" cy="1428760"/>
          </a:xfrm>
          <a:prstGeom prst="wedgeRoundRectCallout">
            <a:avLst>
              <a:gd name="adj1" fmla="val -66604"/>
              <a:gd name="adj2" fmla="val 2307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Δήλωση ότι το </a:t>
            </a:r>
            <a:r>
              <a:rPr lang="en-US" dirty="0" smtClean="0"/>
              <a:t>axis2 </a:t>
            </a:r>
            <a:r>
              <a:rPr lang="en-US" dirty="0" err="1" smtClean="0"/>
              <a:t>servlet</a:t>
            </a:r>
            <a:r>
              <a:rPr lang="el-GR" dirty="0" smtClean="0"/>
              <a:t> αναλαμβάνει την</a:t>
            </a:r>
            <a:r>
              <a:rPr lang="en-US" dirty="0" smtClean="0"/>
              <a:t> </a:t>
            </a:r>
            <a:r>
              <a:rPr lang="el-GR" dirty="0" smtClean="0"/>
              <a:t>εξυπηρέτηση των </a:t>
            </a:r>
            <a:r>
              <a:rPr lang="en-US" dirty="0" smtClean="0"/>
              <a:t>URLs:</a:t>
            </a:r>
          </a:p>
          <a:p>
            <a:pPr algn="ctr"/>
            <a:r>
              <a:rPr lang="en-US" dirty="0" smtClean="0"/>
              <a:t>/services/*</a:t>
            </a:r>
          </a:p>
          <a:p>
            <a:pPr algn="ctr"/>
            <a:r>
              <a:rPr lang="en-US" dirty="0" smtClean="0"/>
              <a:t>/axis2-web/*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056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  <p:bldP spid="8" grpId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/services/</a:t>
            </a:r>
            <a:endParaRPr lang="el-GR" dirty="0" smtClean="0"/>
          </a:p>
          <a:p>
            <a:pPr lvl="1"/>
            <a:r>
              <a:rPr lang="en-US" dirty="0" err="1" smtClean="0"/>
              <a:t>JavaMathService</a:t>
            </a:r>
            <a:endParaRPr lang="el-GR" dirty="0" smtClean="0"/>
          </a:p>
          <a:p>
            <a:pPr lvl="2"/>
            <a:r>
              <a:rPr lang="en-US" dirty="0" smtClean="0"/>
              <a:t>META-INF</a:t>
            </a:r>
          </a:p>
          <a:p>
            <a:pPr lvl="3"/>
            <a:r>
              <a:rPr lang="en-US" dirty="0" smtClean="0"/>
              <a:t>services.xml</a:t>
            </a:r>
          </a:p>
          <a:p>
            <a:pPr lvl="2"/>
            <a:r>
              <a:rPr lang="en-US" dirty="0" smtClean="0"/>
              <a:t>lib</a:t>
            </a:r>
          </a:p>
          <a:p>
            <a:pPr lvl="2"/>
            <a:r>
              <a:rPr lang="en-US" dirty="0" err="1" smtClean="0"/>
              <a:t>DivideByZeroException.class</a:t>
            </a:r>
            <a:endParaRPr lang="en-US" dirty="0" smtClean="0"/>
          </a:p>
          <a:p>
            <a:pPr lvl="2"/>
            <a:r>
              <a:rPr lang="en-US" dirty="0" err="1" smtClean="0"/>
              <a:t>IJavaMathService.class</a:t>
            </a:r>
            <a:endParaRPr lang="en-US" dirty="0" smtClean="0"/>
          </a:p>
          <a:p>
            <a:pPr lvl="2"/>
            <a:r>
              <a:rPr lang="en-US" dirty="0" err="1" smtClean="0"/>
              <a:t>JavaMathService.class</a:t>
            </a:r>
            <a:endParaRPr lang="el-GR" dirty="0" smtClean="0"/>
          </a:p>
          <a:p>
            <a:pPr lvl="1"/>
            <a:r>
              <a:rPr lang="el-GR" dirty="0" smtClean="0"/>
              <a:t>Άλλες υπηρεσίες, σε μορφή φακέλων με κλάσεις ή σε μορφή </a:t>
            </a:r>
            <a:r>
              <a:rPr lang="en-US" dirty="0" smtClean="0"/>
              <a:t>compiled </a:t>
            </a:r>
            <a:r>
              <a:rPr lang="el-GR" dirty="0" smtClean="0"/>
              <a:t>αρχείων .</a:t>
            </a:r>
            <a:r>
              <a:rPr lang="en-US" dirty="0" err="1" smtClean="0"/>
              <a:t>aar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Φάκελος για τα </a:t>
            </a:r>
            <a:r>
              <a:rPr lang="en-US" dirty="0" smtClean="0"/>
              <a:t>Web Services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16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267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17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 smtClean="0"/>
              <a:t>JavaMathService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4923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Plain Old Java Objects (POJOs)</a:t>
            </a:r>
          </a:p>
          <a:p>
            <a:pPr lvl="1"/>
            <a:r>
              <a:rPr lang="el-GR" dirty="0" smtClean="0"/>
              <a:t>Το </a:t>
            </a:r>
            <a:r>
              <a:rPr lang="en-US" dirty="0" smtClean="0"/>
              <a:t>axis2 </a:t>
            </a:r>
            <a:r>
              <a:rPr lang="el-GR" dirty="0" smtClean="0"/>
              <a:t>φτιάχνει τα πάντα από τον κώδικα</a:t>
            </a:r>
          </a:p>
          <a:p>
            <a:r>
              <a:rPr lang="en-US" dirty="0" smtClean="0"/>
              <a:t>WSDL2Java</a:t>
            </a:r>
          </a:p>
          <a:p>
            <a:pPr lvl="1"/>
            <a:r>
              <a:rPr lang="el-GR" dirty="0" smtClean="0"/>
              <a:t>Φτιάχνετε το </a:t>
            </a:r>
            <a:r>
              <a:rPr lang="en-US" dirty="0" err="1" smtClean="0"/>
              <a:t>wsdl</a:t>
            </a:r>
            <a:r>
              <a:rPr lang="en-US" dirty="0" smtClean="0"/>
              <a:t> (</a:t>
            </a:r>
            <a:r>
              <a:rPr lang="el-GR" dirty="0" smtClean="0"/>
              <a:t>π.χ. με τον γραφικό τρόπο του </a:t>
            </a:r>
            <a:r>
              <a:rPr lang="en-US" dirty="0" smtClean="0"/>
              <a:t>eclipse), </a:t>
            </a:r>
            <a:r>
              <a:rPr lang="el-GR" dirty="0" smtClean="0"/>
              <a:t>και το </a:t>
            </a:r>
            <a:r>
              <a:rPr lang="en-US" dirty="0" smtClean="0"/>
              <a:t>axis2 </a:t>
            </a:r>
            <a:r>
              <a:rPr lang="el-GR" dirty="0" smtClean="0"/>
              <a:t>σας παραδίδει τα άδεια </a:t>
            </a:r>
            <a:r>
              <a:rPr lang="en-US" dirty="0" smtClean="0"/>
              <a:t>POJOs</a:t>
            </a:r>
            <a:r>
              <a:rPr lang="el-GR" dirty="0" smtClean="0"/>
              <a:t> που πρέπει να γεμίσετε.</a:t>
            </a:r>
          </a:p>
          <a:p>
            <a:r>
              <a:rPr lang="el-GR" dirty="0" smtClean="0"/>
              <a:t>Χρησιμοποιώντας το </a:t>
            </a:r>
            <a:r>
              <a:rPr lang="en-US" dirty="0" smtClean="0"/>
              <a:t>AXIOM </a:t>
            </a:r>
            <a:r>
              <a:rPr lang="el-GR" dirty="0" smtClean="0"/>
              <a:t>του </a:t>
            </a:r>
            <a:r>
              <a:rPr lang="en-US" dirty="0" smtClean="0"/>
              <a:t>axis2.</a:t>
            </a:r>
          </a:p>
          <a:p>
            <a:pPr lvl="1"/>
            <a:r>
              <a:rPr lang="el-GR" dirty="0" smtClean="0"/>
              <a:t>Πλήρης πρόσβαση στην </a:t>
            </a:r>
            <a:r>
              <a:rPr lang="en-US" dirty="0" smtClean="0"/>
              <a:t>XML </a:t>
            </a:r>
            <a:r>
              <a:rPr lang="el-GR" dirty="0" smtClean="0"/>
              <a:t>των μηνυμάτων.</a:t>
            </a:r>
            <a:endParaRPr lang="en-US" dirty="0" smtClean="0"/>
          </a:p>
          <a:p>
            <a:r>
              <a:rPr lang="el-GR" dirty="0" smtClean="0"/>
              <a:t>Από υπάρχοντα </a:t>
            </a:r>
            <a:r>
              <a:rPr lang="en-US" dirty="0" smtClean="0"/>
              <a:t>XSDs:</a:t>
            </a:r>
          </a:p>
          <a:p>
            <a:pPr lvl="1"/>
            <a:r>
              <a:rPr lang="en-US" dirty="0" smtClean="0"/>
              <a:t>ADB</a:t>
            </a:r>
            <a:r>
              <a:rPr lang="el-GR" dirty="0" smtClean="0"/>
              <a:t> του </a:t>
            </a:r>
            <a:r>
              <a:rPr lang="en-US" dirty="0" smtClean="0"/>
              <a:t>axis2, </a:t>
            </a:r>
            <a:r>
              <a:rPr lang="en-US" dirty="0" err="1" smtClean="0"/>
              <a:t>XMLBeans</a:t>
            </a:r>
            <a:r>
              <a:rPr lang="en-US" dirty="0" smtClean="0"/>
              <a:t>, </a:t>
            </a:r>
            <a:r>
              <a:rPr lang="en-US" dirty="0" err="1" smtClean="0"/>
              <a:t>JiBX</a:t>
            </a:r>
            <a:endParaRPr lang="en-US" dirty="0" smtClean="0"/>
          </a:p>
          <a:p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Εναλλακτικοί τρόποι συγγραφής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18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306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RIA Services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Εύκολη πρόσβαση σε δεδομένα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75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WCF Clients – </a:t>
            </a:r>
            <a:r>
              <a:rPr lang="el-GR" dirty="0" smtClean="0"/>
              <a:t>Πελάτες</a:t>
            </a:r>
          </a:p>
          <a:p>
            <a:pPr lvl="1"/>
            <a:r>
              <a:rPr lang="el-GR" dirty="0" smtClean="0"/>
              <a:t>Διάφορα .ΝΕΤ προγράμματα (εν τάχει)</a:t>
            </a:r>
          </a:p>
          <a:p>
            <a:r>
              <a:rPr lang="en-US" dirty="0" smtClean="0"/>
              <a:t>Apache Axis2</a:t>
            </a:r>
          </a:p>
          <a:p>
            <a:pPr lvl="1"/>
            <a:r>
              <a:rPr lang="en-US" dirty="0" smtClean="0"/>
              <a:t>Java </a:t>
            </a:r>
            <a:r>
              <a:rPr lang="el-GR" dirty="0" smtClean="0"/>
              <a:t>πελάτης για το </a:t>
            </a:r>
            <a:r>
              <a:rPr lang="en-US" dirty="0" smtClean="0"/>
              <a:t>WCF Service</a:t>
            </a:r>
          </a:p>
          <a:p>
            <a:pPr lvl="1"/>
            <a:r>
              <a:rPr lang="en-US" dirty="0"/>
              <a:t>Java </a:t>
            </a:r>
            <a:r>
              <a:rPr lang="el-GR" dirty="0" smtClean="0"/>
              <a:t>«</a:t>
            </a:r>
            <a:r>
              <a:rPr lang="en-US" dirty="0" err="1" smtClean="0"/>
              <a:t>MathService</a:t>
            </a:r>
            <a:r>
              <a:rPr lang="el-GR" dirty="0" smtClean="0"/>
              <a:t>»</a:t>
            </a:r>
            <a:r>
              <a:rPr lang="en-US" dirty="0" smtClean="0"/>
              <a:t> </a:t>
            </a:r>
            <a:r>
              <a:rPr lang="el-GR" dirty="0"/>
              <a:t>με </a:t>
            </a:r>
            <a:r>
              <a:rPr lang="en-US" dirty="0"/>
              <a:t>Axis2</a:t>
            </a:r>
          </a:p>
          <a:p>
            <a:r>
              <a:rPr lang="en-US" dirty="0" smtClean="0"/>
              <a:t>WCF RIA Services</a:t>
            </a:r>
            <a:endParaRPr lang="el-G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2158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WCF RIA Services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20</a:t>
            </a:fld>
            <a:endParaRPr lang="el-G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04512"/>
            <a:ext cx="6192688" cy="2544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Στοχεύει κυρίως σε </a:t>
            </a:r>
            <a:r>
              <a:rPr lang="en-US" dirty="0" smtClean="0"/>
              <a:t>RIA</a:t>
            </a:r>
            <a:r>
              <a:rPr lang="el-GR" dirty="0" smtClean="0"/>
              <a:t>, όπως το </a:t>
            </a:r>
            <a:r>
              <a:rPr lang="en-US" dirty="0" smtClean="0"/>
              <a:t>Silverlight.</a:t>
            </a:r>
          </a:p>
          <a:p>
            <a:r>
              <a:rPr lang="el-GR" dirty="0" smtClean="0"/>
              <a:t>Αναπαράγει αυτόματα την λογική της </a:t>
            </a:r>
            <a:r>
              <a:rPr lang="en-US" dirty="0" smtClean="0"/>
              <a:t>server </a:t>
            </a:r>
            <a:r>
              <a:rPr lang="el-GR" dirty="0" smtClean="0"/>
              <a:t>εφαρμογής</a:t>
            </a:r>
            <a:r>
              <a:rPr lang="en-US" dirty="0" smtClean="0"/>
              <a:t> </a:t>
            </a:r>
            <a:r>
              <a:rPr lang="el-GR" dirty="0" smtClean="0"/>
              <a:t>(και κυρίως του </a:t>
            </a:r>
            <a:r>
              <a:rPr lang="en-US" dirty="0" smtClean="0"/>
              <a:t>DAL </a:t>
            </a:r>
            <a:r>
              <a:rPr lang="el-GR" dirty="0" smtClean="0"/>
              <a:t>επιπέδου) στην </a:t>
            </a:r>
            <a:r>
              <a:rPr lang="en-US" dirty="0" smtClean="0"/>
              <a:t>RIA</a:t>
            </a:r>
            <a:r>
              <a:rPr lang="el-GR" dirty="0" smtClean="0"/>
              <a:t> εφαρμογή.</a:t>
            </a:r>
            <a:endParaRPr lang="en-US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3688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Domain Services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21</a:t>
            </a:fld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</a:t>
            </a:r>
            <a:r>
              <a:rPr lang="en-US" dirty="0" smtClean="0"/>
              <a:t>server </a:t>
            </a:r>
            <a:r>
              <a:rPr lang="el-GR" dirty="0" smtClean="0"/>
              <a:t>εφαρμογή εκθέτει δεδομένα μέσω των </a:t>
            </a:r>
            <a:r>
              <a:rPr lang="en-US" dirty="0" smtClean="0"/>
              <a:t>Domain Services.</a:t>
            </a:r>
            <a:endParaRPr lang="el-GR" dirty="0" smtClean="0"/>
          </a:p>
          <a:p>
            <a:r>
              <a:rPr lang="el-GR" dirty="0"/>
              <a:t>Ο κώδικας ενός </a:t>
            </a:r>
            <a:r>
              <a:rPr lang="en-US" dirty="0"/>
              <a:t>Domain Service </a:t>
            </a:r>
            <a:r>
              <a:rPr lang="el-GR" dirty="0"/>
              <a:t>αποτελείται κυρίως από 2 μέρη:</a:t>
            </a:r>
          </a:p>
          <a:p>
            <a:pPr lvl="1"/>
            <a:r>
              <a:rPr lang="el-GR" dirty="0"/>
              <a:t>Τις</a:t>
            </a:r>
            <a:r>
              <a:rPr lang="en-US" dirty="0"/>
              <a:t> CRUD </a:t>
            </a:r>
            <a:r>
              <a:rPr lang="el-GR" dirty="0"/>
              <a:t>μεθόδους που δημιουργεί αυτόματα το </a:t>
            </a:r>
            <a:r>
              <a:rPr lang="en-US" dirty="0"/>
              <a:t>Visual </a:t>
            </a:r>
            <a:r>
              <a:rPr lang="en-US" dirty="0" smtClean="0"/>
              <a:t>Studio</a:t>
            </a:r>
            <a:r>
              <a:rPr lang="el-GR" dirty="0" smtClean="0"/>
              <a:t>.</a:t>
            </a:r>
            <a:r>
              <a:rPr lang="en-US" dirty="0"/>
              <a:t> </a:t>
            </a:r>
            <a:r>
              <a:rPr lang="el-GR" smtClean="0"/>
              <a:t>Χρησιμοποιεί </a:t>
            </a:r>
            <a:r>
              <a:rPr lang="el-GR" dirty="0"/>
              <a:t>λογική του </a:t>
            </a:r>
            <a:r>
              <a:rPr lang="en-US" dirty="0"/>
              <a:t>ADO.NET Entity </a:t>
            </a:r>
            <a:r>
              <a:rPr lang="en-US" dirty="0" smtClean="0"/>
              <a:t>Framework</a:t>
            </a:r>
            <a:r>
              <a:rPr lang="el-GR" dirty="0" smtClean="0"/>
              <a:t>.</a:t>
            </a:r>
            <a:endParaRPr lang="en-US" dirty="0"/>
          </a:p>
          <a:p>
            <a:pPr lvl="1"/>
            <a:r>
              <a:rPr lang="el-GR" dirty="0"/>
              <a:t>Δικές σας </a:t>
            </a:r>
            <a:r>
              <a:rPr lang="el-GR" dirty="0" smtClean="0"/>
              <a:t>μεθόδους </a:t>
            </a:r>
            <a:r>
              <a:rPr lang="en-US" dirty="0" smtClean="0"/>
              <a:t>(Invoke Operations)</a:t>
            </a:r>
            <a:r>
              <a:rPr lang="el-GR" dirty="0" smtClean="0"/>
              <a:t> </a:t>
            </a:r>
            <a:r>
              <a:rPr lang="el-GR" dirty="0"/>
              <a:t>που </a:t>
            </a:r>
            <a:r>
              <a:rPr lang="el-GR" dirty="0" smtClean="0"/>
              <a:t>θέλετε να προσθέσετε στο</a:t>
            </a:r>
            <a:r>
              <a:rPr lang="en-US" dirty="0" smtClean="0"/>
              <a:t> Service</a:t>
            </a:r>
            <a:r>
              <a:rPr lang="el-GR" dirty="0" smtClean="0"/>
              <a:t>.</a:t>
            </a:r>
            <a:endParaRPr lang="el-GR" dirty="0"/>
          </a:p>
          <a:p>
            <a:endParaRPr lang="en-US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146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Domain Services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22</a:t>
            </a:fld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Κάθε </a:t>
            </a:r>
            <a:r>
              <a:rPr lang="en-US" dirty="0"/>
              <a:t>Domain Service </a:t>
            </a:r>
            <a:r>
              <a:rPr lang="el-GR" dirty="0" smtClean="0"/>
              <a:t>εκτίθεται αυτόματα </a:t>
            </a:r>
            <a:r>
              <a:rPr lang="el-GR" dirty="0"/>
              <a:t>μέσω ενός </a:t>
            </a:r>
            <a:r>
              <a:rPr lang="en-US" dirty="0"/>
              <a:t>WCF Service</a:t>
            </a:r>
            <a:r>
              <a:rPr lang="en-US" dirty="0" smtClean="0"/>
              <a:t>.</a:t>
            </a:r>
            <a:endParaRPr lang="el-GR" dirty="0" smtClean="0"/>
          </a:p>
          <a:p>
            <a:pPr lvl="1"/>
            <a:r>
              <a:rPr lang="el-GR" dirty="0" smtClean="0"/>
              <a:t>Δημιουργείται δυναμικά ένα </a:t>
            </a:r>
            <a:r>
              <a:rPr lang="en-US" dirty="0" smtClean="0"/>
              <a:t>.svc </a:t>
            </a:r>
            <a:r>
              <a:rPr lang="el-GR" dirty="0" smtClean="0"/>
              <a:t>αρχείο</a:t>
            </a:r>
            <a:r>
              <a:rPr lang="en-US" dirty="0" smtClean="0"/>
              <a:t>.</a:t>
            </a:r>
          </a:p>
          <a:p>
            <a:pPr lvl="1"/>
            <a:r>
              <a:rPr lang="el-GR" dirty="0" smtClean="0"/>
              <a:t>Το </a:t>
            </a:r>
            <a:r>
              <a:rPr lang="en-US" dirty="0" smtClean="0"/>
              <a:t>default endpoint </a:t>
            </a:r>
            <a:r>
              <a:rPr lang="el-GR" dirty="0" smtClean="0"/>
              <a:t>είναι </a:t>
            </a:r>
            <a:r>
              <a:rPr lang="en-US" dirty="0" smtClean="0"/>
              <a:t>REST </a:t>
            </a:r>
            <a:r>
              <a:rPr lang="el-GR" dirty="0" smtClean="0"/>
              <a:t>με </a:t>
            </a:r>
            <a:r>
              <a:rPr lang="en-US" dirty="0" smtClean="0"/>
              <a:t>binary </a:t>
            </a:r>
            <a:r>
              <a:rPr lang="el-GR" dirty="0" smtClean="0"/>
              <a:t>κωδικοποίηση, αλλά δίνεται η δυνατότητα και για άλλα </a:t>
            </a:r>
            <a:r>
              <a:rPr lang="en-US" dirty="0" smtClean="0"/>
              <a:t>endpoints.</a:t>
            </a:r>
            <a:endParaRPr lang="en-US" dirty="0"/>
          </a:p>
          <a:p>
            <a:r>
              <a:rPr lang="el-GR" dirty="0" smtClean="0"/>
              <a:t>Αυτομάτως </a:t>
            </a:r>
            <a:r>
              <a:rPr lang="el-GR" dirty="0"/>
              <a:t>δημιουργείται κώδικας στην </a:t>
            </a:r>
            <a:r>
              <a:rPr lang="en-US" dirty="0"/>
              <a:t>client </a:t>
            </a:r>
            <a:r>
              <a:rPr lang="el-GR" dirty="0"/>
              <a:t>εφαρμογή </a:t>
            </a:r>
            <a:r>
              <a:rPr lang="en-US" dirty="0"/>
              <a:t>(Silverlight) </a:t>
            </a:r>
            <a:r>
              <a:rPr lang="el-GR" dirty="0"/>
              <a:t>για πρόσβαση </a:t>
            </a:r>
            <a:r>
              <a:rPr lang="el-GR" dirty="0" smtClean="0"/>
              <a:t>στο </a:t>
            </a:r>
            <a:r>
              <a:rPr lang="en-US" dirty="0"/>
              <a:t>Domain Service</a:t>
            </a:r>
            <a:r>
              <a:rPr lang="el-GR" dirty="0"/>
              <a:t>.</a:t>
            </a:r>
            <a:endParaRPr lang="en-US" dirty="0"/>
          </a:p>
          <a:p>
            <a:pPr lvl="1"/>
            <a:endParaRPr lang="en-US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1328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23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err="1"/>
              <a:t>SilverlightRIAServices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3496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Περισσότερες δυνατότητες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24</a:t>
            </a:fld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HTTPS</a:t>
            </a:r>
          </a:p>
          <a:p>
            <a:r>
              <a:rPr lang="en-US" dirty="0" smtClean="0"/>
              <a:t>Authentication, Roles and Profiles</a:t>
            </a:r>
          </a:p>
          <a:p>
            <a:r>
              <a:rPr lang="el-GR" dirty="0" smtClean="0"/>
              <a:t>Πρόσθεση </a:t>
            </a:r>
            <a:r>
              <a:rPr lang="en-US" dirty="0" smtClean="0"/>
              <a:t>business logic </a:t>
            </a:r>
            <a:r>
              <a:rPr lang="el-GR" dirty="0" smtClean="0"/>
              <a:t>στα </a:t>
            </a:r>
            <a:r>
              <a:rPr lang="en-US" dirty="0" smtClean="0"/>
              <a:t>Domain Services</a:t>
            </a:r>
            <a:endParaRPr lang="el-GR" dirty="0" smtClean="0"/>
          </a:p>
          <a:p>
            <a:r>
              <a:rPr lang="el-GR" dirty="0" smtClean="0"/>
              <a:t>Παραμετροποίηση του κώδικα του </a:t>
            </a:r>
            <a:r>
              <a:rPr lang="en-US" dirty="0" smtClean="0"/>
              <a:t>Client </a:t>
            </a:r>
            <a:r>
              <a:rPr lang="el-GR" dirty="0" smtClean="0"/>
              <a:t>που παράγεται αυτόματα</a:t>
            </a:r>
          </a:p>
          <a:p>
            <a:r>
              <a:rPr lang="el-GR" dirty="0"/>
              <a:t>Η επιπλέον εγκατάσταση του «</a:t>
            </a:r>
            <a:r>
              <a:rPr lang="en-US" dirty="0"/>
              <a:t>WCF RIA Services Toolkit</a:t>
            </a:r>
            <a:r>
              <a:rPr lang="el-GR" dirty="0"/>
              <a:t>» δίνει τις δυνατότητες:</a:t>
            </a:r>
          </a:p>
          <a:p>
            <a:pPr lvl="1"/>
            <a:r>
              <a:rPr lang="en-US" dirty="0" err="1"/>
              <a:t>LinqToSql</a:t>
            </a:r>
            <a:r>
              <a:rPr lang="en-US" dirty="0"/>
              <a:t> </a:t>
            </a:r>
            <a:r>
              <a:rPr lang="en-US" dirty="0" err="1"/>
              <a:t>DomainService</a:t>
            </a:r>
            <a:r>
              <a:rPr lang="en-US" dirty="0"/>
              <a:t> </a:t>
            </a:r>
          </a:p>
          <a:p>
            <a:pPr lvl="1"/>
            <a:r>
              <a:rPr lang="el-GR" dirty="0"/>
              <a:t>Αυτόματης ανανέωσης των </a:t>
            </a:r>
            <a:r>
              <a:rPr lang="en-US" dirty="0"/>
              <a:t>Domain </a:t>
            </a:r>
            <a:r>
              <a:rPr lang="en-US" dirty="0" smtClean="0"/>
              <a:t>Services</a:t>
            </a:r>
            <a:endParaRPr lang="el-GR" dirty="0" smtClean="0"/>
          </a:p>
          <a:p>
            <a:pPr lvl="1"/>
            <a:r>
              <a:rPr lang="en-US" dirty="0" smtClean="0"/>
              <a:t>SOAP, JSON, </a:t>
            </a:r>
            <a:r>
              <a:rPr lang="en-US" dirty="0" err="1" smtClean="0"/>
              <a:t>OData</a:t>
            </a:r>
            <a:r>
              <a:rPr lang="en-US" dirty="0" smtClean="0"/>
              <a:t> endpoints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791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25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n-US" dirty="0" smtClean="0"/>
              <a:t>Resources</a:t>
            </a:r>
            <a:endParaRPr lang="el-G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l-GR" sz="2800" dirty="0" smtClean="0"/>
              <a:t>Δωρεάν λογισμικό της </a:t>
            </a:r>
            <a:r>
              <a:rPr lang="en-US" sz="2800" dirty="0" smtClean="0"/>
              <a:t>Microsoft: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3" action="ppaction://hlinkfile"/>
              </a:rPr>
              <a:t>msdnaa.ece.ntua.gr</a:t>
            </a:r>
            <a:r>
              <a:rPr lang="en-US" sz="2800" dirty="0" smtClean="0"/>
              <a:t> 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4" action="ppaction://hlinkfile"/>
              </a:rPr>
              <a:t>dreamspark.com</a:t>
            </a:r>
            <a:endParaRPr lang="el-GR" sz="2800" dirty="0" smtClean="0">
              <a:hlinkClick r:id="rId5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5"/>
              </a:rPr>
              <a:t>Apache Axis2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>
                <a:hlinkClick r:id="rId6"/>
              </a:rPr>
              <a:t>What's New in the .NET Framework </a:t>
            </a:r>
            <a:r>
              <a:rPr lang="en-US" sz="2800" dirty="0" smtClean="0">
                <a:hlinkClick r:id="rId6"/>
              </a:rPr>
              <a:t>4</a:t>
            </a:r>
            <a:endParaRPr lang="el-GR" sz="2800" dirty="0" smtClean="0"/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7"/>
              </a:rPr>
              <a:t>Northwind sample database</a:t>
            </a:r>
            <a:endParaRPr lang="en-US" sz="2800" dirty="0" smtClean="0">
              <a:hlinkClick r:id="rId5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8"/>
              </a:rPr>
              <a:t>WCF RIA Services &amp; Toolkit</a:t>
            </a:r>
            <a:endParaRPr lang="el-GR" sz="2800" dirty="0" smtClean="0">
              <a:hlinkClick r:id="rId9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>
                <a:hlinkClick r:id="rId9"/>
              </a:rPr>
              <a:t>Silverlight TV 26: Exposing SOAP, </a:t>
            </a:r>
            <a:r>
              <a:rPr lang="en-US" sz="2800" dirty="0" err="1">
                <a:hlinkClick r:id="rId9"/>
              </a:rPr>
              <a:t>OData</a:t>
            </a:r>
            <a:r>
              <a:rPr lang="en-US" sz="2800" dirty="0">
                <a:hlinkClick r:id="rId9"/>
              </a:rPr>
              <a:t>, and JSON Endpoints for RIA Services</a:t>
            </a:r>
            <a:endParaRPr lang="el-GR" sz="2800" dirty="0" smtClean="0">
              <a:hlinkClick r:id="rId8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 smtClean="0">
                <a:hlinkClick r:id="rId10"/>
              </a:rPr>
              <a:t>WCF Data Services (</a:t>
            </a:r>
            <a:r>
              <a:rPr lang="en-US" sz="2800" dirty="0" err="1" smtClean="0">
                <a:hlinkClick r:id="rId10"/>
              </a:rPr>
              <a:t>OData</a:t>
            </a:r>
            <a:r>
              <a:rPr lang="en-US" sz="2800" dirty="0" smtClean="0">
                <a:hlinkClick r:id="rId10"/>
              </a:rPr>
              <a:t>)</a:t>
            </a:r>
            <a:endParaRPr lang="el-GR" sz="2700" dirty="0" smtClean="0">
              <a:hlinkClick r:id="rId11"/>
            </a:endParaRPr>
          </a:p>
        </p:txBody>
      </p:sp>
    </p:spTree>
    <p:extLst>
      <p:ext uri="{BB962C8B-B14F-4D97-AF65-F5344CB8AC3E}">
        <p14:creationId xmlns:p14="http://schemas.microsoft.com/office/powerpoint/2010/main" val="29904511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26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el-GR" dirty="0" smtClean="0"/>
              <a:t>Ευχαριστώ</a:t>
            </a:r>
            <a:endParaRPr lang="el-G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l-GR" sz="2700" dirty="0" smtClean="0"/>
              <a:t>Μην ξεχάσετε να γραφτείτε στο:</a:t>
            </a:r>
            <a:endParaRPr lang="el-GR" sz="2700" dirty="0" smtClean="0">
              <a:hlinkClick r:id="rId3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 smtClean="0">
                <a:hlinkClick r:id="rId3"/>
              </a:rPr>
              <a:t>http://www.studentguru.gr</a:t>
            </a:r>
            <a:endParaRPr lang="en-US" sz="27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l-G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Το</a:t>
            </a:r>
            <a:r>
              <a:rPr kumimoji="0" lang="el-GR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7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</a:t>
            </a:r>
            <a:r>
              <a:rPr lang="en-US" sz="2700" dirty="0" smtClean="0"/>
              <a:t>g </a:t>
            </a:r>
            <a:r>
              <a:rPr lang="el-GR" sz="2700" dirty="0" smtClean="0"/>
              <a:t>μου: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http://www.studentguru.gr/blogs/kingherc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l-GR" sz="2300" dirty="0" smtClean="0">
                <a:hlinkClick r:id="rId5"/>
              </a:rPr>
              <a:t>Παρουσίαση </a:t>
            </a:r>
            <a:r>
              <a:rPr lang="en-US" sz="2300" dirty="0" smtClean="0">
                <a:hlinkClick r:id="rId5"/>
              </a:rPr>
              <a:t>axis2 </a:t>
            </a:r>
            <a:r>
              <a:rPr lang="el-GR" sz="2300" dirty="0" smtClean="0">
                <a:hlinkClick r:id="rId5"/>
              </a:rPr>
              <a:t>του </a:t>
            </a:r>
            <a:r>
              <a:rPr lang="el-GR" sz="2300" dirty="0" smtClean="0">
                <a:hlinkClick r:id="rId5"/>
              </a:rPr>
              <a:t>2009</a:t>
            </a:r>
            <a:endParaRPr lang="en-US" sz="2300" dirty="0" smtClean="0"/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300" dirty="0" smtClean="0">
                <a:hlinkClick r:id="rId6"/>
              </a:rPr>
              <a:t>Video </a:t>
            </a:r>
            <a:r>
              <a:rPr lang="el-GR" sz="2300" dirty="0" smtClean="0">
                <a:hlinkClick r:id="rId6"/>
              </a:rPr>
              <a:t>για την εισαγωγή στον </a:t>
            </a:r>
            <a:r>
              <a:rPr lang="en-US" sz="2300" dirty="0" smtClean="0">
                <a:hlinkClick r:id="rId6"/>
              </a:rPr>
              <a:t>SQL Server 2008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l-G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Clients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Καταναλώνοντας μια Διαδικτυακή Υπηρεσία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431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ServiceHost.AddDefaultEndpoints</a:t>
            </a:r>
            <a:r>
              <a:rPr lang="en-US" dirty="0" smtClean="0"/>
              <a:t>()</a:t>
            </a:r>
            <a:endParaRPr lang="el-GR" dirty="0" smtClean="0"/>
          </a:p>
          <a:p>
            <a:r>
              <a:rPr lang="en-US" dirty="0" smtClean="0"/>
              <a:t>Default binding and behavior configurations</a:t>
            </a:r>
          </a:p>
          <a:p>
            <a:r>
              <a:rPr lang="el-GR" dirty="0" smtClean="0"/>
              <a:t>Απλοποιημένο </a:t>
            </a:r>
            <a:r>
              <a:rPr lang="en-US" dirty="0" smtClean="0"/>
              <a:t>hosting </a:t>
            </a:r>
            <a:r>
              <a:rPr lang="el-GR" dirty="0" smtClean="0"/>
              <a:t>σε </a:t>
            </a:r>
            <a:r>
              <a:rPr lang="en-US" dirty="0" smtClean="0"/>
              <a:t>IIS/ASP.NET</a:t>
            </a:r>
          </a:p>
          <a:p>
            <a:r>
              <a:rPr lang="en-US" dirty="0" smtClean="0"/>
              <a:t>File-less (.svc) activation</a:t>
            </a:r>
          </a:p>
          <a:p>
            <a:r>
              <a:rPr lang="en-US" dirty="0" smtClean="0"/>
              <a:t>WS-Discovery</a:t>
            </a:r>
          </a:p>
          <a:p>
            <a:r>
              <a:rPr lang="en-US" dirty="0" err="1" smtClean="0"/>
              <a:t>RoutingService</a:t>
            </a:r>
            <a:endParaRPr lang="en-US" dirty="0" smtClean="0"/>
          </a:p>
          <a:p>
            <a:r>
              <a:rPr lang="en-US" dirty="0" err="1" smtClean="0"/>
              <a:t>RESTful</a:t>
            </a:r>
            <a:r>
              <a:rPr lang="en-US" dirty="0" smtClean="0"/>
              <a:t> services using WCF </a:t>
            </a:r>
            <a:r>
              <a:rPr lang="en-US" dirty="0" err="1" smtClean="0"/>
              <a:t>WebHttp</a:t>
            </a:r>
            <a:r>
              <a:rPr lang="en-US" dirty="0" smtClean="0"/>
              <a:t> Services</a:t>
            </a:r>
          </a:p>
          <a:p>
            <a:pPr lvl="1"/>
            <a:r>
              <a:rPr lang="en-US" dirty="0" smtClean="0"/>
              <a:t>Automatic help page</a:t>
            </a:r>
          </a:p>
          <a:p>
            <a:pPr lvl="1"/>
            <a:r>
              <a:rPr lang="en-US" dirty="0" err="1" smtClean="0"/>
              <a:t>automaticFormatSelectionEnabled</a:t>
            </a:r>
            <a:r>
              <a:rPr lang="en-US" dirty="0" smtClean="0"/>
              <a:t> (XML / JSON)</a:t>
            </a:r>
          </a:p>
          <a:p>
            <a:r>
              <a:rPr lang="en-US" dirty="0" smtClean="0"/>
              <a:t>Workflow Foundation correlation</a:t>
            </a:r>
            <a:endParaRPr lang="el-G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4.0 New features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Visual Studio ASP.NET Development Server</a:t>
            </a:r>
          </a:p>
          <a:p>
            <a:r>
              <a:rPr lang="en-US" dirty="0" smtClean="0"/>
              <a:t>IIS 7 </a:t>
            </a:r>
            <a:endParaRPr lang="en-US" dirty="0"/>
          </a:p>
          <a:p>
            <a:pPr lvl="1"/>
            <a:r>
              <a:rPr lang="el-GR" dirty="0" smtClean="0"/>
              <a:t>Παρόμοια λογική με </a:t>
            </a:r>
            <a:r>
              <a:rPr lang="en-US" dirty="0" smtClean="0"/>
              <a:t>ASP.NET </a:t>
            </a:r>
            <a:r>
              <a:rPr lang="el-GR" dirty="0" smtClean="0"/>
              <a:t>ιστοσελίδες.</a:t>
            </a:r>
          </a:p>
          <a:p>
            <a:pPr lvl="1"/>
            <a:r>
              <a:rPr lang="en-US" dirty="0" smtClean="0"/>
              <a:t>.svc </a:t>
            </a:r>
            <a:r>
              <a:rPr lang="el-GR" dirty="0" smtClean="0"/>
              <a:t>αρχεία</a:t>
            </a:r>
            <a:r>
              <a:rPr lang="en-US" dirty="0" smtClean="0"/>
              <a:t> </a:t>
            </a:r>
            <a:endParaRPr lang="en-US" dirty="0"/>
          </a:p>
          <a:p>
            <a:r>
              <a:rPr lang="el-GR" dirty="0" smtClean="0"/>
              <a:t>Μέσα σε .ΝΕΤ εφαρμογές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l-GR" dirty="0" smtClean="0"/>
              <a:t>Π.χ. </a:t>
            </a:r>
            <a:r>
              <a:rPr lang="en-US" dirty="0" smtClean="0"/>
              <a:t>Console </a:t>
            </a:r>
            <a:r>
              <a:rPr lang="el-GR" dirty="0" smtClean="0"/>
              <a:t>ή </a:t>
            </a:r>
            <a:r>
              <a:rPr lang="en-US" dirty="0" smtClean="0"/>
              <a:t>Windows Forms </a:t>
            </a:r>
            <a:r>
              <a:rPr lang="el-GR" dirty="0" smtClean="0"/>
              <a:t>εφαρμογές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Managed </a:t>
            </a:r>
            <a:r>
              <a:rPr lang="en-US" dirty="0"/>
              <a:t>Windows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Φιλοξενώντας ένα</a:t>
            </a:r>
            <a:r>
              <a:rPr lang="en-US" dirty="0" smtClean="0"/>
              <a:t> WCF Service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5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493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Πρακτικά οποιαδήποτε </a:t>
            </a:r>
            <a:r>
              <a:rPr lang="en-US" dirty="0" smtClean="0"/>
              <a:t>.NET </a:t>
            </a:r>
            <a:r>
              <a:rPr lang="el-GR" dirty="0" smtClean="0"/>
              <a:t>εφαρμογή</a:t>
            </a:r>
            <a:endParaRPr lang="en-US" dirty="0" smtClean="0"/>
          </a:p>
          <a:p>
            <a:pPr lvl="1"/>
            <a:r>
              <a:rPr lang="en-US" dirty="0" smtClean="0"/>
              <a:t>Windows Forms</a:t>
            </a:r>
          </a:p>
          <a:p>
            <a:pPr lvl="1"/>
            <a:r>
              <a:rPr lang="en-US" dirty="0" smtClean="0"/>
              <a:t>Windows Presentation Foundation (WPF)</a:t>
            </a:r>
          </a:p>
          <a:p>
            <a:pPr lvl="1"/>
            <a:r>
              <a:rPr lang="en-US" dirty="0" smtClean="0"/>
              <a:t>Silverlight</a:t>
            </a:r>
          </a:p>
          <a:p>
            <a:pPr lvl="1"/>
            <a:r>
              <a:rPr lang="en-US" dirty="0" smtClean="0"/>
              <a:t>Windows Phone 7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</a:t>
            </a:r>
            <a:r>
              <a:rPr lang="el-GR" dirty="0" smtClean="0"/>
              <a:t>Πελάτες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6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4154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7</a:t>
            </a:fld>
            <a:endParaRPr lang="el-G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n-US" dirty="0" smtClean="0"/>
              <a:t>Simple Service &amp; .NET Clients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460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Apache Axis2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Διαδικτυακές Υπηρεσίες σε </a:t>
            </a:r>
            <a:r>
              <a:rPr lang="en-US" dirty="0" smtClean="0"/>
              <a:t>Java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59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Ανταλλαγή </a:t>
            </a:r>
            <a:r>
              <a:rPr lang="en-US" dirty="0" smtClean="0"/>
              <a:t>SOAP</a:t>
            </a:r>
            <a:r>
              <a:rPr lang="el-GR" dirty="0" smtClean="0"/>
              <a:t> 1.2</a:t>
            </a:r>
            <a:r>
              <a:rPr lang="en-US" dirty="0" smtClean="0"/>
              <a:t> </a:t>
            </a:r>
            <a:r>
              <a:rPr lang="el-GR" dirty="0" smtClean="0"/>
              <a:t>μηνυμάτων</a:t>
            </a:r>
          </a:p>
          <a:p>
            <a:r>
              <a:rPr lang="el-GR" dirty="0" smtClean="0"/>
              <a:t>Δημιουργία υπηρεσίας από </a:t>
            </a:r>
            <a:r>
              <a:rPr lang="en-US" dirty="0" smtClean="0"/>
              <a:t>java </a:t>
            </a:r>
            <a:r>
              <a:rPr lang="el-GR" dirty="0" smtClean="0"/>
              <a:t>κώδικα</a:t>
            </a:r>
          </a:p>
          <a:p>
            <a:r>
              <a:rPr lang="el-GR" dirty="0" smtClean="0"/>
              <a:t>Δημιουργία κώδικα από το </a:t>
            </a:r>
            <a:r>
              <a:rPr lang="en-US" dirty="0" smtClean="0"/>
              <a:t>WSDL</a:t>
            </a:r>
          </a:p>
          <a:p>
            <a:pPr lvl="1"/>
            <a:r>
              <a:rPr lang="el-GR" dirty="0" smtClean="0"/>
              <a:t>Και για τον πελάτη και για τον εξυπηρετητή</a:t>
            </a:r>
          </a:p>
          <a:p>
            <a:r>
              <a:rPr lang="el-GR" dirty="0" smtClean="0"/>
              <a:t>Υποστήριξη </a:t>
            </a:r>
            <a:r>
              <a:rPr lang="en-US" dirty="0" smtClean="0"/>
              <a:t>REST </a:t>
            </a:r>
            <a:r>
              <a:rPr lang="el-GR" dirty="0" smtClean="0"/>
              <a:t>και </a:t>
            </a:r>
            <a:r>
              <a:rPr lang="en-US" dirty="0" smtClean="0"/>
              <a:t>JSON</a:t>
            </a:r>
            <a:endParaRPr lang="el-GR" dirty="0" smtClean="0"/>
          </a:p>
          <a:p>
            <a:pPr lvl="1"/>
            <a:r>
              <a:rPr lang="el-GR" dirty="0" smtClean="0"/>
              <a:t>Με απλή αφαίρεση των </a:t>
            </a:r>
            <a:r>
              <a:rPr lang="en-US" dirty="0" smtClean="0"/>
              <a:t>SOAP </a:t>
            </a:r>
            <a:r>
              <a:rPr lang="el-GR" dirty="0" smtClean="0"/>
              <a:t>κεφαλίδων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Διαδικτυακές υπηρεσίες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CB65-32CC-4009-B0EA-21A8B9F6A143}" type="slidenum">
              <a:rPr lang="el-GR" smtClean="0"/>
              <a:pPr/>
              <a:t>9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2248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870</TotalTime>
  <Words>1924</Words>
  <Application>Microsoft Office PowerPoint</Application>
  <PresentationFormat>On-screen Show (4:3)</PresentationFormat>
  <Paragraphs>306</Paragraphs>
  <Slides>26</Slides>
  <Notes>23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Διαδικτυακές υπηρεσίες με WCF και Axis2</vt:lpstr>
      <vt:lpstr>Περιεχόμενα</vt:lpstr>
      <vt:lpstr>WCF Clients</vt:lpstr>
      <vt:lpstr>WCF 4.0 New features</vt:lpstr>
      <vt:lpstr>Φιλοξενώντας ένα WCF Service</vt:lpstr>
      <vt:lpstr>WCF Πελάτες</vt:lpstr>
      <vt:lpstr>DEMO  Simple Service &amp; .NET Clients</vt:lpstr>
      <vt:lpstr>Apache Axis2</vt:lpstr>
      <vt:lpstr>Διαδικτυακές υπηρεσίες</vt:lpstr>
      <vt:lpstr>Λοιπά χαρακτηριστικά</vt:lpstr>
      <vt:lpstr>WS-* επεκτάσεις</vt:lpstr>
      <vt:lpstr>Επισκόπηση</vt:lpstr>
      <vt:lpstr>Εγκατάσταση</vt:lpstr>
      <vt:lpstr>DEMO  ClientJava</vt:lpstr>
      <vt:lpstr>Java Web Services – Σκελετός ιστοσελίδας</vt:lpstr>
      <vt:lpstr>Φάκελος για τα Web Services</vt:lpstr>
      <vt:lpstr>DEMO  JavaMathService</vt:lpstr>
      <vt:lpstr>Εναλλακτικοί τρόποι συγγραφής</vt:lpstr>
      <vt:lpstr>WCF RIA Services</vt:lpstr>
      <vt:lpstr>WCF RIA Services</vt:lpstr>
      <vt:lpstr>Domain Services</vt:lpstr>
      <vt:lpstr>Domain Services</vt:lpstr>
      <vt:lpstr>DEMO  SilverlightRIAServices</vt:lpstr>
      <vt:lpstr>Περισσότερες δυνατότητες</vt:lpstr>
      <vt:lpstr>Resources</vt:lpstr>
      <vt:lpstr>Ευχαριστώ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Axis2</dc:title>
  <dc:creator>kingherc</dc:creator>
  <cp:lastModifiedBy>kingherc</cp:lastModifiedBy>
  <cp:revision>287</cp:revision>
  <dcterms:created xsi:type="dcterms:W3CDTF">2009-06-14T12:55:39Z</dcterms:created>
  <dcterms:modified xsi:type="dcterms:W3CDTF">2010-06-01T14:38:49Z</dcterms:modified>
</cp:coreProperties>
</file>