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handoutMasterIdLst>
    <p:handoutMasterId r:id="rId34"/>
  </p:handoutMasterIdLst>
  <p:sldIdLst>
    <p:sldId id="826" r:id="rId2"/>
    <p:sldId id="353" r:id="rId3"/>
    <p:sldId id="780" r:id="rId4"/>
    <p:sldId id="816" r:id="rId5"/>
    <p:sldId id="853" r:id="rId6"/>
    <p:sldId id="850" r:id="rId7"/>
    <p:sldId id="852" r:id="rId8"/>
    <p:sldId id="851" r:id="rId9"/>
    <p:sldId id="854" r:id="rId10"/>
    <p:sldId id="855" r:id="rId11"/>
    <p:sldId id="856" r:id="rId12"/>
    <p:sldId id="857" r:id="rId13"/>
    <p:sldId id="858" r:id="rId14"/>
    <p:sldId id="859" r:id="rId15"/>
    <p:sldId id="860" r:id="rId16"/>
    <p:sldId id="705" r:id="rId17"/>
    <p:sldId id="845" r:id="rId18"/>
    <p:sldId id="846" r:id="rId19"/>
    <p:sldId id="626" r:id="rId20"/>
    <p:sldId id="861" r:id="rId21"/>
    <p:sldId id="862" r:id="rId22"/>
    <p:sldId id="863" r:id="rId23"/>
    <p:sldId id="849" r:id="rId24"/>
    <p:sldId id="836" r:id="rId25"/>
    <p:sldId id="864" r:id="rId26"/>
    <p:sldId id="805" r:id="rId27"/>
    <p:sldId id="840" r:id="rId28"/>
    <p:sldId id="841" r:id="rId29"/>
    <p:sldId id="814" r:id="rId30"/>
    <p:sldId id="835" r:id="rId31"/>
    <p:sldId id="838" r:id="rId32"/>
  </p:sldIdLst>
  <p:sldSz cx="9144000" cy="6858000" type="screen4x3"/>
  <p:notesSz cx="9296400" cy="7010400"/>
  <p:defaultTextStyle>
    <a:defPPr>
      <a:defRPr lang="el-GR"/>
    </a:defPPr>
    <a:lvl1pPr algn="ctr" rtl="0" eaLnBrk="0" fontAlgn="base" hangingPunct="0">
      <a:lnSpc>
        <a:spcPct val="85000"/>
      </a:lnSpc>
      <a:spcBef>
        <a:spcPct val="20000"/>
      </a:spcBef>
      <a:spcAft>
        <a:spcPct val="0"/>
      </a:spcAft>
      <a:defRPr sz="1100" kern="1200">
        <a:solidFill>
          <a:schemeClr val="tx1"/>
        </a:solidFill>
        <a:effectLst>
          <a:outerShdw blurRad="38100" dist="38100" dir="2700000" algn="tl">
            <a:srgbClr val="000000">
              <a:alpha val="43137"/>
            </a:srgbClr>
          </a:outerShdw>
        </a:effectLst>
        <a:latin typeface="Franklin Gothic Medium" pitchFamily="34" charset="0"/>
        <a:ea typeface="+mn-ea"/>
        <a:cs typeface="+mn-cs"/>
      </a:defRPr>
    </a:lvl1pPr>
    <a:lvl2pPr marL="457200" algn="ctr" rtl="0" eaLnBrk="0" fontAlgn="base" hangingPunct="0">
      <a:lnSpc>
        <a:spcPct val="85000"/>
      </a:lnSpc>
      <a:spcBef>
        <a:spcPct val="20000"/>
      </a:spcBef>
      <a:spcAft>
        <a:spcPct val="0"/>
      </a:spcAft>
      <a:defRPr sz="1100" kern="1200">
        <a:solidFill>
          <a:schemeClr val="tx1"/>
        </a:solidFill>
        <a:effectLst>
          <a:outerShdw blurRad="38100" dist="38100" dir="2700000" algn="tl">
            <a:srgbClr val="000000">
              <a:alpha val="43137"/>
            </a:srgbClr>
          </a:outerShdw>
        </a:effectLst>
        <a:latin typeface="Franklin Gothic Medium" pitchFamily="34" charset="0"/>
        <a:ea typeface="+mn-ea"/>
        <a:cs typeface="+mn-cs"/>
      </a:defRPr>
    </a:lvl2pPr>
    <a:lvl3pPr marL="914400" algn="ctr" rtl="0" eaLnBrk="0" fontAlgn="base" hangingPunct="0">
      <a:lnSpc>
        <a:spcPct val="85000"/>
      </a:lnSpc>
      <a:spcBef>
        <a:spcPct val="20000"/>
      </a:spcBef>
      <a:spcAft>
        <a:spcPct val="0"/>
      </a:spcAft>
      <a:defRPr sz="1100" kern="1200">
        <a:solidFill>
          <a:schemeClr val="tx1"/>
        </a:solidFill>
        <a:effectLst>
          <a:outerShdw blurRad="38100" dist="38100" dir="2700000" algn="tl">
            <a:srgbClr val="000000">
              <a:alpha val="43137"/>
            </a:srgbClr>
          </a:outerShdw>
        </a:effectLst>
        <a:latin typeface="Franklin Gothic Medium" pitchFamily="34" charset="0"/>
        <a:ea typeface="+mn-ea"/>
        <a:cs typeface="+mn-cs"/>
      </a:defRPr>
    </a:lvl3pPr>
    <a:lvl4pPr marL="1371600" algn="ctr" rtl="0" eaLnBrk="0" fontAlgn="base" hangingPunct="0">
      <a:lnSpc>
        <a:spcPct val="85000"/>
      </a:lnSpc>
      <a:spcBef>
        <a:spcPct val="20000"/>
      </a:spcBef>
      <a:spcAft>
        <a:spcPct val="0"/>
      </a:spcAft>
      <a:defRPr sz="1100" kern="1200">
        <a:solidFill>
          <a:schemeClr val="tx1"/>
        </a:solidFill>
        <a:effectLst>
          <a:outerShdw blurRad="38100" dist="38100" dir="2700000" algn="tl">
            <a:srgbClr val="000000">
              <a:alpha val="43137"/>
            </a:srgbClr>
          </a:outerShdw>
        </a:effectLst>
        <a:latin typeface="Franklin Gothic Medium" pitchFamily="34" charset="0"/>
        <a:ea typeface="+mn-ea"/>
        <a:cs typeface="+mn-cs"/>
      </a:defRPr>
    </a:lvl4pPr>
    <a:lvl5pPr marL="1828800" algn="ctr" rtl="0" eaLnBrk="0" fontAlgn="base" hangingPunct="0">
      <a:lnSpc>
        <a:spcPct val="85000"/>
      </a:lnSpc>
      <a:spcBef>
        <a:spcPct val="20000"/>
      </a:spcBef>
      <a:spcAft>
        <a:spcPct val="0"/>
      </a:spcAft>
      <a:defRPr sz="1100" kern="1200">
        <a:solidFill>
          <a:schemeClr val="tx1"/>
        </a:solidFill>
        <a:effectLst>
          <a:outerShdw blurRad="38100" dist="38100" dir="2700000" algn="tl">
            <a:srgbClr val="000000">
              <a:alpha val="43137"/>
            </a:srgbClr>
          </a:outerShdw>
        </a:effectLst>
        <a:latin typeface="Franklin Gothic Medium" pitchFamily="34" charset="0"/>
        <a:ea typeface="+mn-ea"/>
        <a:cs typeface="+mn-cs"/>
      </a:defRPr>
    </a:lvl5pPr>
    <a:lvl6pPr marL="2286000" algn="l" defTabSz="914400" rtl="0" eaLnBrk="1" latinLnBrk="0" hangingPunct="1">
      <a:defRPr sz="1100" kern="1200">
        <a:solidFill>
          <a:schemeClr val="tx1"/>
        </a:solidFill>
        <a:effectLst>
          <a:outerShdw blurRad="38100" dist="38100" dir="2700000" algn="tl">
            <a:srgbClr val="000000">
              <a:alpha val="43137"/>
            </a:srgbClr>
          </a:outerShdw>
        </a:effectLst>
        <a:latin typeface="Franklin Gothic Medium" pitchFamily="34" charset="0"/>
        <a:ea typeface="+mn-ea"/>
        <a:cs typeface="+mn-cs"/>
      </a:defRPr>
    </a:lvl6pPr>
    <a:lvl7pPr marL="2743200" algn="l" defTabSz="914400" rtl="0" eaLnBrk="1" latinLnBrk="0" hangingPunct="1">
      <a:defRPr sz="1100" kern="1200">
        <a:solidFill>
          <a:schemeClr val="tx1"/>
        </a:solidFill>
        <a:effectLst>
          <a:outerShdw blurRad="38100" dist="38100" dir="2700000" algn="tl">
            <a:srgbClr val="000000">
              <a:alpha val="43137"/>
            </a:srgbClr>
          </a:outerShdw>
        </a:effectLst>
        <a:latin typeface="Franklin Gothic Medium" pitchFamily="34" charset="0"/>
        <a:ea typeface="+mn-ea"/>
        <a:cs typeface="+mn-cs"/>
      </a:defRPr>
    </a:lvl7pPr>
    <a:lvl8pPr marL="3200400" algn="l" defTabSz="914400" rtl="0" eaLnBrk="1" latinLnBrk="0" hangingPunct="1">
      <a:defRPr sz="1100" kern="1200">
        <a:solidFill>
          <a:schemeClr val="tx1"/>
        </a:solidFill>
        <a:effectLst>
          <a:outerShdw blurRad="38100" dist="38100" dir="2700000" algn="tl">
            <a:srgbClr val="000000">
              <a:alpha val="43137"/>
            </a:srgbClr>
          </a:outerShdw>
        </a:effectLst>
        <a:latin typeface="Franklin Gothic Medium" pitchFamily="34" charset="0"/>
        <a:ea typeface="+mn-ea"/>
        <a:cs typeface="+mn-cs"/>
      </a:defRPr>
    </a:lvl8pPr>
    <a:lvl9pPr marL="3657600" algn="l" defTabSz="914400" rtl="0" eaLnBrk="1" latinLnBrk="0" hangingPunct="1">
      <a:defRPr sz="1100" kern="1200">
        <a:solidFill>
          <a:schemeClr val="tx1"/>
        </a:solidFill>
        <a:effectLst>
          <a:outerShdw blurRad="38100" dist="38100" dir="2700000" algn="tl">
            <a:srgbClr val="000000">
              <a:alpha val="43137"/>
            </a:srgbClr>
          </a:outerShdw>
        </a:effectLst>
        <a:latin typeface="Franklin Gothic Medium"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clrMode="bw" hiddenSlides="1" frameSlides="1"/>
  <p:clrMru>
    <a:srgbClr val="777777"/>
    <a:srgbClr val="DDDDDD"/>
    <a:srgbClr val="FFFFFF"/>
    <a:srgbClr val="1E706C"/>
    <a:srgbClr val="019DFD"/>
    <a:srgbClr val="EB9E13"/>
    <a:srgbClr val="9966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067" autoAdjust="0"/>
    <p:restoredTop sz="74349" autoAdjust="0"/>
  </p:normalViewPr>
  <p:slideViewPr>
    <p:cSldViewPr snapToGrid="0">
      <p:cViewPr>
        <p:scale>
          <a:sx n="75" d="100"/>
          <a:sy n="75" d="100"/>
        </p:scale>
        <p:origin x="-2208" y="-264"/>
      </p:cViewPr>
      <p:guideLst>
        <p:guide orient="horz" pos="2165"/>
        <p:guide pos="106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74" d="100"/>
          <a:sy n="74" d="100"/>
        </p:scale>
        <p:origin x="-1542" y="-90"/>
      </p:cViewPr>
      <p:guideLst>
        <p:guide orient="horz" pos="2208"/>
        <p:guide pos="292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89AABE2-4B40-4421-B3BF-BDF055EECBF2}" type="doc">
      <dgm:prSet loTypeId="urn:microsoft.com/office/officeart/2005/8/layout/radial5" loCatId="cycle" qsTypeId="urn:microsoft.com/office/officeart/2005/8/quickstyle/3d2" qsCatId="3D" csTypeId="urn:microsoft.com/office/officeart/2005/8/colors/accent3_4" csCatId="accent3" phldr="1"/>
      <dgm:spPr/>
      <dgm:t>
        <a:bodyPr/>
        <a:lstStyle/>
        <a:p>
          <a:endParaRPr lang="el-GR"/>
        </a:p>
      </dgm:t>
    </dgm:pt>
    <dgm:pt modelId="{688F7B71-C0A3-4F64-8353-C319CDFE628E}">
      <dgm:prSet phldrT="[Text]"/>
      <dgm:spPr/>
      <dgm:t>
        <a:bodyPr/>
        <a:lstStyle/>
        <a:p>
          <a:r>
            <a:rPr lang="en-US" dirty="0" smtClean="0"/>
            <a:t>XML</a:t>
          </a:r>
          <a:endParaRPr lang="el-GR" dirty="0"/>
        </a:p>
      </dgm:t>
    </dgm:pt>
    <dgm:pt modelId="{E2927FB7-69DC-4688-B1EF-0073D444895D}" type="parTrans" cxnId="{F6D67FD8-5F82-468B-A304-1F9C04EA97C5}">
      <dgm:prSet/>
      <dgm:spPr/>
      <dgm:t>
        <a:bodyPr/>
        <a:lstStyle/>
        <a:p>
          <a:endParaRPr lang="el-GR"/>
        </a:p>
      </dgm:t>
    </dgm:pt>
    <dgm:pt modelId="{50934C29-99E0-4BF5-8BC6-4F79F5C5B353}" type="sibTrans" cxnId="{F6D67FD8-5F82-468B-A304-1F9C04EA97C5}">
      <dgm:prSet/>
      <dgm:spPr/>
      <dgm:t>
        <a:bodyPr/>
        <a:lstStyle/>
        <a:p>
          <a:endParaRPr lang="el-GR"/>
        </a:p>
      </dgm:t>
    </dgm:pt>
    <dgm:pt modelId="{442A2484-F4EF-4FA8-A8BB-A1C04E2E8124}">
      <dgm:prSet phldrT="[Text]"/>
      <dgm:spPr/>
      <dgm:t>
        <a:bodyPr/>
        <a:lstStyle/>
        <a:p>
          <a:r>
            <a:rPr lang="en-US" dirty="0" smtClean="0"/>
            <a:t>XML</a:t>
          </a:r>
          <a:endParaRPr lang="el-GR" dirty="0"/>
        </a:p>
      </dgm:t>
    </dgm:pt>
    <dgm:pt modelId="{DDEAF47A-10A3-44AC-B7A9-0747A7F26918}" type="parTrans" cxnId="{2023BD4E-BEDB-4C44-838A-8BFD7662C510}">
      <dgm:prSet/>
      <dgm:spPr/>
      <dgm:t>
        <a:bodyPr/>
        <a:lstStyle/>
        <a:p>
          <a:endParaRPr lang="el-GR"/>
        </a:p>
      </dgm:t>
    </dgm:pt>
    <dgm:pt modelId="{F9876A1D-3527-4A60-BAEE-7BECAEC6B43F}" type="sibTrans" cxnId="{2023BD4E-BEDB-4C44-838A-8BFD7662C510}">
      <dgm:prSet/>
      <dgm:spPr/>
      <dgm:t>
        <a:bodyPr/>
        <a:lstStyle/>
        <a:p>
          <a:endParaRPr lang="el-GR"/>
        </a:p>
      </dgm:t>
    </dgm:pt>
    <dgm:pt modelId="{A73CB72E-0733-4A68-821B-67C6C81C3ED2}">
      <dgm:prSet phldrT="[Text]"/>
      <dgm:spPr/>
      <dgm:t>
        <a:bodyPr/>
        <a:lstStyle/>
        <a:p>
          <a:r>
            <a:rPr lang="en-US" dirty="0" smtClean="0"/>
            <a:t>HTML</a:t>
          </a:r>
          <a:endParaRPr lang="el-GR" dirty="0"/>
        </a:p>
      </dgm:t>
    </dgm:pt>
    <dgm:pt modelId="{09AE3502-5DB8-488B-8FA9-D4BCA7D6524A}" type="parTrans" cxnId="{067BECBC-FA79-4124-A59E-C0715984FB06}">
      <dgm:prSet/>
      <dgm:spPr/>
      <dgm:t>
        <a:bodyPr/>
        <a:lstStyle/>
        <a:p>
          <a:endParaRPr lang="el-GR"/>
        </a:p>
      </dgm:t>
    </dgm:pt>
    <dgm:pt modelId="{840DEFB2-8404-43AC-9B7B-572B97C9E71F}" type="sibTrans" cxnId="{067BECBC-FA79-4124-A59E-C0715984FB06}">
      <dgm:prSet/>
      <dgm:spPr/>
      <dgm:t>
        <a:bodyPr/>
        <a:lstStyle/>
        <a:p>
          <a:endParaRPr lang="el-GR"/>
        </a:p>
      </dgm:t>
    </dgm:pt>
    <dgm:pt modelId="{BBFEC183-54A8-4591-8095-A4DA812AC54A}">
      <dgm:prSet phldrT="[Text]"/>
      <dgm:spPr/>
      <dgm:t>
        <a:bodyPr/>
        <a:lstStyle/>
        <a:p>
          <a:r>
            <a:rPr lang="en-US" dirty="0" err="1" smtClean="0"/>
            <a:t>Docx</a:t>
          </a:r>
          <a:endParaRPr lang="el-GR" dirty="0"/>
        </a:p>
      </dgm:t>
    </dgm:pt>
    <dgm:pt modelId="{07E67DBA-F7CC-494D-B2EC-0F4D3BAA75F5}" type="parTrans" cxnId="{B514D1D5-88E8-4995-9BB5-8727D7FF3BD7}">
      <dgm:prSet/>
      <dgm:spPr/>
      <dgm:t>
        <a:bodyPr/>
        <a:lstStyle/>
        <a:p>
          <a:endParaRPr lang="el-GR"/>
        </a:p>
      </dgm:t>
    </dgm:pt>
    <dgm:pt modelId="{7568BA7F-B493-41F5-B4AD-DB073E3012F2}" type="sibTrans" cxnId="{B514D1D5-88E8-4995-9BB5-8727D7FF3BD7}">
      <dgm:prSet/>
      <dgm:spPr/>
      <dgm:t>
        <a:bodyPr/>
        <a:lstStyle/>
        <a:p>
          <a:endParaRPr lang="el-GR"/>
        </a:p>
      </dgm:t>
    </dgm:pt>
    <dgm:pt modelId="{76BEC734-E51E-4EEC-B2DD-CB5053102600}">
      <dgm:prSet phldrT="[Text]"/>
      <dgm:spPr/>
      <dgm:t>
        <a:bodyPr/>
        <a:lstStyle/>
        <a:p>
          <a:r>
            <a:rPr lang="el-GR" dirty="0" smtClean="0"/>
            <a:t>Απλό κείμενο</a:t>
          </a:r>
          <a:endParaRPr lang="el-GR" dirty="0"/>
        </a:p>
      </dgm:t>
    </dgm:pt>
    <dgm:pt modelId="{813A2443-9396-4A7F-AAFF-B9322CEC1275}" type="parTrans" cxnId="{29F3173B-DDD7-467D-A392-4B8A51CEEB31}">
      <dgm:prSet/>
      <dgm:spPr/>
      <dgm:t>
        <a:bodyPr/>
        <a:lstStyle/>
        <a:p>
          <a:endParaRPr lang="el-GR"/>
        </a:p>
      </dgm:t>
    </dgm:pt>
    <dgm:pt modelId="{F15681B9-A099-4C33-99D3-75E30C774E10}" type="sibTrans" cxnId="{29F3173B-DDD7-467D-A392-4B8A51CEEB31}">
      <dgm:prSet/>
      <dgm:spPr/>
      <dgm:t>
        <a:bodyPr/>
        <a:lstStyle/>
        <a:p>
          <a:endParaRPr lang="el-GR"/>
        </a:p>
      </dgm:t>
    </dgm:pt>
    <dgm:pt modelId="{D3633D0C-D795-4DDF-9617-474C7448B894}">
      <dgm:prSet phldrT="[Text]"/>
      <dgm:spPr/>
      <dgm:t>
        <a:bodyPr/>
        <a:lstStyle/>
        <a:p>
          <a:r>
            <a:rPr lang="en-US" dirty="0" smtClean="0"/>
            <a:t>SGML</a:t>
          </a:r>
        </a:p>
      </dgm:t>
    </dgm:pt>
    <dgm:pt modelId="{AA06585F-30BF-42DA-BDAA-80B80076164A}" type="parTrans" cxnId="{3A6A35C3-0D26-478D-9EC7-B3554623039A}">
      <dgm:prSet/>
      <dgm:spPr/>
      <dgm:t>
        <a:bodyPr/>
        <a:lstStyle/>
        <a:p>
          <a:endParaRPr lang="el-GR"/>
        </a:p>
      </dgm:t>
    </dgm:pt>
    <dgm:pt modelId="{FC41C1F7-E0DD-43FF-9C60-E4E021C0DEBD}" type="sibTrans" cxnId="{3A6A35C3-0D26-478D-9EC7-B3554623039A}">
      <dgm:prSet/>
      <dgm:spPr/>
      <dgm:t>
        <a:bodyPr/>
        <a:lstStyle/>
        <a:p>
          <a:endParaRPr lang="el-GR"/>
        </a:p>
      </dgm:t>
    </dgm:pt>
    <dgm:pt modelId="{6BBF828F-4E61-4D0D-A2C5-D0461685CD77}" type="pres">
      <dgm:prSet presAssocID="{089AABE2-4B40-4421-B3BF-BDF055EECBF2}" presName="Name0" presStyleCnt="0">
        <dgm:presLayoutVars>
          <dgm:chMax val="1"/>
          <dgm:dir/>
          <dgm:animLvl val="ctr"/>
          <dgm:resizeHandles val="exact"/>
        </dgm:presLayoutVars>
      </dgm:prSet>
      <dgm:spPr/>
      <dgm:t>
        <a:bodyPr/>
        <a:lstStyle/>
        <a:p>
          <a:endParaRPr lang="el-GR"/>
        </a:p>
      </dgm:t>
    </dgm:pt>
    <dgm:pt modelId="{264B93EE-2CFE-4737-B3D0-E97F1CBCCDD7}" type="pres">
      <dgm:prSet presAssocID="{688F7B71-C0A3-4F64-8353-C319CDFE628E}" presName="centerShape" presStyleLbl="node0" presStyleIdx="0" presStyleCnt="1"/>
      <dgm:spPr/>
      <dgm:t>
        <a:bodyPr/>
        <a:lstStyle/>
        <a:p>
          <a:endParaRPr lang="el-GR"/>
        </a:p>
      </dgm:t>
    </dgm:pt>
    <dgm:pt modelId="{B0829D59-7474-4794-A1F3-7E67D4C3EF49}" type="pres">
      <dgm:prSet presAssocID="{DDEAF47A-10A3-44AC-B7A9-0747A7F26918}" presName="parTrans" presStyleLbl="sibTrans2D1" presStyleIdx="0" presStyleCnt="5"/>
      <dgm:spPr/>
      <dgm:t>
        <a:bodyPr/>
        <a:lstStyle/>
        <a:p>
          <a:endParaRPr lang="el-GR"/>
        </a:p>
      </dgm:t>
    </dgm:pt>
    <dgm:pt modelId="{2D127025-9694-4311-9BF3-5999B973ECF2}" type="pres">
      <dgm:prSet presAssocID="{DDEAF47A-10A3-44AC-B7A9-0747A7F26918}" presName="connectorText" presStyleLbl="sibTrans2D1" presStyleIdx="0" presStyleCnt="5"/>
      <dgm:spPr/>
      <dgm:t>
        <a:bodyPr/>
        <a:lstStyle/>
        <a:p>
          <a:endParaRPr lang="el-GR"/>
        </a:p>
      </dgm:t>
    </dgm:pt>
    <dgm:pt modelId="{F583C4A9-FD71-453B-A202-7CC061D16F57}" type="pres">
      <dgm:prSet presAssocID="{442A2484-F4EF-4FA8-A8BB-A1C04E2E8124}" presName="node" presStyleLbl="node1" presStyleIdx="0" presStyleCnt="5">
        <dgm:presLayoutVars>
          <dgm:bulletEnabled val="1"/>
        </dgm:presLayoutVars>
      </dgm:prSet>
      <dgm:spPr/>
      <dgm:t>
        <a:bodyPr/>
        <a:lstStyle/>
        <a:p>
          <a:endParaRPr lang="el-GR"/>
        </a:p>
      </dgm:t>
    </dgm:pt>
    <dgm:pt modelId="{CB59D3F1-BD99-4D36-B5BE-602BF8473FF4}" type="pres">
      <dgm:prSet presAssocID="{AA06585F-30BF-42DA-BDAA-80B80076164A}" presName="parTrans" presStyleLbl="sibTrans2D1" presStyleIdx="1" presStyleCnt="5"/>
      <dgm:spPr/>
      <dgm:t>
        <a:bodyPr/>
        <a:lstStyle/>
        <a:p>
          <a:endParaRPr lang="el-GR"/>
        </a:p>
      </dgm:t>
    </dgm:pt>
    <dgm:pt modelId="{E7DBD201-FF5D-4DC7-8DDD-D90159B20C2E}" type="pres">
      <dgm:prSet presAssocID="{AA06585F-30BF-42DA-BDAA-80B80076164A}" presName="connectorText" presStyleLbl="sibTrans2D1" presStyleIdx="1" presStyleCnt="5"/>
      <dgm:spPr/>
      <dgm:t>
        <a:bodyPr/>
        <a:lstStyle/>
        <a:p>
          <a:endParaRPr lang="el-GR"/>
        </a:p>
      </dgm:t>
    </dgm:pt>
    <dgm:pt modelId="{3552B0AA-1581-41F1-82B2-3FCC4523208B}" type="pres">
      <dgm:prSet presAssocID="{D3633D0C-D795-4DDF-9617-474C7448B894}" presName="node" presStyleLbl="node1" presStyleIdx="1" presStyleCnt="5">
        <dgm:presLayoutVars>
          <dgm:bulletEnabled val="1"/>
        </dgm:presLayoutVars>
      </dgm:prSet>
      <dgm:spPr/>
      <dgm:t>
        <a:bodyPr/>
        <a:lstStyle/>
        <a:p>
          <a:endParaRPr lang="el-GR"/>
        </a:p>
      </dgm:t>
    </dgm:pt>
    <dgm:pt modelId="{69C89398-E315-4330-9FC1-6408B9D72394}" type="pres">
      <dgm:prSet presAssocID="{09AE3502-5DB8-488B-8FA9-D4BCA7D6524A}" presName="parTrans" presStyleLbl="sibTrans2D1" presStyleIdx="2" presStyleCnt="5"/>
      <dgm:spPr/>
      <dgm:t>
        <a:bodyPr/>
        <a:lstStyle/>
        <a:p>
          <a:endParaRPr lang="el-GR"/>
        </a:p>
      </dgm:t>
    </dgm:pt>
    <dgm:pt modelId="{66745CD9-97F9-47F5-AC7E-98489A686956}" type="pres">
      <dgm:prSet presAssocID="{09AE3502-5DB8-488B-8FA9-D4BCA7D6524A}" presName="connectorText" presStyleLbl="sibTrans2D1" presStyleIdx="2" presStyleCnt="5"/>
      <dgm:spPr/>
      <dgm:t>
        <a:bodyPr/>
        <a:lstStyle/>
        <a:p>
          <a:endParaRPr lang="el-GR"/>
        </a:p>
      </dgm:t>
    </dgm:pt>
    <dgm:pt modelId="{4713429A-A8EC-40B1-9BF3-1B5D60C07C78}" type="pres">
      <dgm:prSet presAssocID="{A73CB72E-0733-4A68-821B-67C6C81C3ED2}" presName="node" presStyleLbl="node1" presStyleIdx="2" presStyleCnt="5">
        <dgm:presLayoutVars>
          <dgm:bulletEnabled val="1"/>
        </dgm:presLayoutVars>
      </dgm:prSet>
      <dgm:spPr/>
      <dgm:t>
        <a:bodyPr/>
        <a:lstStyle/>
        <a:p>
          <a:endParaRPr lang="el-GR"/>
        </a:p>
      </dgm:t>
    </dgm:pt>
    <dgm:pt modelId="{DE8B67B8-6474-4305-B7A4-B74DEA3406CF}" type="pres">
      <dgm:prSet presAssocID="{07E67DBA-F7CC-494D-B2EC-0F4D3BAA75F5}" presName="parTrans" presStyleLbl="sibTrans2D1" presStyleIdx="3" presStyleCnt="5"/>
      <dgm:spPr/>
      <dgm:t>
        <a:bodyPr/>
        <a:lstStyle/>
        <a:p>
          <a:endParaRPr lang="el-GR"/>
        </a:p>
      </dgm:t>
    </dgm:pt>
    <dgm:pt modelId="{D9C85759-EA56-4AD1-AB80-E2269F9E6649}" type="pres">
      <dgm:prSet presAssocID="{07E67DBA-F7CC-494D-B2EC-0F4D3BAA75F5}" presName="connectorText" presStyleLbl="sibTrans2D1" presStyleIdx="3" presStyleCnt="5"/>
      <dgm:spPr/>
      <dgm:t>
        <a:bodyPr/>
        <a:lstStyle/>
        <a:p>
          <a:endParaRPr lang="el-GR"/>
        </a:p>
      </dgm:t>
    </dgm:pt>
    <dgm:pt modelId="{7791C6F8-D644-4252-9520-BDF44FD00F57}" type="pres">
      <dgm:prSet presAssocID="{BBFEC183-54A8-4591-8095-A4DA812AC54A}" presName="node" presStyleLbl="node1" presStyleIdx="3" presStyleCnt="5">
        <dgm:presLayoutVars>
          <dgm:bulletEnabled val="1"/>
        </dgm:presLayoutVars>
      </dgm:prSet>
      <dgm:spPr/>
      <dgm:t>
        <a:bodyPr/>
        <a:lstStyle/>
        <a:p>
          <a:endParaRPr lang="el-GR"/>
        </a:p>
      </dgm:t>
    </dgm:pt>
    <dgm:pt modelId="{330F0E5C-CCE2-4A4B-AAD8-49DD01AA6BF6}" type="pres">
      <dgm:prSet presAssocID="{813A2443-9396-4A7F-AAFF-B9322CEC1275}" presName="parTrans" presStyleLbl="sibTrans2D1" presStyleIdx="4" presStyleCnt="5"/>
      <dgm:spPr/>
      <dgm:t>
        <a:bodyPr/>
        <a:lstStyle/>
        <a:p>
          <a:endParaRPr lang="el-GR"/>
        </a:p>
      </dgm:t>
    </dgm:pt>
    <dgm:pt modelId="{5CCFFAD9-D114-4CFC-9B49-B024F8B2101B}" type="pres">
      <dgm:prSet presAssocID="{813A2443-9396-4A7F-AAFF-B9322CEC1275}" presName="connectorText" presStyleLbl="sibTrans2D1" presStyleIdx="4" presStyleCnt="5"/>
      <dgm:spPr/>
      <dgm:t>
        <a:bodyPr/>
        <a:lstStyle/>
        <a:p>
          <a:endParaRPr lang="el-GR"/>
        </a:p>
      </dgm:t>
    </dgm:pt>
    <dgm:pt modelId="{6F24B107-DEE6-42DD-AF09-15161F6C4C0C}" type="pres">
      <dgm:prSet presAssocID="{76BEC734-E51E-4EEC-B2DD-CB5053102600}" presName="node" presStyleLbl="node1" presStyleIdx="4" presStyleCnt="5">
        <dgm:presLayoutVars>
          <dgm:bulletEnabled val="1"/>
        </dgm:presLayoutVars>
      </dgm:prSet>
      <dgm:spPr/>
      <dgm:t>
        <a:bodyPr/>
        <a:lstStyle/>
        <a:p>
          <a:endParaRPr lang="el-GR"/>
        </a:p>
      </dgm:t>
    </dgm:pt>
  </dgm:ptLst>
  <dgm:cxnLst>
    <dgm:cxn modelId="{AA7D1250-64BA-450E-9617-2AE76957DB15}" type="presOf" srcId="{089AABE2-4B40-4421-B3BF-BDF055EECBF2}" destId="{6BBF828F-4E61-4D0D-A2C5-D0461685CD77}" srcOrd="0" destOrd="0" presId="urn:microsoft.com/office/officeart/2005/8/layout/radial5"/>
    <dgm:cxn modelId="{5E082163-9DEC-4CF2-B6C3-7102EB822FBE}" type="presOf" srcId="{BBFEC183-54A8-4591-8095-A4DA812AC54A}" destId="{7791C6F8-D644-4252-9520-BDF44FD00F57}" srcOrd="0" destOrd="0" presId="urn:microsoft.com/office/officeart/2005/8/layout/radial5"/>
    <dgm:cxn modelId="{5EE5BDD8-679F-430C-A19C-E09E6D7EC1DD}" type="presOf" srcId="{07E67DBA-F7CC-494D-B2EC-0F4D3BAA75F5}" destId="{DE8B67B8-6474-4305-B7A4-B74DEA3406CF}" srcOrd="0" destOrd="0" presId="urn:microsoft.com/office/officeart/2005/8/layout/radial5"/>
    <dgm:cxn modelId="{3A6A35C3-0D26-478D-9EC7-B3554623039A}" srcId="{688F7B71-C0A3-4F64-8353-C319CDFE628E}" destId="{D3633D0C-D795-4DDF-9617-474C7448B894}" srcOrd="1" destOrd="0" parTransId="{AA06585F-30BF-42DA-BDAA-80B80076164A}" sibTransId="{FC41C1F7-E0DD-43FF-9C60-E4E021C0DEBD}"/>
    <dgm:cxn modelId="{AD816BBB-EEE4-4B86-8D4C-7461544A4F3F}" type="presOf" srcId="{76BEC734-E51E-4EEC-B2DD-CB5053102600}" destId="{6F24B107-DEE6-42DD-AF09-15161F6C4C0C}" srcOrd="0" destOrd="0" presId="urn:microsoft.com/office/officeart/2005/8/layout/radial5"/>
    <dgm:cxn modelId="{1071E360-511C-4FF6-AD90-89490343D0FC}" type="presOf" srcId="{D3633D0C-D795-4DDF-9617-474C7448B894}" destId="{3552B0AA-1581-41F1-82B2-3FCC4523208B}" srcOrd="0" destOrd="0" presId="urn:microsoft.com/office/officeart/2005/8/layout/radial5"/>
    <dgm:cxn modelId="{648B1904-E174-47C6-B971-6CE66E53D2A0}" type="presOf" srcId="{AA06585F-30BF-42DA-BDAA-80B80076164A}" destId="{CB59D3F1-BD99-4D36-B5BE-602BF8473FF4}" srcOrd="0" destOrd="0" presId="urn:microsoft.com/office/officeart/2005/8/layout/radial5"/>
    <dgm:cxn modelId="{F6D67FD8-5F82-468B-A304-1F9C04EA97C5}" srcId="{089AABE2-4B40-4421-B3BF-BDF055EECBF2}" destId="{688F7B71-C0A3-4F64-8353-C319CDFE628E}" srcOrd="0" destOrd="0" parTransId="{E2927FB7-69DC-4688-B1EF-0073D444895D}" sibTransId="{50934C29-99E0-4BF5-8BC6-4F79F5C5B353}"/>
    <dgm:cxn modelId="{6683585D-7E38-48A3-AF0D-BAD735923B5F}" type="presOf" srcId="{09AE3502-5DB8-488B-8FA9-D4BCA7D6524A}" destId="{66745CD9-97F9-47F5-AC7E-98489A686956}" srcOrd="1" destOrd="0" presId="urn:microsoft.com/office/officeart/2005/8/layout/radial5"/>
    <dgm:cxn modelId="{29F3173B-DDD7-467D-A392-4B8A51CEEB31}" srcId="{688F7B71-C0A3-4F64-8353-C319CDFE628E}" destId="{76BEC734-E51E-4EEC-B2DD-CB5053102600}" srcOrd="4" destOrd="0" parTransId="{813A2443-9396-4A7F-AAFF-B9322CEC1275}" sibTransId="{F15681B9-A099-4C33-99D3-75E30C774E10}"/>
    <dgm:cxn modelId="{2023BD4E-BEDB-4C44-838A-8BFD7662C510}" srcId="{688F7B71-C0A3-4F64-8353-C319CDFE628E}" destId="{442A2484-F4EF-4FA8-A8BB-A1C04E2E8124}" srcOrd="0" destOrd="0" parTransId="{DDEAF47A-10A3-44AC-B7A9-0747A7F26918}" sibTransId="{F9876A1D-3527-4A60-BAEE-7BECAEC6B43F}"/>
    <dgm:cxn modelId="{D62EAB27-4E09-4DA0-A1A1-C33EC01A0DE1}" type="presOf" srcId="{688F7B71-C0A3-4F64-8353-C319CDFE628E}" destId="{264B93EE-2CFE-4737-B3D0-E97F1CBCCDD7}" srcOrd="0" destOrd="0" presId="urn:microsoft.com/office/officeart/2005/8/layout/radial5"/>
    <dgm:cxn modelId="{B514D1D5-88E8-4995-9BB5-8727D7FF3BD7}" srcId="{688F7B71-C0A3-4F64-8353-C319CDFE628E}" destId="{BBFEC183-54A8-4591-8095-A4DA812AC54A}" srcOrd="3" destOrd="0" parTransId="{07E67DBA-F7CC-494D-B2EC-0F4D3BAA75F5}" sibTransId="{7568BA7F-B493-41F5-B4AD-DB073E3012F2}"/>
    <dgm:cxn modelId="{8B38E420-D853-4195-BF7D-77D5F9A298A3}" type="presOf" srcId="{07E67DBA-F7CC-494D-B2EC-0F4D3BAA75F5}" destId="{D9C85759-EA56-4AD1-AB80-E2269F9E6649}" srcOrd="1" destOrd="0" presId="urn:microsoft.com/office/officeart/2005/8/layout/radial5"/>
    <dgm:cxn modelId="{EF0E3B12-5BB3-4B49-B5C3-357AE4777CC8}" type="presOf" srcId="{442A2484-F4EF-4FA8-A8BB-A1C04E2E8124}" destId="{F583C4A9-FD71-453B-A202-7CC061D16F57}" srcOrd="0" destOrd="0" presId="urn:microsoft.com/office/officeart/2005/8/layout/radial5"/>
    <dgm:cxn modelId="{2E4DE69B-B3F0-4036-93D5-37E27DEE927D}" type="presOf" srcId="{DDEAF47A-10A3-44AC-B7A9-0747A7F26918}" destId="{B0829D59-7474-4794-A1F3-7E67D4C3EF49}" srcOrd="0" destOrd="0" presId="urn:microsoft.com/office/officeart/2005/8/layout/radial5"/>
    <dgm:cxn modelId="{57097FCE-94AD-464B-906D-4945D54EAF15}" type="presOf" srcId="{09AE3502-5DB8-488B-8FA9-D4BCA7D6524A}" destId="{69C89398-E315-4330-9FC1-6408B9D72394}" srcOrd="0" destOrd="0" presId="urn:microsoft.com/office/officeart/2005/8/layout/radial5"/>
    <dgm:cxn modelId="{CE71D8EC-4975-4772-AEE1-6711D44AD7E3}" type="presOf" srcId="{813A2443-9396-4A7F-AAFF-B9322CEC1275}" destId="{330F0E5C-CCE2-4A4B-AAD8-49DD01AA6BF6}" srcOrd="0" destOrd="0" presId="urn:microsoft.com/office/officeart/2005/8/layout/radial5"/>
    <dgm:cxn modelId="{0A766690-1068-425F-9716-235EC93F9A4D}" type="presOf" srcId="{AA06585F-30BF-42DA-BDAA-80B80076164A}" destId="{E7DBD201-FF5D-4DC7-8DDD-D90159B20C2E}" srcOrd="1" destOrd="0" presId="urn:microsoft.com/office/officeart/2005/8/layout/radial5"/>
    <dgm:cxn modelId="{067BECBC-FA79-4124-A59E-C0715984FB06}" srcId="{688F7B71-C0A3-4F64-8353-C319CDFE628E}" destId="{A73CB72E-0733-4A68-821B-67C6C81C3ED2}" srcOrd="2" destOrd="0" parTransId="{09AE3502-5DB8-488B-8FA9-D4BCA7D6524A}" sibTransId="{840DEFB2-8404-43AC-9B7B-572B97C9E71F}"/>
    <dgm:cxn modelId="{B4A13A28-CEC1-4588-8771-4EBB3F046388}" type="presOf" srcId="{813A2443-9396-4A7F-AAFF-B9322CEC1275}" destId="{5CCFFAD9-D114-4CFC-9B49-B024F8B2101B}" srcOrd="1" destOrd="0" presId="urn:microsoft.com/office/officeart/2005/8/layout/radial5"/>
    <dgm:cxn modelId="{99FDB9B9-D1CC-4A6A-95C5-1AB328F9ED66}" type="presOf" srcId="{DDEAF47A-10A3-44AC-B7A9-0747A7F26918}" destId="{2D127025-9694-4311-9BF3-5999B973ECF2}" srcOrd="1" destOrd="0" presId="urn:microsoft.com/office/officeart/2005/8/layout/radial5"/>
    <dgm:cxn modelId="{C8F51E47-0A37-4DCD-8074-9D5CF83FC174}" type="presOf" srcId="{A73CB72E-0733-4A68-821B-67C6C81C3ED2}" destId="{4713429A-A8EC-40B1-9BF3-1B5D60C07C78}" srcOrd="0" destOrd="0" presId="urn:microsoft.com/office/officeart/2005/8/layout/radial5"/>
    <dgm:cxn modelId="{43B9F434-8B8A-4BF5-A9DB-61CC6ADDA2D4}" type="presParOf" srcId="{6BBF828F-4E61-4D0D-A2C5-D0461685CD77}" destId="{264B93EE-2CFE-4737-B3D0-E97F1CBCCDD7}" srcOrd="0" destOrd="0" presId="urn:microsoft.com/office/officeart/2005/8/layout/radial5"/>
    <dgm:cxn modelId="{9EC674E1-65E9-4A20-BDF4-4317EA956910}" type="presParOf" srcId="{6BBF828F-4E61-4D0D-A2C5-D0461685CD77}" destId="{B0829D59-7474-4794-A1F3-7E67D4C3EF49}" srcOrd="1" destOrd="0" presId="urn:microsoft.com/office/officeart/2005/8/layout/radial5"/>
    <dgm:cxn modelId="{C48E4833-804D-4B0B-A36B-565AAB2EF8E1}" type="presParOf" srcId="{B0829D59-7474-4794-A1F3-7E67D4C3EF49}" destId="{2D127025-9694-4311-9BF3-5999B973ECF2}" srcOrd="0" destOrd="0" presId="urn:microsoft.com/office/officeart/2005/8/layout/radial5"/>
    <dgm:cxn modelId="{FE07557E-E501-4272-80A0-7CAF76BE60E1}" type="presParOf" srcId="{6BBF828F-4E61-4D0D-A2C5-D0461685CD77}" destId="{F583C4A9-FD71-453B-A202-7CC061D16F57}" srcOrd="2" destOrd="0" presId="urn:microsoft.com/office/officeart/2005/8/layout/radial5"/>
    <dgm:cxn modelId="{203714FB-2F46-4A87-B946-47D1DF274B5A}" type="presParOf" srcId="{6BBF828F-4E61-4D0D-A2C5-D0461685CD77}" destId="{CB59D3F1-BD99-4D36-B5BE-602BF8473FF4}" srcOrd="3" destOrd="0" presId="urn:microsoft.com/office/officeart/2005/8/layout/radial5"/>
    <dgm:cxn modelId="{F80172E2-99F3-4D1A-A7D6-B7585B103DF4}" type="presParOf" srcId="{CB59D3F1-BD99-4D36-B5BE-602BF8473FF4}" destId="{E7DBD201-FF5D-4DC7-8DDD-D90159B20C2E}" srcOrd="0" destOrd="0" presId="urn:microsoft.com/office/officeart/2005/8/layout/radial5"/>
    <dgm:cxn modelId="{4EA5BABF-F28C-45BE-BDF0-81400F97DEAF}" type="presParOf" srcId="{6BBF828F-4E61-4D0D-A2C5-D0461685CD77}" destId="{3552B0AA-1581-41F1-82B2-3FCC4523208B}" srcOrd="4" destOrd="0" presId="urn:microsoft.com/office/officeart/2005/8/layout/radial5"/>
    <dgm:cxn modelId="{54BD28A8-ED0D-4516-A613-DA22495FAA93}" type="presParOf" srcId="{6BBF828F-4E61-4D0D-A2C5-D0461685CD77}" destId="{69C89398-E315-4330-9FC1-6408B9D72394}" srcOrd="5" destOrd="0" presId="urn:microsoft.com/office/officeart/2005/8/layout/radial5"/>
    <dgm:cxn modelId="{C54999C6-0ADA-4E4F-B258-EF511C42EAAB}" type="presParOf" srcId="{69C89398-E315-4330-9FC1-6408B9D72394}" destId="{66745CD9-97F9-47F5-AC7E-98489A686956}" srcOrd="0" destOrd="0" presId="urn:microsoft.com/office/officeart/2005/8/layout/radial5"/>
    <dgm:cxn modelId="{E2690B80-E035-4F0F-9F28-CAC03D1B0E75}" type="presParOf" srcId="{6BBF828F-4E61-4D0D-A2C5-D0461685CD77}" destId="{4713429A-A8EC-40B1-9BF3-1B5D60C07C78}" srcOrd="6" destOrd="0" presId="urn:microsoft.com/office/officeart/2005/8/layout/radial5"/>
    <dgm:cxn modelId="{97E18CC3-8D78-48DE-BB02-20FED1CCA411}" type="presParOf" srcId="{6BBF828F-4E61-4D0D-A2C5-D0461685CD77}" destId="{DE8B67B8-6474-4305-B7A4-B74DEA3406CF}" srcOrd="7" destOrd="0" presId="urn:microsoft.com/office/officeart/2005/8/layout/radial5"/>
    <dgm:cxn modelId="{093D9451-D135-4046-BD24-C274B227F8D3}" type="presParOf" srcId="{DE8B67B8-6474-4305-B7A4-B74DEA3406CF}" destId="{D9C85759-EA56-4AD1-AB80-E2269F9E6649}" srcOrd="0" destOrd="0" presId="urn:microsoft.com/office/officeart/2005/8/layout/radial5"/>
    <dgm:cxn modelId="{CF34442D-DAA8-4701-AB8C-66FC17C43CDD}" type="presParOf" srcId="{6BBF828F-4E61-4D0D-A2C5-D0461685CD77}" destId="{7791C6F8-D644-4252-9520-BDF44FD00F57}" srcOrd="8" destOrd="0" presId="urn:microsoft.com/office/officeart/2005/8/layout/radial5"/>
    <dgm:cxn modelId="{C4227CAB-85A1-49B4-A4C9-92469E147376}" type="presParOf" srcId="{6BBF828F-4E61-4D0D-A2C5-D0461685CD77}" destId="{330F0E5C-CCE2-4A4B-AAD8-49DD01AA6BF6}" srcOrd="9" destOrd="0" presId="urn:microsoft.com/office/officeart/2005/8/layout/radial5"/>
    <dgm:cxn modelId="{5D894307-D84A-45B4-A378-5EB29A781A93}" type="presParOf" srcId="{330F0E5C-CCE2-4A4B-AAD8-49DD01AA6BF6}" destId="{5CCFFAD9-D114-4CFC-9B49-B024F8B2101B}" srcOrd="0" destOrd="0" presId="urn:microsoft.com/office/officeart/2005/8/layout/radial5"/>
    <dgm:cxn modelId="{B82C9A85-7922-4010-8CA8-B09DF0B91ACC}" type="presParOf" srcId="{6BBF828F-4E61-4D0D-A2C5-D0461685CD77}" destId="{6F24B107-DEE6-42DD-AF09-15161F6C4C0C}" srcOrd="10"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4B93EE-2CFE-4737-B3D0-E97F1CBCCDD7}">
      <dsp:nvSpPr>
        <dsp:cNvPr id="0" name=""/>
        <dsp:cNvSpPr/>
      </dsp:nvSpPr>
      <dsp:spPr>
        <a:xfrm>
          <a:off x="3414600" y="1963516"/>
          <a:ext cx="1400398" cy="1400398"/>
        </a:xfrm>
        <a:prstGeom prst="ellipse">
          <a:avLst/>
        </a:prstGeom>
        <a:gradFill rotWithShape="0">
          <a:gsLst>
            <a:gs pos="0">
              <a:schemeClr val="accent3">
                <a:shade val="60000"/>
                <a:hueOff val="0"/>
                <a:satOff val="0"/>
                <a:lumOff val="0"/>
                <a:alphaOff val="0"/>
                <a:shade val="51000"/>
                <a:satMod val="130000"/>
              </a:schemeClr>
            </a:gs>
            <a:gs pos="80000">
              <a:schemeClr val="accent3">
                <a:shade val="60000"/>
                <a:hueOff val="0"/>
                <a:satOff val="0"/>
                <a:lumOff val="0"/>
                <a:alphaOff val="0"/>
                <a:shade val="93000"/>
                <a:satMod val="130000"/>
              </a:schemeClr>
            </a:gs>
            <a:gs pos="100000">
              <a:schemeClr val="accent3">
                <a:shade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3180" tIns="43180" rIns="43180" bIns="43180" numCol="1" spcCol="1270" anchor="ctr" anchorCtr="0">
          <a:noAutofit/>
        </a:bodyPr>
        <a:lstStyle/>
        <a:p>
          <a:pPr lvl="0" algn="ctr" defTabSz="1511300">
            <a:lnSpc>
              <a:spcPct val="90000"/>
            </a:lnSpc>
            <a:spcBef>
              <a:spcPct val="0"/>
            </a:spcBef>
            <a:spcAft>
              <a:spcPct val="35000"/>
            </a:spcAft>
          </a:pPr>
          <a:r>
            <a:rPr lang="en-US" sz="3400" kern="1200" dirty="0" smtClean="0"/>
            <a:t>XML</a:t>
          </a:r>
          <a:endParaRPr lang="el-GR" sz="3400" kern="1200" dirty="0"/>
        </a:p>
      </dsp:txBody>
      <dsp:txXfrm>
        <a:off x="3619684" y="2168600"/>
        <a:ext cx="990230" cy="990230"/>
      </dsp:txXfrm>
    </dsp:sp>
    <dsp:sp modelId="{B0829D59-7474-4794-A1F3-7E67D4C3EF49}">
      <dsp:nvSpPr>
        <dsp:cNvPr id="0" name=""/>
        <dsp:cNvSpPr/>
      </dsp:nvSpPr>
      <dsp:spPr>
        <a:xfrm rot="16200000">
          <a:off x="3966360" y="1453776"/>
          <a:ext cx="296879" cy="476135"/>
        </a:xfrm>
        <a:prstGeom prst="rightArrow">
          <a:avLst>
            <a:gd name="adj1" fmla="val 60000"/>
            <a:gd name="adj2" fmla="val 50000"/>
          </a:avLst>
        </a:prstGeom>
        <a:solidFill>
          <a:schemeClr val="accent3">
            <a:shade val="9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lang="el-GR" sz="2100" kern="1200"/>
        </a:p>
      </dsp:txBody>
      <dsp:txXfrm>
        <a:off x="4010892" y="1593535"/>
        <a:ext cx="207815" cy="285681"/>
      </dsp:txXfrm>
    </dsp:sp>
    <dsp:sp modelId="{F583C4A9-FD71-453B-A202-7CC061D16F57}">
      <dsp:nvSpPr>
        <dsp:cNvPr id="0" name=""/>
        <dsp:cNvSpPr/>
      </dsp:nvSpPr>
      <dsp:spPr>
        <a:xfrm>
          <a:off x="3414600" y="2968"/>
          <a:ext cx="1400398" cy="1400398"/>
        </a:xfrm>
        <a:prstGeom prst="ellipse">
          <a:avLst/>
        </a:prstGeom>
        <a:gradFill rotWithShape="0">
          <a:gsLst>
            <a:gs pos="0">
              <a:schemeClr val="accent3">
                <a:shade val="50000"/>
                <a:hueOff val="0"/>
                <a:satOff val="0"/>
                <a:lumOff val="0"/>
                <a:alphaOff val="0"/>
                <a:shade val="51000"/>
                <a:satMod val="130000"/>
              </a:schemeClr>
            </a:gs>
            <a:gs pos="80000">
              <a:schemeClr val="accent3">
                <a:shade val="50000"/>
                <a:hueOff val="0"/>
                <a:satOff val="0"/>
                <a:lumOff val="0"/>
                <a:alphaOff val="0"/>
                <a:shade val="93000"/>
                <a:satMod val="130000"/>
              </a:schemeClr>
            </a:gs>
            <a:gs pos="100000">
              <a:schemeClr val="accent3">
                <a:shade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en-US" sz="2200" kern="1200" dirty="0" smtClean="0"/>
            <a:t>XML</a:t>
          </a:r>
          <a:endParaRPr lang="el-GR" sz="2200" kern="1200" dirty="0"/>
        </a:p>
      </dsp:txBody>
      <dsp:txXfrm>
        <a:off x="3619684" y="208052"/>
        <a:ext cx="990230" cy="990230"/>
      </dsp:txXfrm>
    </dsp:sp>
    <dsp:sp modelId="{CB59D3F1-BD99-4D36-B5BE-602BF8473FF4}">
      <dsp:nvSpPr>
        <dsp:cNvPr id="0" name=""/>
        <dsp:cNvSpPr/>
      </dsp:nvSpPr>
      <dsp:spPr>
        <a:xfrm rot="20520000">
          <a:off x="4890665" y="2125323"/>
          <a:ext cx="296879" cy="476135"/>
        </a:xfrm>
        <a:prstGeom prst="rightArrow">
          <a:avLst>
            <a:gd name="adj1" fmla="val 60000"/>
            <a:gd name="adj2" fmla="val 50000"/>
          </a:avLst>
        </a:prstGeom>
        <a:solidFill>
          <a:schemeClr val="accent3">
            <a:shade val="90000"/>
            <a:hueOff val="-3174"/>
            <a:satOff val="37"/>
            <a:lumOff val="7682"/>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lang="el-GR" sz="2100" kern="1200"/>
        </a:p>
      </dsp:txBody>
      <dsp:txXfrm>
        <a:off x="4892845" y="2234311"/>
        <a:ext cx="207815" cy="285681"/>
      </dsp:txXfrm>
    </dsp:sp>
    <dsp:sp modelId="{3552B0AA-1581-41F1-82B2-3FCC4523208B}">
      <dsp:nvSpPr>
        <dsp:cNvPr id="0" name=""/>
        <dsp:cNvSpPr/>
      </dsp:nvSpPr>
      <dsp:spPr>
        <a:xfrm>
          <a:off x="5279192" y="1357673"/>
          <a:ext cx="1400398" cy="1400398"/>
        </a:xfrm>
        <a:prstGeom prst="ellipse">
          <a:avLst/>
        </a:prstGeom>
        <a:gradFill rotWithShape="0">
          <a:gsLst>
            <a:gs pos="0">
              <a:schemeClr val="accent3">
                <a:shade val="50000"/>
                <a:hueOff val="-3354"/>
                <a:satOff val="2340"/>
                <a:lumOff val="13509"/>
                <a:alphaOff val="0"/>
                <a:shade val="51000"/>
                <a:satMod val="130000"/>
              </a:schemeClr>
            </a:gs>
            <a:gs pos="80000">
              <a:schemeClr val="accent3">
                <a:shade val="50000"/>
                <a:hueOff val="-3354"/>
                <a:satOff val="2340"/>
                <a:lumOff val="13509"/>
                <a:alphaOff val="0"/>
                <a:shade val="93000"/>
                <a:satMod val="130000"/>
              </a:schemeClr>
            </a:gs>
            <a:gs pos="100000">
              <a:schemeClr val="accent3">
                <a:shade val="50000"/>
                <a:hueOff val="-3354"/>
                <a:satOff val="2340"/>
                <a:lumOff val="13509"/>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en-US" sz="2200" kern="1200" dirty="0" smtClean="0"/>
            <a:t>SGML</a:t>
          </a:r>
        </a:p>
      </dsp:txBody>
      <dsp:txXfrm>
        <a:off x="5484276" y="1562757"/>
        <a:ext cx="990230" cy="990230"/>
      </dsp:txXfrm>
    </dsp:sp>
    <dsp:sp modelId="{69C89398-E315-4330-9FC1-6408B9D72394}">
      <dsp:nvSpPr>
        <dsp:cNvPr id="0" name=""/>
        <dsp:cNvSpPr/>
      </dsp:nvSpPr>
      <dsp:spPr>
        <a:xfrm rot="3240000">
          <a:off x="4537612" y="3211908"/>
          <a:ext cx="296879" cy="476135"/>
        </a:xfrm>
        <a:prstGeom prst="rightArrow">
          <a:avLst>
            <a:gd name="adj1" fmla="val 60000"/>
            <a:gd name="adj2" fmla="val 50000"/>
          </a:avLst>
        </a:prstGeom>
        <a:solidFill>
          <a:schemeClr val="accent3">
            <a:shade val="90000"/>
            <a:hueOff val="-6347"/>
            <a:satOff val="74"/>
            <a:lumOff val="15364"/>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lang="el-GR" sz="2100" kern="1200"/>
        </a:p>
      </dsp:txBody>
      <dsp:txXfrm>
        <a:off x="4555969" y="3271108"/>
        <a:ext cx="207815" cy="285681"/>
      </dsp:txXfrm>
    </dsp:sp>
    <dsp:sp modelId="{4713429A-A8EC-40B1-9BF3-1B5D60C07C78}">
      <dsp:nvSpPr>
        <dsp:cNvPr id="0" name=""/>
        <dsp:cNvSpPr/>
      </dsp:nvSpPr>
      <dsp:spPr>
        <a:xfrm>
          <a:off x="4566981" y="3549633"/>
          <a:ext cx="1400398" cy="1400398"/>
        </a:xfrm>
        <a:prstGeom prst="ellipse">
          <a:avLst/>
        </a:prstGeom>
        <a:gradFill rotWithShape="0">
          <a:gsLst>
            <a:gs pos="0">
              <a:schemeClr val="accent3">
                <a:shade val="50000"/>
                <a:hueOff val="-6708"/>
                <a:satOff val="4681"/>
                <a:lumOff val="27018"/>
                <a:alphaOff val="0"/>
                <a:shade val="51000"/>
                <a:satMod val="130000"/>
              </a:schemeClr>
            </a:gs>
            <a:gs pos="80000">
              <a:schemeClr val="accent3">
                <a:shade val="50000"/>
                <a:hueOff val="-6708"/>
                <a:satOff val="4681"/>
                <a:lumOff val="27018"/>
                <a:alphaOff val="0"/>
                <a:shade val="93000"/>
                <a:satMod val="130000"/>
              </a:schemeClr>
            </a:gs>
            <a:gs pos="100000">
              <a:schemeClr val="accent3">
                <a:shade val="50000"/>
                <a:hueOff val="-6708"/>
                <a:satOff val="4681"/>
                <a:lumOff val="2701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en-US" sz="2200" kern="1200" dirty="0" smtClean="0"/>
            <a:t>HTML</a:t>
          </a:r>
          <a:endParaRPr lang="el-GR" sz="2200" kern="1200" dirty="0"/>
        </a:p>
      </dsp:txBody>
      <dsp:txXfrm>
        <a:off x="4772065" y="3754717"/>
        <a:ext cx="990230" cy="990230"/>
      </dsp:txXfrm>
    </dsp:sp>
    <dsp:sp modelId="{DE8B67B8-6474-4305-B7A4-B74DEA3406CF}">
      <dsp:nvSpPr>
        <dsp:cNvPr id="0" name=""/>
        <dsp:cNvSpPr/>
      </dsp:nvSpPr>
      <dsp:spPr>
        <a:xfrm rot="7560000">
          <a:off x="3395108" y="3211908"/>
          <a:ext cx="296879" cy="476135"/>
        </a:xfrm>
        <a:prstGeom prst="rightArrow">
          <a:avLst>
            <a:gd name="adj1" fmla="val 60000"/>
            <a:gd name="adj2" fmla="val 50000"/>
          </a:avLst>
        </a:prstGeom>
        <a:solidFill>
          <a:schemeClr val="accent3">
            <a:shade val="90000"/>
            <a:hueOff val="-6347"/>
            <a:satOff val="74"/>
            <a:lumOff val="15364"/>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lang="el-GR" sz="2100" kern="1200"/>
        </a:p>
      </dsp:txBody>
      <dsp:txXfrm rot="10800000">
        <a:off x="3465815" y="3271108"/>
        <a:ext cx="207815" cy="285681"/>
      </dsp:txXfrm>
    </dsp:sp>
    <dsp:sp modelId="{7791C6F8-D644-4252-9520-BDF44FD00F57}">
      <dsp:nvSpPr>
        <dsp:cNvPr id="0" name=""/>
        <dsp:cNvSpPr/>
      </dsp:nvSpPr>
      <dsp:spPr>
        <a:xfrm>
          <a:off x="2262219" y="3549633"/>
          <a:ext cx="1400398" cy="1400398"/>
        </a:xfrm>
        <a:prstGeom prst="ellipse">
          <a:avLst/>
        </a:prstGeom>
        <a:gradFill rotWithShape="0">
          <a:gsLst>
            <a:gs pos="0">
              <a:schemeClr val="accent3">
                <a:shade val="50000"/>
                <a:hueOff val="-6708"/>
                <a:satOff val="4681"/>
                <a:lumOff val="27018"/>
                <a:alphaOff val="0"/>
                <a:shade val="51000"/>
                <a:satMod val="130000"/>
              </a:schemeClr>
            </a:gs>
            <a:gs pos="80000">
              <a:schemeClr val="accent3">
                <a:shade val="50000"/>
                <a:hueOff val="-6708"/>
                <a:satOff val="4681"/>
                <a:lumOff val="27018"/>
                <a:alphaOff val="0"/>
                <a:shade val="93000"/>
                <a:satMod val="130000"/>
              </a:schemeClr>
            </a:gs>
            <a:gs pos="100000">
              <a:schemeClr val="accent3">
                <a:shade val="50000"/>
                <a:hueOff val="-6708"/>
                <a:satOff val="4681"/>
                <a:lumOff val="2701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en-US" sz="2200" kern="1200" dirty="0" err="1" smtClean="0"/>
            <a:t>Docx</a:t>
          </a:r>
          <a:endParaRPr lang="el-GR" sz="2200" kern="1200" dirty="0"/>
        </a:p>
      </dsp:txBody>
      <dsp:txXfrm>
        <a:off x="2467303" y="3754717"/>
        <a:ext cx="990230" cy="990230"/>
      </dsp:txXfrm>
    </dsp:sp>
    <dsp:sp modelId="{330F0E5C-CCE2-4A4B-AAD8-49DD01AA6BF6}">
      <dsp:nvSpPr>
        <dsp:cNvPr id="0" name=""/>
        <dsp:cNvSpPr/>
      </dsp:nvSpPr>
      <dsp:spPr>
        <a:xfrm rot="11880000">
          <a:off x="3042055" y="2125323"/>
          <a:ext cx="296879" cy="476135"/>
        </a:xfrm>
        <a:prstGeom prst="rightArrow">
          <a:avLst>
            <a:gd name="adj1" fmla="val 60000"/>
            <a:gd name="adj2" fmla="val 50000"/>
          </a:avLst>
        </a:prstGeom>
        <a:solidFill>
          <a:schemeClr val="accent3">
            <a:shade val="90000"/>
            <a:hueOff val="-3174"/>
            <a:satOff val="37"/>
            <a:lumOff val="7682"/>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lang="el-GR" sz="2100" kern="1200"/>
        </a:p>
      </dsp:txBody>
      <dsp:txXfrm rot="10800000">
        <a:off x="3128939" y="2234311"/>
        <a:ext cx="207815" cy="285681"/>
      </dsp:txXfrm>
    </dsp:sp>
    <dsp:sp modelId="{6F24B107-DEE6-42DD-AF09-15161F6C4C0C}">
      <dsp:nvSpPr>
        <dsp:cNvPr id="0" name=""/>
        <dsp:cNvSpPr/>
      </dsp:nvSpPr>
      <dsp:spPr>
        <a:xfrm>
          <a:off x="1550009" y="1357673"/>
          <a:ext cx="1400398" cy="1400398"/>
        </a:xfrm>
        <a:prstGeom prst="ellipse">
          <a:avLst/>
        </a:prstGeom>
        <a:gradFill rotWithShape="0">
          <a:gsLst>
            <a:gs pos="0">
              <a:schemeClr val="accent3">
                <a:shade val="50000"/>
                <a:hueOff val="-3354"/>
                <a:satOff val="2340"/>
                <a:lumOff val="13509"/>
                <a:alphaOff val="0"/>
                <a:shade val="51000"/>
                <a:satMod val="130000"/>
              </a:schemeClr>
            </a:gs>
            <a:gs pos="80000">
              <a:schemeClr val="accent3">
                <a:shade val="50000"/>
                <a:hueOff val="-3354"/>
                <a:satOff val="2340"/>
                <a:lumOff val="13509"/>
                <a:alphaOff val="0"/>
                <a:shade val="93000"/>
                <a:satMod val="130000"/>
              </a:schemeClr>
            </a:gs>
            <a:gs pos="100000">
              <a:schemeClr val="accent3">
                <a:shade val="50000"/>
                <a:hueOff val="-3354"/>
                <a:satOff val="2340"/>
                <a:lumOff val="13509"/>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el-GR" sz="2200" kern="1200" dirty="0" smtClean="0"/>
            <a:t>Απλό κείμενο</a:t>
          </a:r>
          <a:endParaRPr lang="el-GR" sz="2200" kern="1200" dirty="0"/>
        </a:p>
      </dsp:txBody>
      <dsp:txXfrm>
        <a:off x="1755093" y="1562757"/>
        <a:ext cx="990230" cy="990230"/>
      </dsp:txXfrm>
    </dsp:sp>
  </dsp:spTree>
</dsp:drawing>
</file>

<file path=ppt/diagrams/layout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4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7586" name="Rectangle 2"/>
          <p:cNvSpPr>
            <a:spLocks noGrp="1" noChangeArrowheads="1"/>
          </p:cNvSpPr>
          <p:nvPr>
            <p:ph type="hdr" sz="quarter"/>
          </p:nvPr>
        </p:nvSpPr>
        <p:spPr bwMode="auto">
          <a:xfrm>
            <a:off x="0" y="0"/>
            <a:ext cx="4029075" cy="3508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hangingPunct="1">
              <a:lnSpc>
                <a:spcPct val="100000"/>
              </a:lnSpc>
              <a:spcBef>
                <a:spcPct val="0"/>
              </a:spcBef>
              <a:defRPr sz="1200" b="1">
                <a:effectLst/>
              </a:defRPr>
            </a:lvl1pPr>
          </a:lstStyle>
          <a:p>
            <a:r>
              <a:rPr lang="en-US"/>
              <a:t>Next Generation Business Solutions Platform Strategy Review</a:t>
            </a:r>
          </a:p>
        </p:txBody>
      </p:sp>
      <p:sp>
        <p:nvSpPr>
          <p:cNvPr id="67587" name="Rectangle 3"/>
          <p:cNvSpPr>
            <a:spLocks noGrp="1" noChangeArrowheads="1"/>
          </p:cNvSpPr>
          <p:nvPr>
            <p:ph type="dt" sz="quarter" idx="1"/>
          </p:nvPr>
        </p:nvSpPr>
        <p:spPr bwMode="auto">
          <a:xfrm>
            <a:off x="5267325" y="0"/>
            <a:ext cx="4029075" cy="3508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hangingPunct="1">
              <a:lnSpc>
                <a:spcPct val="100000"/>
              </a:lnSpc>
              <a:spcBef>
                <a:spcPct val="0"/>
              </a:spcBef>
              <a:defRPr sz="1000">
                <a:effectLst/>
                <a:latin typeface="Franklin Gothic Book" pitchFamily="34" charset="0"/>
              </a:defRPr>
            </a:lvl1pPr>
          </a:lstStyle>
          <a:p>
            <a:fld id="{3C8086DC-2CB8-4CFE-BF37-07476E515AB8}" type="datetime8">
              <a:rPr lang="en-US"/>
              <a:pPr/>
              <a:t>5/30/2010 6:39 PM</a:t>
            </a:fld>
            <a:endParaRPr lang="en-US"/>
          </a:p>
        </p:txBody>
      </p:sp>
      <p:sp>
        <p:nvSpPr>
          <p:cNvPr id="67588" name="Rectangle 4"/>
          <p:cNvSpPr>
            <a:spLocks noGrp="1" noChangeArrowheads="1"/>
          </p:cNvSpPr>
          <p:nvPr>
            <p:ph type="ftr" sz="quarter" idx="2"/>
          </p:nvPr>
        </p:nvSpPr>
        <p:spPr bwMode="auto">
          <a:xfrm>
            <a:off x="0" y="6659563"/>
            <a:ext cx="8386763" cy="35083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1" hangingPunct="1">
              <a:lnSpc>
                <a:spcPct val="100000"/>
              </a:lnSpc>
              <a:spcBef>
                <a:spcPct val="0"/>
              </a:spcBef>
              <a:defRPr sz="800">
                <a:effectLst/>
                <a:latin typeface="Franklin Gothic Book" pitchFamily="34" charset="0"/>
                <a:cs typeface="Arial" charset="0"/>
              </a:defRPr>
            </a:lvl1pPr>
          </a:lstStyle>
          <a:p>
            <a:r>
              <a:rPr lang="en-US"/>
              <a:t>© 2004 Microsoft Corporation. All rights reserved.</a:t>
            </a:r>
          </a:p>
          <a:p>
            <a:r>
              <a:rPr lang="en-US"/>
              <a:t>This presentation is for informational purposes only. Microsoft makes no warranties, express or implied, in this summary.</a:t>
            </a:r>
          </a:p>
        </p:txBody>
      </p:sp>
      <p:sp>
        <p:nvSpPr>
          <p:cNvPr id="67589" name="Rectangle 5"/>
          <p:cNvSpPr>
            <a:spLocks noGrp="1" noChangeArrowheads="1"/>
          </p:cNvSpPr>
          <p:nvPr>
            <p:ph type="sldNum" sz="quarter" idx="3"/>
          </p:nvPr>
        </p:nvSpPr>
        <p:spPr bwMode="auto">
          <a:xfrm>
            <a:off x="8467725" y="6659563"/>
            <a:ext cx="828675" cy="35083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hangingPunct="1">
              <a:lnSpc>
                <a:spcPct val="100000"/>
              </a:lnSpc>
              <a:spcBef>
                <a:spcPct val="0"/>
              </a:spcBef>
              <a:defRPr sz="1200" b="1">
                <a:effectLst/>
              </a:defRPr>
            </a:lvl1pPr>
          </a:lstStyle>
          <a:p>
            <a:fld id="{5CB33BC1-2401-4B0C-8DD8-26F7EA8319DF}" type="slidenum">
              <a:rPr lang="en-US"/>
              <a:pPr/>
              <a:t>‹#›</a:t>
            </a:fld>
            <a:endParaRPr lang="en-US"/>
          </a:p>
        </p:txBody>
      </p:sp>
    </p:spTree>
    <p:extLst>
      <p:ext uri="{BB962C8B-B14F-4D97-AF65-F5344CB8AC3E}">
        <p14:creationId xmlns:p14="http://schemas.microsoft.com/office/powerpoint/2010/main" val="56508816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bwMode="auto">
          <a:xfrm>
            <a:off x="0" y="0"/>
            <a:ext cx="4029075" cy="3508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hangingPunct="1">
              <a:lnSpc>
                <a:spcPct val="100000"/>
              </a:lnSpc>
              <a:spcBef>
                <a:spcPct val="0"/>
              </a:spcBef>
              <a:defRPr sz="1200">
                <a:effectLst/>
                <a:latin typeface="Times New Roman" pitchFamily="18" charset="0"/>
              </a:defRPr>
            </a:lvl1pPr>
          </a:lstStyle>
          <a:p>
            <a:r>
              <a:rPr lang="en-US"/>
              <a:t>Next Generation Business Solutions Platform Strategy Review</a:t>
            </a:r>
          </a:p>
        </p:txBody>
      </p:sp>
      <p:sp>
        <p:nvSpPr>
          <p:cNvPr id="38915" name="Rectangle 3"/>
          <p:cNvSpPr>
            <a:spLocks noGrp="1" noChangeArrowheads="1"/>
          </p:cNvSpPr>
          <p:nvPr>
            <p:ph type="dt" idx="1"/>
          </p:nvPr>
        </p:nvSpPr>
        <p:spPr bwMode="auto">
          <a:xfrm>
            <a:off x="5265738" y="0"/>
            <a:ext cx="4029075" cy="3508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hangingPunct="1">
              <a:lnSpc>
                <a:spcPct val="100000"/>
              </a:lnSpc>
              <a:spcBef>
                <a:spcPct val="0"/>
              </a:spcBef>
              <a:defRPr sz="1200">
                <a:effectLst/>
                <a:latin typeface="Times New Roman" pitchFamily="18" charset="0"/>
              </a:defRPr>
            </a:lvl1pPr>
          </a:lstStyle>
          <a:p>
            <a:fld id="{A31058BC-F746-4E83-B9F0-BC8E72A84263}" type="datetime8">
              <a:rPr lang="en-US"/>
              <a:pPr/>
              <a:t>5/30/2010 6:39 PM</a:t>
            </a:fld>
            <a:endParaRPr lang="en-US"/>
          </a:p>
        </p:txBody>
      </p:sp>
      <p:sp>
        <p:nvSpPr>
          <p:cNvPr id="38916" name="Rectangle 4"/>
          <p:cNvSpPr>
            <a:spLocks noGrp="1" noRot="1" noChangeAspect="1" noChangeArrowheads="1"/>
          </p:cNvSpPr>
          <p:nvPr>
            <p:ph type="sldImg" idx="2"/>
          </p:nvPr>
        </p:nvSpPr>
        <p:spPr bwMode="auto">
          <a:xfrm>
            <a:off x="2895600" y="525463"/>
            <a:ext cx="3505200" cy="2628900"/>
          </a:xfrm>
          <a:prstGeom prst="rect">
            <a:avLst/>
          </a:prstGeom>
          <a:noFill/>
          <a:ln w="9525" algn="ctr">
            <a:solidFill>
              <a:srgbClr val="000000"/>
            </a:solidFill>
            <a:miter lim="800000"/>
            <a:headEnd/>
            <a:tailEnd/>
          </a:ln>
        </p:spPr>
      </p:sp>
      <p:sp>
        <p:nvSpPr>
          <p:cNvPr id="38917" name="Rectangle 5"/>
          <p:cNvSpPr>
            <a:spLocks noGrp="1" noChangeArrowheads="1"/>
          </p:cNvSpPr>
          <p:nvPr>
            <p:ph type="body" sz="quarter" idx="3"/>
          </p:nvPr>
        </p:nvSpPr>
        <p:spPr bwMode="auto">
          <a:xfrm>
            <a:off x="930275" y="3330575"/>
            <a:ext cx="7435850" cy="3154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8918" name="Rectangle 6"/>
          <p:cNvSpPr>
            <a:spLocks noGrp="1" noChangeArrowheads="1"/>
          </p:cNvSpPr>
          <p:nvPr>
            <p:ph type="ftr" sz="quarter" idx="4"/>
          </p:nvPr>
        </p:nvSpPr>
        <p:spPr bwMode="auto">
          <a:xfrm>
            <a:off x="0" y="6740525"/>
            <a:ext cx="7681913" cy="268288"/>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1" hangingPunct="1">
              <a:lnSpc>
                <a:spcPct val="100000"/>
              </a:lnSpc>
              <a:spcBef>
                <a:spcPct val="0"/>
              </a:spcBef>
              <a:defRPr sz="800">
                <a:effectLst/>
                <a:latin typeface="Franklin Gothic Book" pitchFamily="34" charset="0"/>
                <a:cs typeface="Arial" charset="0"/>
              </a:defRPr>
            </a:lvl1pPr>
          </a:lstStyle>
          <a:p>
            <a:r>
              <a:rPr lang="en-US"/>
              <a:t>© 2004 Microsoft Corporation. All rights reserved.</a:t>
            </a:r>
          </a:p>
          <a:p>
            <a:r>
              <a:rPr lang="en-US"/>
              <a:t>This presentation is for informational purposes only. Microsoft makes no warranties, express or implied, in this summary.</a:t>
            </a:r>
          </a:p>
        </p:txBody>
      </p:sp>
      <p:sp>
        <p:nvSpPr>
          <p:cNvPr id="38919" name="Rectangle 7"/>
          <p:cNvSpPr>
            <a:spLocks noGrp="1" noChangeArrowheads="1"/>
          </p:cNvSpPr>
          <p:nvPr>
            <p:ph type="sldNum" sz="quarter" idx="5"/>
          </p:nvPr>
        </p:nvSpPr>
        <p:spPr bwMode="auto">
          <a:xfrm>
            <a:off x="7567613" y="6657975"/>
            <a:ext cx="1727200" cy="350838"/>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hangingPunct="1">
              <a:lnSpc>
                <a:spcPct val="100000"/>
              </a:lnSpc>
              <a:spcBef>
                <a:spcPct val="0"/>
              </a:spcBef>
              <a:defRPr sz="1200">
                <a:effectLst/>
                <a:latin typeface="Times New Roman" pitchFamily="18" charset="0"/>
              </a:defRPr>
            </a:lvl1pPr>
          </a:lstStyle>
          <a:p>
            <a:fld id="{1324BF9F-F4FF-4033-A227-CC9C06BCC182}" type="slidenum">
              <a:rPr lang="en-US"/>
              <a:pPr/>
              <a:t>‹#›</a:t>
            </a:fld>
            <a:endParaRPr lang="en-US"/>
          </a:p>
        </p:txBody>
      </p:sp>
    </p:spTree>
    <p:extLst>
      <p:ext uri="{BB962C8B-B14F-4D97-AF65-F5344CB8AC3E}">
        <p14:creationId xmlns:p14="http://schemas.microsoft.com/office/powerpoint/2010/main" val="3357957972"/>
      </p:ext>
    </p:extLst>
  </p:cSld>
  <p:clrMap bg1="lt1" tx1="dk1" bg2="lt2" tx2="dk2" accent1="accent1" accent2="accent2" accent3="accent3" accent4="accent4" accent5="accent5" accent6="accent6" hlink="hlink" folHlink="folHlink"/>
  <p:notesStyle>
    <a:lvl1pPr algn="l" rtl="0" eaLnBrk="0" fontAlgn="base">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ln/>
        </p:spPr>
      </p:sp>
      <p:sp>
        <p:nvSpPr>
          <p:cNvPr id="808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p:spPr>
        <p:txBody>
          <a:bodyPr/>
          <a:lstStyle/>
          <a:p>
            <a:fld id="{930FA72D-0F99-48E6-904E-4C52A33B671C}" type="slidenum">
              <a:rPr lang="en-US">
                <a:latin typeface="Times New Roman" pitchFamily="18" charset="0"/>
              </a:rPr>
              <a:pPr/>
              <a:t>14</a:t>
            </a:fld>
            <a:endParaRPr lang="en-US">
              <a:latin typeface="Times New Roman" pitchFamily="18" charset="0"/>
            </a:endParaRPr>
          </a:p>
        </p:txBody>
      </p:sp>
      <p:sp>
        <p:nvSpPr>
          <p:cNvPr id="144387" name="Rectangle 2"/>
          <p:cNvSpPr>
            <a:spLocks noGrp="1" noRot="1" noChangeAspect="1" noChangeArrowheads="1" noTextEdit="1"/>
          </p:cNvSpPr>
          <p:nvPr>
            <p:ph type="sldImg"/>
          </p:nvPr>
        </p:nvSpPr>
        <p:spPr>
          <a:ln/>
        </p:spPr>
      </p:sp>
      <p:sp>
        <p:nvSpPr>
          <p:cNvPr id="144388" name="Rectangle 3"/>
          <p:cNvSpPr>
            <a:spLocks noGrp="1" noChangeArrowheads="1"/>
          </p:cNvSpPr>
          <p:nvPr>
            <p:ph type="body" idx="1"/>
          </p:nvPr>
        </p:nvSpPr>
        <p:spPr>
          <a:noFill/>
          <a:ln/>
        </p:spPr>
        <p:txBody>
          <a:bodyPr/>
          <a:lstStyle/>
          <a:p>
            <a:endParaRPr lang="el-GR" smtClean="0">
              <a:latin typeface="Times New Roman" pitchFamily="18"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p>
            <a:fld id="{D148ECCD-738D-4004-AA92-B16710DC2DE4}" type="slidenum">
              <a:rPr lang="en-US">
                <a:latin typeface="Times New Roman" pitchFamily="18" charset="0"/>
              </a:rPr>
              <a:pPr/>
              <a:t>15</a:t>
            </a:fld>
            <a:endParaRPr lang="en-US">
              <a:latin typeface="Times New Roman" pitchFamily="18" charset="0"/>
            </a:endParaRPr>
          </a:p>
        </p:txBody>
      </p:sp>
      <p:sp>
        <p:nvSpPr>
          <p:cNvPr id="145411" name="Rectangle 2"/>
          <p:cNvSpPr>
            <a:spLocks noGrp="1" noRot="1" noChangeAspect="1" noChangeArrowheads="1" noTextEdit="1"/>
          </p:cNvSpPr>
          <p:nvPr>
            <p:ph type="sldImg"/>
          </p:nvPr>
        </p:nvSpPr>
        <p:spPr>
          <a:ln/>
        </p:spPr>
      </p:sp>
      <p:sp>
        <p:nvSpPr>
          <p:cNvPr id="145412" name="Rectangle 3"/>
          <p:cNvSpPr>
            <a:spLocks noGrp="1" noChangeArrowheads="1"/>
          </p:cNvSpPr>
          <p:nvPr>
            <p:ph type="body" idx="1"/>
          </p:nvPr>
        </p:nvSpPr>
        <p:spPr>
          <a:noFill/>
          <a:ln/>
        </p:spPr>
        <p:txBody>
          <a:bodyPr/>
          <a:lstStyle/>
          <a:p>
            <a:endParaRPr lang="el-GR" smtClean="0">
              <a:latin typeface="Times New Roman" pitchFamily="18"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noRot="1" noChangeAspect="1" noChangeArrowheads="1" noTextEdit="1"/>
          </p:cNvSpPr>
          <p:nvPr>
            <p:ph type="sldImg"/>
          </p:nvPr>
        </p:nvSpPr>
        <p:spPr>
          <a:xfrm>
            <a:off x="2897188" y="525463"/>
            <a:ext cx="3505200" cy="2628900"/>
          </a:xfrm>
          <a:noFill/>
          <a:ln cap="flat">
            <a:headEnd type="none" w="med" len="med"/>
            <a:tailEnd type="none" w="med" len="med"/>
          </a:ln>
        </p:spPr>
      </p:sp>
      <p:sp>
        <p:nvSpPr>
          <p:cNvPr id="43010" name="Rectangle 3"/>
          <p:cNvSpPr>
            <a:spLocks noGrp="1" noChangeArrowheads="1"/>
          </p:cNvSpPr>
          <p:nvPr>
            <p:ph type="body" idx="1"/>
          </p:nvPr>
        </p:nvSpPr>
        <p:spPr>
          <a:noFill/>
          <a:ln/>
        </p:spPr>
        <p:txBody>
          <a:bodyPr/>
          <a:lstStyle/>
          <a:p>
            <a:endParaRPr lang="en-US"/>
          </a:p>
        </p:txBody>
      </p:sp>
      <p:sp>
        <p:nvSpPr>
          <p:cNvPr id="43011" name="Rectangle 3"/>
          <p:cNvSpPr>
            <a:spLocks noGrp="1" noChangeArrowheads="1"/>
          </p:cNvSpPr>
          <p:nvPr>
            <p:ph type="dt" sz="quarter" idx="1"/>
          </p:nvPr>
        </p:nvSpPr>
        <p:spPr>
          <a:noFill/>
        </p:spPr>
        <p:txBody>
          <a:bodyPr/>
          <a:lstStyle/>
          <a:p>
            <a:fld id="{E5A4AD13-221E-429C-8DAB-6ED15ECC5295}" type="datetime8">
              <a:rPr lang="en-US"/>
              <a:pPr/>
              <a:t>5/30/2010 6:39 PM</a:t>
            </a:fld>
            <a:endParaRPr lang="en-US"/>
          </a:p>
        </p:txBody>
      </p:sp>
      <p:sp>
        <p:nvSpPr>
          <p:cNvPr id="43012" name="Rectangle 7"/>
          <p:cNvSpPr>
            <a:spLocks noGrp="1" noChangeArrowheads="1"/>
          </p:cNvSpPr>
          <p:nvPr>
            <p:ph type="sldNum" sz="quarter" idx="5"/>
          </p:nvPr>
        </p:nvSpPr>
        <p:spPr>
          <a:noFill/>
        </p:spPr>
        <p:txBody>
          <a:bodyPr/>
          <a:lstStyle/>
          <a:p>
            <a:fld id="{7F3F56A1-8A7E-4ADD-AF24-62DE67C31F76}" type="slidenum">
              <a:rPr lang="en-US"/>
              <a:pPr/>
              <a:t>16</a:t>
            </a:fld>
            <a:endParaRPr lang="en-US"/>
          </a:p>
        </p:txBody>
      </p:sp>
      <p:sp>
        <p:nvSpPr>
          <p:cNvPr id="43013" name="Rectangle 6"/>
          <p:cNvSpPr>
            <a:spLocks noGrp="1" noChangeArrowheads="1"/>
          </p:cNvSpPr>
          <p:nvPr>
            <p:ph type="ftr" sz="quarter" idx="4"/>
          </p:nvPr>
        </p:nvSpPr>
        <p:spPr>
          <a:noFill/>
        </p:spPr>
        <p:txBody>
          <a:bodyPr/>
          <a:lstStyle/>
          <a:p>
            <a:pPr eaLnBrk="0"/>
            <a:r>
              <a:rPr lang="en-US"/>
              <a:t>© 2004 Microsoft Corporation. All rights reserved.</a:t>
            </a:r>
          </a:p>
          <a:p>
            <a:pPr hangingPunct="0"/>
            <a:r>
              <a:rPr lang="en-US"/>
              <a:t>This presentation is for informational purposes only. Microsoft makes no warranties, express or implied, in this summary.</a:t>
            </a:r>
          </a:p>
        </p:txBody>
      </p:sp>
      <p:sp>
        <p:nvSpPr>
          <p:cNvPr id="43014" name="Rectangle 2"/>
          <p:cNvSpPr>
            <a:spLocks noGrp="1" noChangeArrowheads="1"/>
          </p:cNvSpPr>
          <p:nvPr>
            <p:ph type="hdr" sz="quarter"/>
          </p:nvPr>
        </p:nvSpPr>
        <p:spPr>
          <a:noFill/>
        </p:spPr>
        <p:txBody>
          <a:bodyPr/>
          <a:lstStyle/>
          <a:p>
            <a:r>
              <a:rPr lang="en-US"/>
              <a:t>Next Generation Business Solutions Platform Strategy Review</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Rot="1" noChangeAspect="1" noChangeArrowheads="1" noTextEdit="1"/>
          </p:cNvSpPr>
          <p:nvPr>
            <p:ph type="sldImg"/>
          </p:nvPr>
        </p:nvSpPr>
        <p:spPr>
          <a:ln/>
        </p:spPr>
      </p:sp>
      <p:sp>
        <p:nvSpPr>
          <p:cNvPr id="1341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Rot="1" noChangeAspect="1" noChangeArrowheads="1" noTextEdit="1"/>
          </p:cNvSpPr>
          <p:nvPr>
            <p:ph type="sldImg"/>
          </p:nvPr>
        </p:nvSpPr>
        <p:spPr>
          <a:ln/>
        </p:spPr>
      </p:sp>
      <p:sp>
        <p:nvSpPr>
          <p:cNvPr id="1361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noRot="1" noChangeAspect="1" noChangeArrowheads="1" noTextEdit="1"/>
          </p:cNvSpPr>
          <p:nvPr>
            <p:ph type="sldImg"/>
          </p:nvPr>
        </p:nvSpPr>
        <p:spPr>
          <a:xfrm>
            <a:off x="2895600" y="523875"/>
            <a:ext cx="3505200" cy="2628900"/>
          </a:xfrm>
          <a:noFill/>
          <a:ln cap="flat">
            <a:headEnd type="none" w="med" len="med"/>
            <a:tailEnd type="none" w="med" len="med"/>
          </a:ln>
        </p:spPr>
      </p:sp>
      <p:sp>
        <p:nvSpPr>
          <p:cNvPr id="48130" name="Rectangle 3"/>
          <p:cNvSpPr>
            <a:spLocks noGrp="1" noChangeArrowheads="1"/>
          </p:cNvSpPr>
          <p:nvPr>
            <p:ph type="body" idx="1"/>
          </p:nvPr>
        </p:nvSpPr>
        <p:spPr>
          <a:noFill/>
          <a:ln/>
        </p:spPr>
        <p:txBody>
          <a:bodyPr/>
          <a:lstStyle/>
          <a:p>
            <a:r>
              <a:rPr lang="en-US" b="1" dirty="0"/>
              <a:t>Speaker Notes</a:t>
            </a:r>
          </a:p>
          <a:p>
            <a:pPr>
              <a:buFontTx/>
              <a:buChar char="•"/>
            </a:pPr>
            <a:r>
              <a:rPr lang="en-US" dirty="0"/>
              <a:t>Today, when we build distributed applications, we have a choice of programming models.  </a:t>
            </a:r>
          </a:p>
          <a:p>
            <a:pPr>
              <a:buFontTx/>
              <a:buChar char="•"/>
            </a:pPr>
            <a:r>
              <a:rPr lang="en-US" dirty="0"/>
              <a:t>Each programming model has a different set of APIs, different feature sets, and a different core set of scenarios:</a:t>
            </a:r>
          </a:p>
          <a:p>
            <a:pPr lvl="1">
              <a:buFontTx/>
              <a:buChar char="•"/>
            </a:pPr>
            <a:r>
              <a:rPr lang="en-US" dirty="0"/>
              <a:t>ASP.NET Web Services (ASMX) – Our current Web services stack provides basic Web services support and interoperability with Web services running on non-Microsoft platforms.</a:t>
            </a:r>
          </a:p>
          <a:p>
            <a:pPr lvl="1">
              <a:buFontTx/>
              <a:buChar char="•"/>
            </a:pPr>
            <a:r>
              <a:rPr lang="en-US" dirty="0"/>
              <a:t>Web Services Enhancements (WSE) – A supported extension to the .NET Framework that provides end-to-end standards-based security for Web services.</a:t>
            </a:r>
          </a:p>
          <a:p>
            <a:pPr lvl="1">
              <a:buFontTx/>
              <a:buChar char="•"/>
            </a:pPr>
            <a:r>
              <a:rPr lang="en-US" dirty="0" err="1"/>
              <a:t>System.Messaging</a:t>
            </a:r>
            <a:r>
              <a:rPr lang="en-US" dirty="0"/>
              <a:t> – This namespace in the .NET Framework provides managed APIs to MSMQ, enabling developers to build asynchronous reliable distributed applications.</a:t>
            </a:r>
          </a:p>
          <a:p>
            <a:pPr lvl="1">
              <a:buFontTx/>
              <a:buChar char="•"/>
            </a:pPr>
            <a:r>
              <a:rPr lang="en-US" dirty="0"/>
              <a:t>Enterprise Services – Provided through the </a:t>
            </a:r>
            <a:r>
              <a:rPr lang="en-US" dirty="0" err="1"/>
              <a:t>System.EnterpriseServices</a:t>
            </a:r>
            <a:r>
              <a:rPr lang="en-US" dirty="0"/>
              <a:t> namespace in the .NET Framework, Enterprise Services (or “ES”) provides managed APIs to COM+.  COM+ provides component-based programming for doing enterprise critical functionality such as transactions.</a:t>
            </a:r>
          </a:p>
          <a:p>
            <a:pPr lvl="1">
              <a:buFontTx/>
              <a:buChar char="•"/>
            </a:pPr>
            <a:r>
              <a:rPr lang="en-US" dirty="0" err="1"/>
              <a:t>Remoting</a:t>
            </a:r>
            <a:r>
              <a:rPr lang="en-US" dirty="0"/>
              <a:t> – Provided through the </a:t>
            </a:r>
            <a:r>
              <a:rPr lang="en-US" dirty="0" err="1"/>
              <a:t>System.Remoting</a:t>
            </a:r>
            <a:r>
              <a:rPr lang="en-US" dirty="0"/>
              <a:t> namespace in the .NET Framework, .NET </a:t>
            </a:r>
            <a:r>
              <a:rPr lang="en-US" dirty="0" err="1"/>
              <a:t>Remoting</a:t>
            </a:r>
            <a:r>
              <a:rPr lang="en-US" dirty="0"/>
              <a:t> exposes the CLR type system remotely and provides location transparency for objects.</a:t>
            </a:r>
          </a:p>
          <a:p>
            <a:pPr>
              <a:buFontTx/>
              <a:buChar char="•"/>
            </a:pPr>
            <a:r>
              <a:rPr lang="en-US" dirty="0"/>
              <a:t>While these technologies provide a wide range of functionality, they exist in silos – isolated from one another. </a:t>
            </a:r>
          </a:p>
          <a:p>
            <a:pPr>
              <a:buFontTx/>
              <a:buChar char="•"/>
            </a:pPr>
            <a:r>
              <a:rPr lang="en-US" dirty="0"/>
              <a:t>This creates an impedance mismatch across the technologies hindering our ability as developers to “compose” or combine functionality across them.  For example: </a:t>
            </a:r>
          </a:p>
          <a:p>
            <a:pPr lvl="1">
              <a:buFontTx/>
              <a:buChar char="•"/>
            </a:pPr>
            <a:r>
              <a:rPr lang="en-US" dirty="0"/>
              <a:t>You want to use .NET </a:t>
            </a:r>
            <a:r>
              <a:rPr lang="en-US" dirty="0" err="1"/>
              <a:t>Remoting</a:t>
            </a:r>
            <a:r>
              <a:rPr lang="en-US" dirty="0"/>
              <a:t> for it's rich extensibility model, but you want a ES-style transaction to flow.  How do you do this?</a:t>
            </a:r>
          </a:p>
          <a:p>
            <a:pPr lvl="1">
              <a:buFontTx/>
              <a:buChar char="•"/>
            </a:pPr>
            <a:r>
              <a:rPr lang="en-US" dirty="0"/>
              <a:t>You want to use ASMX for its interoperability, but you want to provide direct reliable messaging guarantees.  How is this accomplished?</a:t>
            </a:r>
          </a:p>
          <a:p>
            <a:pPr>
              <a:buFontTx/>
              <a:buChar char="•"/>
            </a:pPr>
            <a:r>
              <a:rPr lang="en-US" dirty="0"/>
              <a:t>Today, scenarios like these that involve the combination of functionality across these technologies are more of a challenge than it should be.  They often involve hundreds and sometimes thousands of lines of code to accomplish.</a:t>
            </a:r>
          </a:p>
          <a:p>
            <a:pPr>
              <a:buFontTx/>
              <a:buChar char="•"/>
            </a:pPr>
            <a:r>
              <a:rPr lang="en-US" dirty="0"/>
              <a:t>With Indigo, the challenges of silo programming models becomes a thing of the past…</a:t>
            </a:r>
            <a:endParaRPr lang="en-US" b="1" dirty="0"/>
          </a:p>
          <a:p>
            <a:pPr>
              <a:buFontTx/>
              <a:buChar char="•"/>
            </a:pPr>
            <a:r>
              <a:rPr lang="en-US" dirty="0"/>
              <a:t>Indigo provides you with a unified programming model that brings together the best aspects of existing Microsoft technologies.</a:t>
            </a:r>
          </a:p>
          <a:p>
            <a:pPr>
              <a:buFontTx/>
              <a:buChar char="•"/>
            </a:pPr>
            <a:r>
              <a:rPr lang="en-US" dirty="0"/>
              <a:t>What this means is that, with Indigo, you will no longer need to wonder “which technology do I use (ASMX, </a:t>
            </a:r>
            <a:r>
              <a:rPr lang="en-US" dirty="0" err="1"/>
              <a:t>Remoting</a:t>
            </a:r>
            <a:r>
              <a:rPr lang="en-US" dirty="0"/>
              <a:t>, etc)” when building a connected system.  All of the application-to-application and intra-application communication for your connected will be handled by Indigo.  This unified programming model is exposed to you through the </a:t>
            </a:r>
            <a:r>
              <a:rPr lang="en-US" dirty="0" err="1"/>
              <a:t>System.ServiceModel</a:t>
            </a:r>
            <a:r>
              <a:rPr lang="en-US" dirty="0"/>
              <a:t> namespace.</a:t>
            </a:r>
          </a:p>
          <a:p>
            <a:pPr>
              <a:buFontTx/>
              <a:buChar char="•"/>
            </a:pPr>
            <a:r>
              <a:rPr lang="en-US" dirty="0"/>
              <a:t>Since Indigo provides all of the features of these existing Microsoft technologies, Indigo supports all of the scenarios currently supported by these technologies.</a:t>
            </a:r>
          </a:p>
          <a:p>
            <a:pPr>
              <a:buFontTx/>
              <a:buChar char="•"/>
            </a:pPr>
            <a:r>
              <a:rPr lang="en-US" dirty="0"/>
              <a:t>In addition, Indigo enables new scenarios that are currently not possible or very hard to implement with existing technologies because Indigo allows you to </a:t>
            </a:r>
            <a:r>
              <a:rPr lang="en-US" i="1" dirty="0"/>
              <a:t>compose </a:t>
            </a:r>
            <a:r>
              <a:rPr lang="en-US" dirty="0"/>
              <a:t>functionality across these existing technologies.</a:t>
            </a:r>
          </a:p>
          <a:p>
            <a:pPr>
              <a:buFontTx/>
              <a:buChar char="•"/>
            </a:pPr>
            <a:r>
              <a:rPr lang="en-US" dirty="0"/>
              <a:t>For example, this means that you’ll be able to achieve secure, reliable, transacted Web services by combining/composing the functionality that previously existed in silos.  </a:t>
            </a:r>
          </a:p>
          <a:p>
            <a:pPr>
              <a:buFontTx/>
              <a:buChar char="•"/>
            </a:pPr>
            <a:r>
              <a:rPr lang="en-US" dirty="0"/>
              <a:t>On a related note, we’re also doing a lot of work to preserve your existing investments in ASMX, ES, and other existing technologies shown on this slide.  We do this through a number of mechanisms including the ability to communicate between Indigo services and existing ES-based applications for example.  We’ll talk about this more later in the presentation. </a:t>
            </a:r>
          </a:p>
          <a:p>
            <a:pPr>
              <a:buFontTx/>
              <a:buChar char="•"/>
            </a:pPr>
            <a:endParaRPr lang="en-US" dirty="0"/>
          </a:p>
          <a:p>
            <a:endParaRPr lang="en-US" dirty="0"/>
          </a:p>
          <a:p>
            <a:endParaRPr lang="en-US" dirty="0"/>
          </a:p>
          <a:p>
            <a:endParaRPr lang="en-US" dirty="0"/>
          </a:p>
          <a:p>
            <a:endParaRPr lang="en-US" dirty="0"/>
          </a:p>
        </p:txBody>
      </p:sp>
      <p:sp>
        <p:nvSpPr>
          <p:cNvPr id="48131" name="Rectangle 3"/>
          <p:cNvSpPr>
            <a:spLocks noGrp="1" noChangeArrowheads="1"/>
          </p:cNvSpPr>
          <p:nvPr>
            <p:ph type="dt" sz="quarter" idx="1"/>
          </p:nvPr>
        </p:nvSpPr>
        <p:spPr>
          <a:noFill/>
        </p:spPr>
        <p:txBody>
          <a:bodyPr/>
          <a:lstStyle/>
          <a:p>
            <a:fld id="{9748FE11-A662-482A-8E78-0D17CF33D299}" type="datetime8">
              <a:rPr lang="en-US"/>
              <a:pPr/>
              <a:t>5/30/2010 6:39 PM</a:t>
            </a:fld>
            <a:endParaRPr lang="en-US"/>
          </a:p>
        </p:txBody>
      </p:sp>
      <p:sp>
        <p:nvSpPr>
          <p:cNvPr id="48132" name="Rectangle 7"/>
          <p:cNvSpPr>
            <a:spLocks noGrp="1" noChangeArrowheads="1"/>
          </p:cNvSpPr>
          <p:nvPr>
            <p:ph type="sldNum" sz="quarter" idx="5"/>
          </p:nvPr>
        </p:nvSpPr>
        <p:spPr>
          <a:noFill/>
        </p:spPr>
        <p:txBody>
          <a:bodyPr/>
          <a:lstStyle/>
          <a:p>
            <a:fld id="{7FF1DA63-4EFC-47DB-B227-5F2FF1A2F996}" type="slidenum">
              <a:rPr lang="en-US"/>
              <a:pPr/>
              <a:t>19</a:t>
            </a:fld>
            <a:endParaRPr lang="en-US"/>
          </a:p>
        </p:txBody>
      </p:sp>
      <p:sp>
        <p:nvSpPr>
          <p:cNvPr id="48133" name="Rectangle 6"/>
          <p:cNvSpPr>
            <a:spLocks noGrp="1" noChangeArrowheads="1"/>
          </p:cNvSpPr>
          <p:nvPr>
            <p:ph type="ftr" sz="quarter" idx="4"/>
          </p:nvPr>
        </p:nvSpPr>
        <p:spPr>
          <a:noFill/>
        </p:spPr>
        <p:txBody>
          <a:bodyPr/>
          <a:lstStyle/>
          <a:p>
            <a:pPr eaLnBrk="0"/>
            <a:r>
              <a:rPr lang="en-US"/>
              <a:t>© 2004 Microsoft Corporation. All rights reserved.</a:t>
            </a:r>
          </a:p>
          <a:p>
            <a:pPr hangingPunct="0"/>
            <a:r>
              <a:rPr lang="en-US"/>
              <a:t>This presentation is for informational purposes only. Microsoft makes no warranties, express or implied, in this summary.</a:t>
            </a:r>
          </a:p>
        </p:txBody>
      </p:sp>
      <p:sp>
        <p:nvSpPr>
          <p:cNvPr id="48134" name="Rectangle 2"/>
          <p:cNvSpPr>
            <a:spLocks noGrp="1" noChangeArrowheads="1"/>
          </p:cNvSpPr>
          <p:nvPr>
            <p:ph type="hdr" sz="quarter"/>
          </p:nvPr>
        </p:nvSpPr>
        <p:spPr>
          <a:noFill/>
        </p:spPr>
        <p:txBody>
          <a:bodyPr/>
          <a:lstStyle/>
          <a:p>
            <a:r>
              <a:rPr lang="en-US"/>
              <a:t>Next Generation Business Solutions Platform Strategy Review</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Grp="1" noChangeArrowheads="1"/>
          </p:cNvSpPr>
          <p:nvPr>
            <p:ph type="hdr" sz="quarter"/>
          </p:nvPr>
        </p:nvSpPr>
        <p:spPr>
          <a:ln/>
        </p:spPr>
        <p:txBody>
          <a:bodyPr/>
          <a:lstStyle/>
          <a:p>
            <a:r>
              <a:rPr lang="en-US"/>
              <a:t>Next Generation Business Solutions Platform Strategy Review</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Grp="1" noChangeArrowheads="1"/>
          </p:cNvSpPr>
          <p:nvPr>
            <p:ph type="hdr" sz="quarter"/>
          </p:nvPr>
        </p:nvSpPr>
        <p:spPr>
          <a:ln/>
        </p:spPr>
        <p:txBody>
          <a:bodyPr/>
          <a:lstStyle/>
          <a:p>
            <a:r>
              <a:rPr lang="en-US"/>
              <a:t>Next Generation Business Solutions Platform Strategy Review</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44032"/>
          <p:cNvSpPr>
            <a:spLocks noGrp="1" noRot="1" noChangeAspect="1" noChangeArrowheads="1" noTextEdit="1"/>
          </p:cNvSpPr>
          <p:nvPr>
            <p:ph type="sldImg"/>
          </p:nvPr>
        </p:nvSpPr>
        <p:spPr>
          <a:xfrm>
            <a:off x="2897188" y="363538"/>
            <a:ext cx="3505200" cy="2628900"/>
          </a:xfrm>
          <a:noFill/>
          <a:ln cap="flat">
            <a:headEnd type="none" w="med" len="med"/>
            <a:tailEnd type="none" w="med" len="med"/>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Rot="1" noChangeAspect="1" noChangeArrowheads="1" noTextEdit="1"/>
          </p:cNvSpPr>
          <p:nvPr>
            <p:ph type="sldImg"/>
          </p:nvPr>
        </p:nvSpPr>
        <p:spPr>
          <a:ln/>
        </p:spPr>
      </p:sp>
      <p:sp>
        <p:nvSpPr>
          <p:cNvPr id="155651" name="Rectangle 3"/>
          <p:cNvSpPr>
            <a:spLocks noGrp="1" noChangeArrowheads="1"/>
          </p:cNvSpPr>
          <p:nvPr>
            <p:ph type="body" idx="1"/>
          </p:nvPr>
        </p:nvSpPr>
        <p:spPr/>
        <p:txBody>
          <a:bodyPr/>
          <a:lstStyle/>
          <a:p>
            <a:r>
              <a:rPr lang="en-US" b="1" dirty="0"/>
              <a:t>Speaker Notes</a:t>
            </a:r>
          </a:p>
          <a:p>
            <a:pPr>
              <a:buFontTx/>
              <a:buChar char="•"/>
            </a:pPr>
            <a:r>
              <a:rPr lang="en-US" dirty="0"/>
              <a:t>Here’s a high-level view of the WCF architecture. At the top is your code, the code you’re developing in Visual Studio or your environment.</a:t>
            </a:r>
          </a:p>
          <a:p>
            <a:pPr>
              <a:buFontTx/>
              <a:buChar char="•"/>
            </a:pPr>
            <a:r>
              <a:rPr lang="en-US" dirty="0"/>
              <a:t>&lt;click&gt;The WCF service uses an address (like “http://localhost”), a binding that </a:t>
            </a:r>
            <a:r>
              <a:rPr lang="en-US" dirty="0" err="1"/>
              <a:t>determins</a:t>
            </a:r>
            <a:r>
              <a:rPr lang="en-US" dirty="0"/>
              <a:t> how the service communicates, and a contract that specifies what operations the service can carry out.</a:t>
            </a:r>
          </a:p>
          <a:p>
            <a:pPr>
              <a:buFontTx/>
              <a:buChar char="•"/>
            </a:pPr>
            <a:r>
              <a:rPr lang="en-US" dirty="0"/>
              <a:t>&lt;click&gt;The binding consists of modules that specify how the service communicates, such as </a:t>
            </a:r>
          </a:p>
          <a:p>
            <a:pPr>
              <a:buFontTx/>
              <a:buChar char="•"/>
            </a:pPr>
            <a:r>
              <a:rPr lang="en-US" dirty="0"/>
              <a:t>&lt;click&gt; which transport the service communicates on, whether http, </a:t>
            </a:r>
            <a:r>
              <a:rPr lang="en-US" dirty="0" err="1"/>
              <a:t>tcp</a:t>
            </a:r>
            <a:r>
              <a:rPr lang="en-US" dirty="0"/>
              <a:t>, etc</a:t>
            </a:r>
          </a:p>
          <a:p>
            <a:pPr>
              <a:buFontTx/>
              <a:buChar char="•"/>
            </a:pPr>
            <a:r>
              <a:rPr lang="en-US" dirty="0"/>
              <a:t>&lt;click&gt; what encoder the service uses, like a text/XML encoder, a binary encoder, or a custom encoder</a:t>
            </a:r>
          </a:p>
          <a:p>
            <a:pPr>
              <a:buFontTx/>
              <a:buChar char="•"/>
            </a:pPr>
            <a:r>
              <a:rPr lang="en-US" dirty="0"/>
              <a:t>&lt;click&gt; what kind of security the service requires</a:t>
            </a:r>
          </a:p>
          <a:p>
            <a:pPr>
              <a:buFontTx/>
              <a:buChar char="•"/>
            </a:pPr>
            <a:r>
              <a:rPr lang="en-US" dirty="0"/>
              <a:t>&lt;click&gt; and any other communication requirements.</a:t>
            </a:r>
          </a:p>
          <a:p>
            <a:pPr>
              <a:buFontTx/>
              <a:buChar char="•"/>
            </a:pPr>
            <a:r>
              <a:rPr lang="en-US" dirty="0"/>
              <a:t>&lt;click&gt; When a message comes into the service, it is taken off the transport</a:t>
            </a:r>
          </a:p>
          <a:p>
            <a:pPr>
              <a:buFontTx/>
              <a:buChar char="•"/>
            </a:pPr>
            <a:r>
              <a:rPr lang="en-US" dirty="0"/>
              <a:t>&lt;click&gt; decoded with the proper decoder</a:t>
            </a:r>
          </a:p>
          <a:p>
            <a:pPr>
              <a:buFontTx/>
              <a:buChar char="•"/>
            </a:pPr>
            <a:r>
              <a:rPr lang="en-US" dirty="0"/>
              <a:t>&lt;click&gt; security is negotiated away</a:t>
            </a:r>
          </a:p>
          <a:p>
            <a:pPr>
              <a:buFontTx/>
              <a:buChar char="•"/>
            </a:pPr>
            <a:r>
              <a:rPr lang="en-US" dirty="0"/>
              <a:t>&lt;click&gt; and then the message is dispatched to the appropriate part of your code.</a:t>
            </a:r>
          </a:p>
          <a:p>
            <a:endParaRPr lang="en-US" dirty="0"/>
          </a:p>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Rot="1" noChangeAspect="1" noChangeArrowheads="1" noTextEdit="1"/>
          </p:cNvSpPr>
          <p:nvPr>
            <p:ph type="sldImg"/>
          </p:nvPr>
        </p:nvSpPr>
        <p:spPr>
          <a:noFill/>
          <a:ln cap="flat">
            <a:headEnd type="none" w="med" len="med"/>
            <a:tailEnd type="none" w="med" len="med"/>
          </a:ln>
        </p:spPr>
      </p:sp>
      <p:sp>
        <p:nvSpPr>
          <p:cNvPr id="39938" name="Rectangle 3"/>
          <p:cNvSpPr>
            <a:spLocks noGrp="1" noChangeArrowheads="1"/>
          </p:cNvSpPr>
          <p:nvPr>
            <p:ph type="body" idx="1"/>
          </p:nvPr>
        </p:nvSpPr>
        <p:spPr>
          <a:noFill/>
          <a:ln/>
        </p:spPr>
        <p:txBody>
          <a:bodyPr/>
          <a:lstStyle/>
          <a:p>
            <a:r>
              <a:rPr lang="en-US" b="1" dirty="0"/>
              <a:t>Speaker Notes</a:t>
            </a:r>
          </a:p>
          <a:p>
            <a:pPr>
              <a:buFontTx/>
              <a:buChar char="•"/>
            </a:pPr>
            <a:r>
              <a:rPr lang="en-US" dirty="0"/>
              <a:t>The goal of this 1-hour presentation is to provide an technical overview of Microsoft codename “Indigo.”</a:t>
            </a:r>
          </a:p>
          <a:p>
            <a:pPr>
              <a:buFontTx/>
              <a:buChar char="•"/>
            </a:pPr>
            <a:r>
              <a:rPr lang="en-US" dirty="0"/>
              <a:t>This presentation is targeted primarily at developers and architects. </a:t>
            </a:r>
          </a:p>
          <a:p>
            <a:pPr>
              <a:buFontTx/>
              <a:buChar char="•"/>
            </a:pPr>
            <a:r>
              <a:rPr lang="en-US" dirty="0"/>
              <a:t>By the end of this presentation, you will understand the what, why, and how of Indigo:</a:t>
            </a:r>
          </a:p>
          <a:p>
            <a:pPr lvl="1">
              <a:buFontTx/>
              <a:buChar char="•"/>
            </a:pPr>
            <a:r>
              <a:rPr lang="en-US" dirty="0"/>
              <a:t>What Indigo is and what it provides developers,</a:t>
            </a:r>
          </a:p>
          <a:p>
            <a:pPr lvl="1">
              <a:buFontTx/>
              <a:buChar char="•"/>
            </a:pPr>
            <a:r>
              <a:rPr lang="en-US" dirty="0"/>
              <a:t>Why Microsoft is building Indigo (the challenges we hope to overcome with Indigo), and</a:t>
            </a:r>
          </a:p>
          <a:p>
            <a:pPr lvl="1">
              <a:buFontTx/>
              <a:buChar char="•"/>
            </a:pPr>
            <a:r>
              <a:rPr lang="en-US" dirty="0"/>
              <a:t>How Indigo works, how it interacts with other Microsoft products (including Visual Studio 2005, the .NET Framework 2.0, and BizTalk Server), and how developers can take advantage of Indigo when building connected systems of applications.</a:t>
            </a:r>
          </a:p>
          <a:p>
            <a:pPr>
              <a:buFontTx/>
              <a:buChar char="•"/>
            </a:pPr>
            <a:r>
              <a:rPr lang="en-US" dirty="0"/>
              <a:t>We’ll start the presentation with a discussion of the challenge developers face today in building connected systems and how this led to Indigo’s design goals.</a:t>
            </a:r>
          </a:p>
          <a:p>
            <a:pPr>
              <a:buFontTx/>
              <a:buChar char="•"/>
            </a:pPr>
            <a:r>
              <a:rPr lang="en-US" dirty="0"/>
              <a:t>From there, we’ll spend the rest of the presentation drilling into what we call the </a:t>
            </a:r>
            <a:r>
              <a:rPr lang="en-US" i="1" dirty="0"/>
              <a:t>three pillars of Indigo</a:t>
            </a:r>
            <a:r>
              <a:rPr lang="en-US" dirty="0"/>
              <a:t>.  These three concepts that we’ll continue to refer to – Unification, Integration, and Service Orientation, collectively define Indigo’s value proposition.</a:t>
            </a:r>
          </a:p>
          <a:p>
            <a:pPr>
              <a:buFontTx/>
              <a:buChar char="•"/>
            </a:pPr>
            <a:endParaRPr lang="en-US" dirty="0"/>
          </a:p>
          <a:p>
            <a:r>
              <a:rPr lang="en-US" b="1" dirty="0"/>
              <a:t>Transition to next slide:</a:t>
            </a:r>
            <a:endParaRPr lang="en-US" dirty="0"/>
          </a:p>
          <a:p>
            <a:pPr>
              <a:buFontTx/>
              <a:buChar char="•"/>
            </a:pPr>
            <a:r>
              <a:rPr lang="en-US" dirty="0"/>
              <a:t>Let’s begin by discussing the motivation behind Indigo.  Why do we need this thing called Indigo in the first place?</a:t>
            </a:r>
          </a:p>
        </p:txBody>
      </p:sp>
      <p:sp>
        <p:nvSpPr>
          <p:cNvPr id="39939" name="Rectangle 3"/>
          <p:cNvSpPr>
            <a:spLocks noGrp="1" noChangeArrowheads="1"/>
          </p:cNvSpPr>
          <p:nvPr>
            <p:ph type="dt" sz="quarter" idx="1"/>
          </p:nvPr>
        </p:nvSpPr>
        <p:spPr>
          <a:noFill/>
        </p:spPr>
        <p:txBody>
          <a:bodyPr/>
          <a:lstStyle/>
          <a:p>
            <a:fld id="{1193F97D-2126-4953-9D0A-FDA9C47EA4DC}" type="datetime8">
              <a:rPr lang="en-US"/>
              <a:pPr/>
              <a:t>5/30/2010 7:01 PM</a:t>
            </a:fld>
            <a:endParaRPr lang="en-US"/>
          </a:p>
        </p:txBody>
      </p:sp>
      <p:sp>
        <p:nvSpPr>
          <p:cNvPr id="39940" name="Rectangle 7"/>
          <p:cNvSpPr>
            <a:spLocks noGrp="1" noChangeArrowheads="1"/>
          </p:cNvSpPr>
          <p:nvPr>
            <p:ph type="sldNum" sz="quarter" idx="5"/>
          </p:nvPr>
        </p:nvSpPr>
        <p:spPr>
          <a:noFill/>
        </p:spPr>
        <p:txBody>
          <a:bodyPr/>
          <a:lstStyle/>
          <a:p>
            <a:fld id="{874DEA1E-F99F-4198-9836-2BC17FE83BE7}" type="slidenum">
              <a:rPr lang="en-US"/>
              <a:pPr/>
              <a:t>2</a:t>
            </a:fld>
            <a:endParaRPr lang="en-US"/>
          </a:p>
        </p:txBody>
      </p:sp>
      <p:sp>
        <p:nvSpPr>
          <p:cNvPr id="39941" name="Rectangle 6"/>
          <p:cNvSpPr>
            <a:spLocks noGrp="1" noChangeArrowheads="1"/>
          </p:cNvSpPr>
          <p:nvPr>
            <p:ph type="ftr" sz="quarter" idx="4"/>
          </p:nvPr>
        </p:nvSpPr>
        <p:spPr>
          <a:noFill/>
        </p:spPr>
        <p:txBody>
          <a:bodyPr/>
          <a:lstStyle/>
          <a:p>
            <a:pPr eaLnBrk="0"/>
            <a:r>
              <a:rPr lang="en-US"/>
              <a:t>© 2004 Microsoft Corporation. All rights reserved.</a:t>
            </a:r>
          </a:p>
          <a:p>
            <a:pPr hangingPunct="0"/>
            <a:r>
              <a:rPr lang="en-US"/>
              <a:t>This presentation is for informational purposes only. Microsoft makes no warranties, express or implied, in this summary.</a:t>
            </a:r>
          </a:p>
        </p:txBody>
      </p:sp>
      <p:sp>
        <p:nvSpPr>
          <p:cNvPr id="39942" name="Rectangle 2"/>
          <p:cNvSpPr>
            <a:spLocks noGrp="1" noChangeArrowheads="1"/>
          </p:cNvSpPr>
          <p:nvPr>
            <p:ph type="hdr" sz="quarter"/>
          </p:nvPr>
        </p:nvSpPr>
        <p:spPr>
          <a:noFill/>
        </p:spPr>
        <p:txBody>
          <a:bodyPr/>
          <a:lstStyle/>
          <a:p>
            <a:r>
              <a:rPr lang="en-US"/>
              <a:t>Next Generation Business Solutions Platform Strategy Review</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Rot="1" noChangeAspect="1" noChangeArrowheads="1" noTextEdit="1"/>
          </p:cNvSpPr>
          <p:nvPr>
            <p:ph type="sldImg"/>
          </p:nvPr>
        </p:nvSpPr>
        <p:spPr>
          <a:noFill/>
          <a:ln cap="flat">
            <a:headEnd type="none" w="med" len="med"/>
            <a:tailEnd type="none" w="med" len="med"/>
          </a:ln>
        </p:spPr>
      </p:sp>
      <p:sp>
        <p:nvSpPr>
          <p:cNvPr id="106499" name="Rectangle 3"/>
          <p:cNvSpPr>
            <a:spLocks noGrp="1" noChangeArrowheads="1"/>
          </p:cNvSpPr>
          <p:nvPr>
            <p:ph type="body" idx="1"/>
          </p:nvPr>
        </p:nvSpPr>
        <p:spPr>
          <a:xfrm>
            <a:off x="412750" y="3330575"/>
            <a:ext cx="8677275" cy="3154363"/>
          </a:xfrm>
          <a:noFill/>
          <a:ln/>
        </p:spPr>
        <p:txBody>
          <a:bodyPr/>
          <a:lstStyle/>
          <a:p>
            <a:pPr>
              <a:lnSpc>
                <a:spcPct val="80000"/>
              </a:lnSpc>
            </a:pPr>
            <a:r>
              <a:rPr lang="en-US" sz="800" b="1" dirty="0"/>
              <a:t>Speaker Notes</a:t>
            </a:r>
          </a:p>
          <a:p>
            <a:pPr>
              <a:lnSpc>
                <a:spcPct val="80000"/>
              </a:lnSpc>
              <a:buFontTx/>
              <a:buChar char="•"/>
            </a:pPr>
            <a:r>
              <a:rPr lang="en-US" sz="800" dirty="0"/>
              <a:t>These are the what we refer to as the </a:t>
            </a:r>
            <a:r>
              <a:rPr lang="en-US" sz="800" i="1" dirty="0"/>
              <a:t>three pillars of Indigo</a:t>
            </a:r>
            <a:r>
              <a:rPr lang="en-US" sz="800" dirty="0"/>
              <a:t>.  They are the three design goals of Indigo that really sum up what that technology is all about.  They’re what we’ll be drilling into for the remainder of this presentation.</a:t>
            </a:r>
          </a:p>
          <a:p>
            <a:pPr>
              <a:lnSpc>
                <a:spcPct val="80000"/>
              </a:lnSpc>
            </a:pPr>
            <a:r>
              <a:rPr lang="en-US" sz="800" b="1" i="1" dirty="0"/>
              <a:t>&lt;click&gt;</a:t>
            </a:r>
          </a:p>
          <a:p>
            <a:pPr>
              <a:lnSpc>
                <a:spcPct val="80000"/>
              </a:lnSpc>
              <a:buFontTx/>
              <a:buChar char="•"/>
            </a:pPr>
            <a:r>
              <a:rPr lang="en-US" sz="800" dirty="0"/>
              <a:t>The first design goal is </a:t>
            </a:r>
            <a:r>
              <a:rPr lang="en-US" sz="800" u="sng" dirty="0"/>
              <a:t>productivity</a:t>
            </a:r>
            <a:r>
              <a:rPr lang="en-US" sz="800" dirty="0"/>
              <a:t>. When we talk about productivity, we’re talking about bringing together the various technologies available today for building distributed applications (COM+ and .NET Enterprise services, MSMQ, .NET </a:t>
            </a:r>
            <a:r>
              <a:rPr lang="en-US" sz="800" dirty="0" err="1"/>
              <a:t>Remoting</a:t>
            </a:r>
            <a:r>
              <a:rPr lang="en-US" sz="800" dirty="0"/>
              <a:t>, ASP.NET Web Services, Web Services Enhancements (WSE)) into a single, unified programming model.  Why is this important?  </a:t>
            </a:r>
          </a:p>
          <a:p>
            <a:pPr lvl="1">
              <a:lnSpc>
                <a:spcPct val="80000"/>
              </a:lnSpc>
              <a:buFontTx/>
              <a:buChar char="•"/>
            </a:pPr>
            <a:r>
              <a:rPr lang="en-US" sz="800" dirty="0"/>
              <a:t>First, it reduces complexity by allowing us to focus on a single programming model rather than learn multiple programming models.  </a:t>
            </a:r>
          </a:p>
          <a:p>
            <a:pPr lvl="1">
              <a:lnSpc>
                <a:spcPct val="80000"/>
              </a:lnSpc>
              <a:buFontTx/>
              <a:buChar char="•"/>
            </a:pPr>
            <a:r>
              <a:rPr lang="en-US" sz="800" dirty="0"/>
              <a:t>Second, it allows us to compose/combine the functionality of today’s technologies in ways that we can’t today.  </a:t>
            </a:r>
          </a:p>
          <a:p>
            <a:pPr lvl="1">
              <a:lnSpc>
                <a:spcPct val="80000"/>
              </a:lnSpc>
              <a:buFontTx/>
              <a:buChar char="•"/>
            </a:pPr>
            <a:r>
              <a:rPr lang="en-US" sz="800" dirty="0"/>
              <a:t>Finally, it allows us to use a single programming model for building distributed applications that communicate with one another on a single machine, across multiple machines, and across the Internet.</a:t>
            </a:r>
          </a:p>
          <a:p>
            <a:pPr>
              <a:lnSpc>
                <a:spcPct val="80000"/>
              </a:lnSpc>
            </a:pPr>
            <a:r>
              <a:rPr lang="en-US" sz="800" b="1" i="1" dirty="0"/>
              <a:t>&lt;click&gt;</a:t>
            </a:r>
            <a:endParaRPr lang="en-US" sz="800" b="1" dirty="0"/>
          </a:p>
          <a:p>
            <a:pPr>
              <a:lnSpc>
                <a:spcPct val="80000"/>
              </a:lnSpc>
              <a:buFontTx/>
              <a:buChar char="•"/>
            </a:pPr>
            <a:r>
              <a:rPr lang="en-US" sz="800" dirty="0"/>
              <a:t>The second design goal is </a:t>
            </a:r>
            <a:r>
              <a:rPr lang="en-US" sz="800" u="sng" dirty="0"/>
              <a:t>interoperability and integration</a:t>
            </a:r>
            <a:r>
              <a:rPr lang="en-US" sz="800" dirty="0"/>
              <a:t>.  We talk about interoperability and integration on two different pivots.  First, Indigo enables you to build services that speak advanced Web services protocols (WS-*), enabling your application to communicate with other WS-* compliant services running on other platforms.  Second, we built Indigo to provide a smooth upgrade and </a:t>
            </a:r>
            <a:r>
              <a:rPr lang="en-US" sz="800" dirty="0" err="1"/>
              <a:t>interop</a:t>
            </a:r>
            <a:r>
              <a:rPr lang="en-US" sz="800" dirty="0"/>
              <a:t> story for your distributed applications built on today’s technologies (WSE, ASMX, .NET Enterprise Services, </a:t>
            </a:r>
            <a:r>
              <a:rPr lang="en-US" sz="800" dirty="0" err="1"/>
              <a:t>System.Messaging</a:t>
            </a:r>
            <a:r>
              <a:rPr lang="en-US" sz="800" dirty="0"/>
              <a:t>, .NET </a:t>
            </a:r>
            <a:r>
              <a:rPr lang="en-US" sz="800" dirty="0" err="1"/>
              <a:t>Remoting</a:t>
            </a:r>
            <a:r>
              <a:rPr lang="en-US" sz="800" dirty="0"/>
              <a:t>).  Why are </a:t>
            </a:r>
            <a:r>
              <a:rPr lang="en-US" sz="800" dirty="0" err="1"/>
              <a:t>Interop</a:t>
            </a:r>
            <a:r>
              <a:rPr lang="en-US" sz="800" dirty="0"/>
              <a:t> and Integration important?</a:t>
            </a:r>
          </a:p>
          <a:p>
            <a:pPr lvl="1">
              <a:lnSpc>
                <a:spcPct val="80000"/>
              </a:lnSpc>
              <a:buFontTx/>
              <a:buChar char="•"/>
            </a:pPr>
            <a:r>
              <a:rPr lang="en-US" sz="800" dirty="0"/>
              <a:t>First, the ability to communicate with applications running on other platforms provides you with the flexibility you need when working in a heterogeneous environment.</a:t>
            </a:r>
          </a:p>
          <a:p>
            <a:pPr lvl="1">
              <a:lnSpc>
                <a:spcPct val="80000"/>
              </a:lnSpc>
              <a:buFontTx/>
              <a:buChar char="•"/>
            </a:pPr>
            <a:r>
              <a:rPr lang="en-US" sz="800" dirty="0"/>
              <a:t>Second, the ability to communicate with existing applications protects your investments and provides you with an optional, incremental upgrade path to Indigo.</a:t>
            </a:r>
          </a:p>
          <a:p>
            <a:pPr>
              <a:lnSpc>
                <a:spcPct val="80000"/>
              </a:lnSpc>
            </a:pPr>
            <a:r>
              <a:rPr lang="en-US" sz="800" b="1" i="1" dirty="0"/>
              <a:t>&lt;click&gt;</a:t>
            </a:r>
            <a:endParaRPr lang="en-US" sz="800" b="1" dirty="0"/>
          </a:p>
          <a:p>
            <a:pPr>
              <a:lnSpc>
                <a:spcPct val="80000"/>
              </a:lnSpc>
              <a:buFontTx/>
              <a:buChar char="•"/>
            </a:pPr>
            <a:r>
              <a:rPr lang="en-US" sz="800" dirty="0"/>
              <a:t>The third design goal is all about </a:t>
            </a:r>
            <a:r>
              <a:rPr lang="en-US" sz="800" u="sng" dirty="0"/>
              <a:t>service orientation</a:t>
            </a:r>
            <a:r>
              <a:rPr lang="en-US" sz="800" dirty="0"/>
              <a:t>.  Indigo provides developers with a highly productive programming model for building service-oriented applications.  By using Indigo’s attribute-based programming to define your services, you can dramatically reduce the amount of code you write to build secure, reliable services.  Indigo also facilitates the development of applications that adhere to the “four tenets of service-orientation” that we’ll drill into later in the presentation.  These tenets help ensure that your services are extremely flexible and resilient to change, thereby reducing long-term maintenance costs.</a:t>
            </a:r>
          </a:p>
          <a:p>
            <a:pPr>
              <a:lnSpc>
                <a:spcPct val="80000"/>
              </a:lnSpc>
              <a:buFontTx/>
              <a:buChar char="•"/>
            </a:pPr>
            <a:endParaRPr lang="en-US" sz="800" dirty="0"/>
          </a:p>
          <a:p>
            <a:pPr>
              <a:lnSpc>
                <a:spcPct val="80000"/>
              </a:lnSpc>
            </a:pPr>
            <a:r>
              <a:rPr lang="en-US" sz="800" b="1" dirty="0"/>
              <a:t>Transition to next slide:</a:t>
            </a:r>
            <a:endParaRPr lang="en-US" sz="800" dirty="0"/>
          </a:p>
          <a:p>
            <a:pPr>
              <a:lnSpc>
                <a:spcPct val="80000"/>
              </a:lnSpc>
              <a:buFontTx/>
              <a:buChar char="•"/>
            </a:pPr>
            <a:r>
              <a:rPr lang="en-US" sz="800" dirty="0"/>
              <a:t>We’ll spend the rest of this presentation drilling into these 3 concepts.</a:t>
            </a:r>
          </a:p>
          <a:p>
            <a:pPr>
              <a:lnSpc>
                <a:spcPct val="80000"/>
              </a:lnSpc>
            </a:pPr>
            <a:endParaRPr lang="en-US" sz="800" dirty="0"/>
          </a:p>
          <a:p>
            <a:pPr>
              <a:lnSpc>
                <a:spcPct val="80000"/>
              </a:lnSpc>
            </a:pPr>
            <a:endParaRPr lang="en-US" sz="800" i="1" dirty="0"/>
          </a:p>
          <a:p>
            <a:pPr>
              <a:lnSpc>
                <a:spcPct val="80000"/>
              </a:lnSpc>
            </a:pPr>
            <a:endParaRPr lang="en-US" sz="800" i="1" dirty="0"/>
          </a:p>
          <a:p>
            <a:pPr>
              <a:lnSpc>
                <a:spcPct val="80000"/>
              </a:lnSpc>
            </a:pPr>
            <a:endParaRPr lang="en-US" sz="800" i="1" dirty="0"/>
          </a:p>
        </p:txBody>
      </p:sp>
      <p:sp>
        <p:nvSpPr>
          <p:cNvPr id="106500" name="Rectangle 3"/>
          <p:cNvSpPr>
            <a:spLocks noGrp="1" noChangeArrowheads="1"/>
          </p:cNvSpPr>
          <p:nvPr/>
        </p:nvSpPr>
        <p:spPr bwMode="auto">
          <a:xfrm>
            <a:off x="5265738" y="0"/>
            <a:ext cx="4029075" cy="350838"/>
          </a:xfrm>
          <a:prstGeom prst="rect">
            <a:avLst/>
          </a:prstGeom>
          <a:noFill/>
          <a:ln w="9525">
            <a:noFill/>
            <a:miter lim="800000"/>
            <a:headEnd/>
            <a:tailEnd/>
          </a:ln>
        </p:spPr>
        <p:txBody>
          <a:bodyPr/>
          <a:lstStyle/>
          <a:p>
            <a:pPr algn="r" hangingPunct="1">
              <a:lnSpc>
                <a:spcPct val="100000"/>
              </a:lnSpc>
              <a:spcBef>
                <a:spcPct val="0"/>
              </a:spcBef>
            </a:pPr>
            <a:fld id="{390FF40A-4183-49E3-B566-A7E2C0993E5E}" type="datetime8">
              <a:rPr lang="en-US" sz="1200">
                <a:effectLst/>
                <a:latin typeface="Times New Roman" pitchFamily="18" charset="0"/>
              </a:rPr>
              <a:pPr algn="r" hangingPunct="1">
                <a:lnSpc>
                  <a:spcPct val="100000"/>
                </a:lnSpc>
                <a:spcBef>
                  <a:spcPct val="0"/>
                </a:spcBef>
              </a:pPr>
              <a:t>5/30/2010 6:39 PM</a:t>
            </a:fld>
            <a:endParaRPr lang="en-US" sz="1200">
              <a:effectLst/>
              <a:latin typeface="Times New Roman" pitchFamily="18" charset="0"/>
            </a:endParaRPr>
          </a:p>
        </p:txBody>
      </p:sp>
      <p:sp>
        <p:nvSpPr>
          <p:cNvPr id="106501" name="Rectangle 7"/>
          <p:cNvSpPr>
            <a:spLocks noGrp="1" noChangeArrowheads="1"/>
          </p:cNvSpPr>
          <p:nvPr/>
        </p:nvSpPr>
        <p:spPr bwMode="auto">
          <a:xfrm>
            <a:off x="7567613" y="6657975"/>
            <a:ext cx="1727200" cy="350838"/>
          </a:xfrm>
          <a:prstGeom prst="rect">
            <a:avLst/>
          </a:prstGeom>
          <a:noFill/>
          <a:ln w="9525">
            <a:noFill/>
            <a:miter lim="800000"/>
            <a:headEnd/>
            <a:tailEnd/>
          </a:ln>
        </p:spPr>
        <p:txBody>
          <a:bodyPr anchor="b"/>
          <a:lstStyle/>
          <a:p>
            <a:pPr algn="r" hangingPunct="1">
              <a:lnSpc>
                <a:spcPct val="100000"/>
              </a:lnSpc>
              <a:spcBef>
                <a:spcPct val="0"/>
              </a:spcBef>
            </a:pPr>
            <a:fld id="{97A5B8EA-E56E-4CE2-853D-DD4D3928BBDF}" type="slidenum">
              <a:rPr lang="en-US" sz="1200">
                <a:effectLst/>
                <a:latin typeface="Times New Roman" pitchFamily="18" charset="0"/>
              </a:rPr>
              <a:pPr algn="r" hangingPunct="1">
                <a:lnSpc>
                  <a:spcPct val="100000"/>
                </a:lnSpc>
                <a:spcBef>
                  <a:spcPct val="0"/>
                </a:spcBef>
              </a:pPr>
              <a:t>24</a:t>
            </a:fld>
            <a:endParaRPr lang="en-US" sz="1200">
              <a:effectLst/>
              <a:latin typeface="Times New Roman" pitchFamily="18" charset="0"/>
            </a:endParaRPr>
          </a:p>
        </p:txBody>
      </p:sp>
      <p:sp>
        <p:nvSpPr>
          <p:cNvPr id="106502" name="Rectangle 6"/>
          <p:cNvSpPr>
            <a:spLocks noGrp="1" noChangeArrowheads="1"/>
          </p:cNvSpPr>
          <p:nvPr/>
        </p:nvSpPr>
        <p:spPr bwMode="auto">
          <a:xfrm>
            <a:off x="0" y="6740525"/>
            <a:ext cx="7681913" cy="268288"/>
          </a:xfrm>
          <a:prstGeom prst="rect">
            <a:avLst/>
          </a:prstGeom>
          <a:noFill/>
          <a:ln w="9525">
            <a:noFill/>
            <a:miter lim="800000"/>
            <a:headEnd/>
            <a:tailEnd/>
          </a:ln>
        </p:spPr>
        <p:txBody>
          <a:bodyPr anchor="b"/>
          <a:lstStyle/>
          <a:p>
            <a:pPr algn="l" hangingPunct="1">
              <a:lnSpc>
                <a:spcPct val="100000"/>
              </a:lnSpc>
              <a:spcBef>
                <a:spcPct val="0"/>
              </a:spcBef>
            </a:pPr>
            <a:r>
              <a:rPr lang="en-US" sz="800">
                <a:effectLst/>
                <a:latin typeface="Franklin Gothic Book" pitchFamily="34" charset="0"/>
              </a:rPr>
              <a:t>© 2004 Microsoft Corporation. All rights reserved.</a:t>
            </a:r>
          </a:p>
          <a:p>
            <a:pPr algn="l" eaLnBrk="1">
              <a:lnSpc>
                <a:spcPct val="100000"/>
              </a:lnSpc>
              <a:spcBef>
                <a:spcPct val="0"/>
              </a:spcBef>
            </a:pPr>
            <a:r>
              <a:rPr lang="en-US" sz="800">
                <a:effectLst/>
                <a:latin typeface="Franklin Gothic Book" pitchFamily="34" charset="0"/>
                <a:cs typeface="Arial" charset="0"/>
              </a:rPr>
              <a:t>This presentation is for informational purposes only. Microsoft makes no warranties, express or implied, in this summary.</a:t>
            </a:r>
          </a:p>
        </p:txBody>
      </p:sp>
      <p:sp>
        <p:nvSpPr>
          <p:cNvPr id="106503" name="Rectangle 2"/>
          <p:cNvSpPr>
            <a:spLocks noGrp="1" noChangeArrowheads="1"/>
          </p:cNvSpPr>
          <p:nvPr/>
        </p:nvSpPr>
        <p:spPr bwMode="auto">
          <a:xfrm>
            <a:off x="0" y="0"/>
            <a:ext cx="4029075" cy="350838"/>
          </a:xfrm>
          <a:prstGeom prst="rect">
            <a:avLst/>
          </a:prstGeom>
          <a:noFill/>
          <a:ln w="9525">
            <a:noFill/>
            <a:miter lim="800000"/>
            <a:headEnd/>
            <a:tailEnd/>
          </a:ln>
        </p:spPr>
        <p:txBody>
          <a:bodyPr/>
          <a:lstStyle/>
          <a:p>
            <a:pPr algn="l" hangingPunct="1">
              <a:lnSpc>
                <a:spcPct val="100000"/>
              </a:lnSpc>
              <a:spcBef>
                <a:spcPct val="0"/>
              </a:spcBef>
            </a:pPr>
            <a:r>
              <a:rPr lang="en-US" sz="1200">
                <a:effectLst/>
                <a:latin typeface="Times New Roman" pitchFamily="18" charset="0"/>
              </a:rPr>
              <a:t>Next Generation Business Solutions Platform Strategy Review</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Grp="1" noChangeArrowheads="1"/>
          </p:cNvSpPr>
          <p:nvPr>
            <p:ph type="hdr" sz="quarter"/>
          </p:nvPr>
        </p:nvSpPr>
        <p:spPr>
          <a:ln/>
        </p:spPr>
        <p:txBody>
          <a:bodyPr/>
          <a:lstStyle/>
          <a:p>
            <a:r>
              <a:rPr lang="en-US"/>
              <a:t>Next Generation Business Solutions Platform Strategy Review</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a:spLocks noGrp="1" noRot="1" noChangeAspect="1" noChangeArrowheads="1" noTextEdit="1"/>
          </p:cNvSpPr>
          <p:nvPr>
            <p:ph type="sldImg"/>
          </p:nvPr>
        </p:nvSpPr>
        <p:spPr>
          <a:noFill/>
          <a:ln cap="flat">
            <a:headEnd type="none" w="med" len="med"/>
            <a:tailEnd type="none" w="med" len="med"/>
          </a:ln>
        </p:spPr>
      </p:sp>
      <p:sp>
        <p:nvSpPr>
          <p:cNvPr id="59394" name="Rectangle 3"/>
          <p:cNvSpPr>
            <a:spLocks noGrp="1" noChangeArrowheads="1"/>
          </p:cNvSpPr>
          <p:nvPr>
            <p:ph type="body" idx="1"/>
          </p:nvPr>
        </p:nvSpPr>
        <p:spPr>
          <a:noFill/>
          <a:ln/>
        </p:spPr>
        <p:txBody>
          <a:bodyPr/>
          <a:lstStyle/>
          <a:p>
            <a:endParaRPr lang="en-AU"/>
          </a:p>
        </p:txBody>
      </p:sp>
      <p:sp>
        <p:nvSpPr>
          <p:cNvPr id="59395" name="Rectangle 3"/>
          <p:cNvSpPr>
            <a:spLocks noGrp="1" noChangeArrowheads="1"/>
          </p:cNvSpPr>
          <p:nvPr>
            <p:ph type="dt" sz="quarter" idx="1"/>
          </p:nvPr>
        </p:nvSpPr>
        <p:spPr>
          <a:noFill/>
        </p:spPr>
        <p:txBody>
          <a:bodyPr/>
          <a:lstStyle/>
          <a:p>
            <a:fld id="{3BDF668A-B339-4C6B-A63F-F4403D794C4F}" type="datetime8">
              <a:rPr lang="en-US"/>
              <a:pPr/>
              <a:t>5/30/2010 6:39 PM</a:t>
            </a:fld>
            <a:endParaRPr lang="en-US"/>
          </a:p>
        </p:txBody>
      </p:sp>
      <p:sp>
        <p:nvSpPr>
          <p:cNvPr id="59396" name="Rectangle 7"/>
          <p:cNvSpPr>
            <a:spLocks noGrp="1" noChangeArrowheads="1"/>
          </p:cNvSpPr>
          <p:nvPr>
            <p:ph type="sldNum" sz="quarter" idx="5"/>
          </p:nvPr>
        </p:nvSpPr>
        <p:spPr>
          <a:noFill/>
        </p:spPr>
        <p:txBody>
          <a:bodyPr/>
          <a:lstStyle/>
          <a:p>
            <a:fld id="{226F9309-240E-4CC3-8168-C2BF8D7C6D89}" type="slidenum">
              <a:rPr lang="en-US"/>
              <a:pPr/>
              <a:t>26</a:t>
            </a:fld>
            <a:endParaRPr lang="en-US"/>
          </a:p>
        </p:txBody>
      </p:sp>
      <p:sp>
        <p:nvSpPr>
          <p:cNvPr id="59397" name="Rectangle 6"/>
          <p:cNvSpPr>
            <a:spLocks noGrp="1" noChangeArrowheads="1"/>
          </p:cNvSpPr>
          <p:nvPr>
            <p:ph type="ftr" sz="quarter" idx="4"/>
          </p:nvPr>
        </p:nvSpPr>
        <p:spPr>
          <a:noFill/>
        </p:spPr>
        <p:txBody>
          <a:bodyPr/>
          <a:lstStyle/>
          <a:p>
            <a:pPr eaLnBrk="0"/>
            <a:r>
              <a:rPr lang="en-US"/>
              <a:t>© 2004 Microsoft Corporation. All rights reserved.</a:t>
            </a:r>
          </a:p>
          <a:p>
            <a:pPr hangingPunct="0"/>
            <a:r>
              <a:rPr lang="en-US"/>
              <a:t>This presentation is for informational purposes only. Microsoft makes no warranties, express or implied, in this summary.</a:t>
            </a:r>
          </a:p>
        </p:txBody>
      </p:sp>
      <p:sp>
        <p:nvSpPr>
          <p:cNvPr id="59398" name="Rectangle 2"/>
          <p:cNvSpPr>
            <a:spLocks noGrp="1" noChangeArrowheads="1"/>
          </p:cNvSpPr>
          <p:nvPr>
            <p:ph type="hdr" sz="quarter"/>
          </p:nvPr>
        </p:nvSpPr>
        <p:spPr>
          <a:noFill/>
        </p:spPr>
        <p:txBody>
          <a:bodyPr/>
          <a:lstStyle/>
          <a:p>
            <a:r>
              <a:rPr lang="en-US"/>
              <a:t>Next Generation Business Solutions Platform Strategy Review</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Rot="1" noChangeAspect="1" noChangeArrowheads="1" noTextEdit="1"/>
          </p:cNvSpPr>
          <p:nvPr>
            <p:ph type="sldImg"/>
          </p:nvPr>
        </p:nvSpPr>
        <p:spPr>
          <a:noFill/>
          <a:ln cap="flat">
            <a:headEnd type="none" w="med" len="med"/>
            <a:tailEnd type="none" w="med" len="med"/>
          </a:ln>
        </p:spPr>
      </p:sp>
      <p:sp>
        <p:nvSpPr>
          <p:cNvPr id="115715" name="Rectangle 3"/>
          <p:cNvSpPr>
            <a:spLocks noGrp="1" noChangeArrowheads="1"/>
          </p:cNvSpPr>
          <p:nvPr>
            <p:ph type="body" idx="1"/>
          </p:nvPr>
        </p:nvSpPr>
        <p:spPr>
          <a:noFill/>
          <a:ln/>
        </p:spPr>
        <p:txBody>
          <a:bodyPr/>
          <a:lstStyle/>
          <a:p>
            <a:endParaRPr lang="en-US" sz="1000"/>
          </a:p>
        </p:txBody>
      </p:sp>
      <p:sp>
        <p:nvSpPr>
          <p:cNvPr id="115716" name="Rectangle 3"/>
          <p:cNvSpPr>
            <a:spLocks noGrp="1" noChangeArrowheads="1"/>
          </p:cNvSpPr>
          <p:nvPr/>
        </p:nvSpPr>
        <p:spPr bwMode="auto">
          <a:xfrm>
            <a:off x="5265738" y="0"/>
            <a:ext cx="4029075" cy="350838"/>
          </a:xfrm>
          <a:prstGeom prst="rect">
            <a:avLst/>
          </a:prstGeom>
          <a:noFill/>
          <a:ln w="9525">
            <a:noFill/>
            <a:miter lim="800000"/>
            <a:headEnd/>
            <a:tailEnd/>
          </a:ln>
        </p:spPr>
        <p:txBody>
          <a:bodyPr/>
          <a:lstStyle/>
          <a:p>
            <a:pPr algn="r" hangingPunct="1">
              <a:lnSpc>
                <a:spcPct val="100000"/>
              </a:lnSpc>
              <a:spcBef>
                <a:spcPct val="0"/>
              </a:spcBef>
            </a:pPr>
            <a:fld id="{57F72B31-463F-47E9-8E32-49B0334B6B3E}" type="datetime8">
              <a:rPr lang="en-US" sz="1200">
                <a:effectLst/>
                <a:latin typeface="Times New Roman" pitchFamily="18" charset="0"/>
              </a:rPr>
              <a:pPr algn="r" hangingPunct="1">
                <a:lnSpc>
                  <a:spcPct val="100000"/>
                </a:lnSpc>
                <a:spcBef>
                  <a:spcPct val="0"/>
                </a:spcBef>
              </a:pPr>
              <a:t>5/30/2010 6:39 PM</a:t>
            </a:fld>
            <a:endParaRPr lang="en-US" sz="1200">
              <a:effectLst/>
              <a:latin typeface="Times New Roman" pitchFamily="18" charset="0"/>
            </a:endParaRPr>
          </a:p>
        </p:txBody>
      </p:sp>
      <p:sp>
        <p:nvSpPr>
          <p:cNvPr id="115717" name="Rectangle 7"/>
          <p:cNvSpPr>
            <a:spLocks noGrp="1" noChangeArrowheads="1"/>
          </p:cNvSpPr>
          <p:nvPr/>
        </p:nvSpPr>
        <p:spPr bwMode="auto">
          <a:xfrm>
            <a:off x="7567613" y="6657975"/>
            <a:ext cx="1727200" cy="350838"/>
          </a:xfrm>
          <a:prstGeom prst="rect">
            <a:avLst/>
          </a:prstGeom>
          <a:noFill/>
          <a:ln w="9525">
            <a:noFill/>
            <a:miter lim="800000"/>
            <a:headEnd/>
            <a:tailEnd/>
          </a:ln>
        </p:spPr>
        <p:txBody>
          <a:bodyPr anchor="b"/>
          <a:lstStyle/>
          <a:p>
            <a:pPr algn="r" hangingPunct="1">
              <a:lnSpc>
                <a:spcPct val="100000"/>
              </a:lnSpc>
              <a:spcBef>
                <a:spcPct val="0"/>
              </a:spcBef>
            </a:pPr>
            <a:fld id="{9F26C8E4-0FD9-4927-B36E-6A0A1136B826}" type="slidenum">
              <a:rPr lang="en-US" sz="1200">
                <a:effectLst/>
                <a:latin typeface="Times New Roman" pitchFamily="18" charset="0"/>
              </a:rPr>
              <a:pPr algn="r" hangingPunct="1">
                <a:lnSpc>
                  <a:spcPct val="100000"/>
                </a:lnSpc>
                <a:spcBef>
                  <a:spcPct val="0"/>
                </a:spcBef>
              </a:pPr>
              <a:t>27</a:t>
            </a:fld>
            <a:endParaRPr lang="en-US" sz="1200">
              <a:effectLst/>
              <a:latin typeface="Times New Roman" pitchFamily="18" charset="0"/>
            </a:endParaRPr>
          </a:p>
        </p:txBody>
      </p:sp>
      <p:sp>
        <p:nvSpPr>
          <p:cNvPr id="115718" name="Rectangle 6"/>
          <p:cNvSpPr>
            <a:spLocks noGrp="1" noChangeArrowheads="1"/>
          </p:cNvSpPr>
          <p:nvPr/>
        </p:nvSpPr>
        <p:spPr bwMode="auto">
          <a:xfrm>
            <a:off x="0" y="6740525"/>
            <a:ext cx="7681913" cy="268288"/>
          </a:xfrm>
          <a:prstGeom prst="rect">
            <a:avLst/>
          </a:prstGeom>
          <a:noFill/>
          <a:ln w="9525">
            <a:noFill/>
            <a:miter lim="800000"/>
            <a:headEnd/>
            <a:tailEnd/>
          </a:ln>
        </p:spPr>
        <p:txBody>
          <a:bodyPr anchor="b"/>
          <a:lstStyle/>
          <a:p>
            <a:pPr algn="l" hangingPunct="1">
              <a:lnSpc>
                <a:spcPct val="100000"/>
              </a:lnSpc>
              <a:spcBef>
                <a:spcPct val="0"/>
              </a:spcBef>
            </a:pPr>
            <a:r>
              <a:rPr lang="en-US" sz="800">
                <a:effectLst/>
                <a:latin typeface="Franklin Gothic Book" pitchFamily="34" charset="0"/>
              </a:rPr>
              <a:t>© 2004 Microsoft Corporation. All rights reserved.</a:t>
            </a:r>
          </a:p>
          <a:p>
            <a:pPr algn="l" eaLnBrk="1">
              <a:lnSpc>
                <a:spcPct val="100000"/>
              </a:lnSpc>
              <a:spcBef>
                <a:spcPct val="0"/>
              </a:spcBef>
            </a:pPr>
            <a:r>
              <a:rPr lang="en-US" sz="800">
                <a:effectLst/>
                <a:latin typeface="Franklin Gothic Book" pitchFamily="34" charset="0"/>
                <a:cs typeface="Arial" charset="0"/>
              </a:rPr>
              <a:t>This presentation is for informational purposes only. Microsoft makes no warranties, express or implied, in this summary.</a:t>
            </a:r>
          </a:p>
        </p:txBody>
      </p:sp>
      <p:sp>
        <p:nvSpPr>
          <p:cNvPr id="115719" name="Rectangle 2"/>
          <p:cNvSpPr>
            <a:spLocks noGrp="1" noChangeArrowheads="1"/>
          </p:cNvSpPr>
          <p:nvPr/>
        </p:nvSpPr>
        <p:spPr bwMode="auto">
          <a:xfrm>
            <a:off x="0" y="0"/>
            <a:ext cx="4029075" cy="350838"/>
          </a:xfrm>
          <a:prstGeom prst="rect">
            <a:avLst/>
          </a:prstGeom>
          <a:noFill/>
          <a:ln w="9525">
            <a:noFill/>
            <a:miter lim="800000"/>
            <a:headEnd/>
            <a:tailEnd/>
          </a:ln>
        </p:spPr>
        <p:txBody>
          <a:bodyPr/>
          <a:lstStyle/>
          <a:p>
            <a:pPr algn="l" hangingPunct="1">
              <a:lnSpc>
                <a:spcPct val="100000"/>
              </a:lnSpc>
              <a:spcBef>
                <a:spcPct val="0"/>
              </a:spcBef>
            </a:pPr>
            <a:r>
              <a:rPr lang="en-US" sz="1200">
                <a:effectLst/>
                <a:latin typeface="Times New Roman" pitchFamily="18" charset="0"/>
              </a:rPr>
              <a:t>Next Generation Business Solutions Platform Strategy Review</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Rot="1" noChangeAspect="1" noChangeArrowheads="1" noTextEdit="1"/>
          </p:cNvSpPr>
          <p:nvPr>
            <p:ph type="sldImg"/>
          </p:nvPr>
        </p:nvSpPr>
        <p:spPr>
          <a:noFill/>
          <a:ln cap="flat">
            <a:headEnd type="none" w="med" len="med"/>
            <a:tailEnd type="none" w="med" len="med"/>
          </a:ln>
        </p:spPr>
      </p:sp>
      <p:sp>
        <p:nvSpPr>
          <p:cNvPr id="117763" name="Rectangle 3"/>
          <p:cNvSpPr>
            <a:spLocks noGrp="1" noChangeArrowheads="1"/>
          </p:cNvSpPr>
          <p:nvPr>
            <p:ph type="body" idx="1"/>
          </p:nvPr>
        </p:nvSpPr>
        <p:spPr>
          <a:noFill/>
          <a:ln/>
        </p:spPr>
        <p:txBody>
          <a:bodyPr/>
          <a:lstStyle/>
          <a:p>
            <a:r>
              <a:rPr lang="en-US" b="1"/>
              <a:t>Speaker Notes</a:t>
            </a:r>
          </a:p>
          <a:p>
            <a:pPr>
              <a:buFontTx/>
              <a:buChar char="•"/>
            </a:pPr>
            <a:r>
              <a:rPr lang="en-US"/>
              <a:t>Indigo Interoperability and Integration falls into two key scenarios:</a:t>
            </a:r>
          </a:p>
          <a:p>
            <a:pPr lvl="1">
              <a:buFontTx/>
              <a:buChar char="•"/>
            </a:pPr>
            <a:r>
              <a:rPr lang="en-US"/>
              <a:t>For interoperability – We’re talking about Indigo’s ability to communicate with services built on non-Microsoft platforms.  As we’ll see, we do this through extensive support of the Web services specifications.</a:t>
            </a:r>
          </a:p>
          <a:p>
            <a:pPr lvl="1">
              <a:buFontTx/>
              <a:buChar char="•"/>
            </a:pPr>
            <a:r>
              <a:rPr lang="en-US"/>
              <a:t>For Integration – We’re talking about the ability for Indigo services to communicate with existing applications built using ASMX, WSE, ES, etc.  We’re also referring to the way in which Indigo can integrate with BizTalk Server for secure, brokered communication.</a:t>
            </a:r>
          </a:p>
          <a:p>
            <a:pPr>
              <a:buFontTx/>
              <a:buChar char="•"/>
            </a:pPr>
            <a:endParaRPr lang="en-US"/>
          </a:p>
          <a:p>
            <a:r>
              <a:rPr lang="en-US" b="1"/>
              <a:t>Transition to next slide:</a:t>
            </a:r>
            <a:endParaRPr lang="en-US"/>
          </a:p>
          <a:p>
            <a:pPr>
              <a:buFontTx/>
              <a:buChar char="•"/>
            </a:pPr>
            <a:r>
              <a:rPr lang="en-US"/>
              <a:t>Let’s begin by discussing Indigo’s support for secure, reliable, transacted interoperability…</a:t>
            </a:r>
          </a:p>
          <a:p>
            <a:endParaRPr lang="en-US"/>
          </a:p>
          <a:p>
            <a:endParaRPr lang="en-US"/>
          </a:p>
          <a:p>
            <a:r>
              <a:rPr lang="en-US" b="1"/>
              <a:t>Speaker Notes</a:t>
            </a:r>
          </a:p>
          <a:p>
            <a:pPr>
              <a:buFontTx/>
              <a:buChar char="•"/>
            </a:pPr>
            <a:r>
              <a:rPr lang="en-US"/>
              <a:t>Indigo Interoperability and Integration falls into two key scenarios:</a:t>
            </a:r>
          </a:p>
          <a:p>
            <a:pPr lvl="1">
              <a:buFontTx/>
              <a:buChar char="•"/>
            </a:pPr>
            <a:r>
              <a:rPr lang="en-US"/>
              <a:t>For interoperability – We’re talking about Indigo’s ability to communicate with services built on non-Microsoft platforms.  As we’ll see, we do this through extensive support of the Web services specifications.</a:t>
            </a:r>
          </a:p>
          <a:p>
            <a:pPr lvl="1">
              <a:buFontTx/>
              <a:buChar char="•"/>
            </a:pPr>
            <a:r>
              <a:rPr lang="en-US"/>
              <a:t>For Integration – We’re talking about the ability for Indigo services to communicate with existing applications built using ASMX, WSE, ES, etc.  We’re also referring to the way in which Indigo can integrate with BizTalk Server for secure, brokered communication.</a:t>
            </a:r>
          </a:p>
          <a:p>
            <a:pPr>
              <a:buFontTx/>
              <a:buChar char="•"/>
            </a:pPr>
            <a:endParaRPr lang="en-US"/>
          </a:p>
          <a:p>
            <a:r>
              <a:rPr lang="en-US" b="1"/>
              <a:t>Transition to next slide:</a:t>
            </a:r>
            <a:endParaRPr lang="en-US"/>
          </a:p>
          <a:p>
            <a:pPr>
              <a:buFontTx/>
              <a:buChar char="•"/>
            </a:pPr>
            <a:r>
              <a:rPr lang="en-US"/>
              <a:t>Let’s begin by discussing Indigo’s support for secure, reliable, transacted interoperability…</a:t>
            </a:r>
          </a:p>
          <a:p>
            <a:endParaRPr lang="en-US"/>
          </a:p>
          <a:p>
            <a:endParaRPr lang="en-US"/>
          </a:p>
          <a:p>
            <a:endParaRPr lang="en-US"/>
          </a:p>
        </p:txBody>
      </p:sp>
      <p:sp>
        <p:nvSpPr>
          <p:cNvPr id="117764" name="Rectangle 3"/>
          <p:cNvSpPr>
            <a:spLocks noGrp="1" noChangeArrowheads="1"/>
          </p:cNvSpPr>
          <p:nvPr/>
        </p:nvSpPr>
        <p:spPr bwMode="auto">
          <a:xfrm>
            <a:off x="5265738" y="0"/>
            <a:ext cx="4029075" cy="350838"/>
          </a:xfrm>
          <a:prstGeom prst="rect">
            <a:avLst/>
          </a:prstGeom>
          <a:noFill/>
          <a:ln w="9525">
            <a:noFill/>
            <a:miter lim="800000"/>
            <a:headEnd/>
            <a:tailEnd/>
          </a:ln>
        </p:spPr>
        <p:txBody>
          <a:bodyPr/>
          <a:lstStyle/>
          <a:p>
            <a:pPr algn="r" hangingPunct="1">
              <a:lnSpc>
                <a:spcPct val="100000"/>
              </a:lnSpc>
              <a:spcBef>
                <a:spcPct val="0"/>
              </a:spcBef>
            </a:pPr>
            <a:fld id="{D1564B28-1E34-42C1-B2C8-2584ADBDAC9F}" type="datetime8">
              <a:rPr lang="en-US" sz="1200">
                <a:effectLst/>
                <a:latin typeface="Times New Roman" pitchFamily="18" charset="0"/>
              </a:rPr>
              <a:pPr algn="r" hangingPunct="1">
                <a:lnSpc>
                  <a:spcPct val="100000"/>
                </a:lnSpc>
                <a:spcBef>
                  <a:spcPct val="0"/>
                </a:spcBef>
              </a:pPr>
              <a:t>5/30/2010 6:39 PM</a:t>
            </a:fld>
            <a:endParaRPr lang="en-US" sz="1200">
              <a:effectLst/>
              <a:latin typeface="Times New Roman" pitchFamily="18" charset="0"/>
            </a:endParaRPr>
          </a:p>
        </p:txBody>
      </p:sp>
      <p:sp>
        <p:nvSpPr>
          <p:cNvPr id="117765" name="Rectangle 7"/>
          <p:cNvSpPr>
            <a:spLocks noGrp="1" noChangeArrowheads="1"/>
          </p:cNvSpPr>
          <p:nvPr/>
        </p:nvSpPr>
        <p:spPr bwMode="auto">
          <a:xfrm>
            <a:off x="7567613" y="6657975"/>
            <a:ext cx="1727200" cy="350838"/>
          </a:xfrm>
          <a:prstGeom prst="rect">
            <a:avLst/>
          </a:prstGeom>
          <a:noFill/>
          <a:ln w="9525">
            <a:noFill/>
            <a:miter lim="800000"/>
            <a:headEnd/>
            <a:tailEnd/>
          </a:ln>
        </p:spPr>
        <p:txBody>
          <a:bodyPr anchor="b"/>
          <a:lstStyle/>
          <a:p>
            <a:pPr algn="r" hangingPunct="1">
              <a:lnSpc>
                <a:spcPct val="100000"/>
              </a:lnSpc>
              <a:spcBef>
                <a:spcPct val="0"/>
              </a:spcBef>
            </a:pPr>
            <a:fld id="{43E41291-5B71-4A8E-A464-B4E44ADFCA06}" type="slidenum">
              <a:rPr lang="en-US" sz="1200">
                <a:effectLst/>
                <a:latin typeface="Times New Roman" pitchFamily="18" charset="0"/>
              </a:rPr>
              <a:pPr algn="r" hangingPunct="1">
                <a:lnSpc>
                  <a:spcPct val="100000"/>
                </a:lnSpc>
                <a:spcBef>
                  <a:spcPct val="0"/>
                </a:spcBef>
              </a:pPr>
              <a:t>28</a:t>
            </a:fld>
            <a:endParaRPr lang="en-US" sz="1200">
              <a:effectLst/>
              <a:latin typeface="Times New Roman" pitchFamily="18" charset="0"/>
            </a:endParaRPr>
          </a:p>
        </p:txBody>
      </p:sp>
      <p:sp>
        <p:nvSpPr>
          <p:cNvPr id="117766" name="Rectangle 6"/>
          <p:cNvSpPr>
            <a:spLocks noGrp="1" noChangeArrowheads="1"/>
          </p:cNvSpPr>
          <p:nvPr/>
        </p:nvSpPr>
        <p:spPr bwMode="auto">
          <a:xfrm>
            <a:off x="0" y="6740525"/>
            <a:ext cx="7681913" cy="268288"/>
          </a:xfrm>
          <a:prstGeom prst="rect">
            <a:avLst/>
          </a:prstGeom>
          <a:noFill/>
          <a:ln w="9525">
            <a:noFill/>
            <a:miter lim="800000"/>
            <a:headEnd/>
            <a:tailEnd/>
          </a:ln>
        </p:spPr>
        <p:txBody>
          <a:bodyPr anchor="b"/>
          <a:lstStyle/>
          <a:p>
            <a:pPr algn="l" hangingPunct="1">
              <a:lnSpc>
                <a:spcPct val="100000"/>
              </a:lnSpc>
              <a:spcBef>
                <a:spcPct val="0"/>
              </a:spcBef>
            </a:pPr>
            <a:r>
              <a:rPr lang="en-US" sz="800">
                <a:effectLst/>
                <a:latin typeface="Franklin Gothic Book" pitchFamily="34" charset="0"/>
              </a:rPr>
              <a:t>© 2004 Microsoft Corporation. All rights reserved.</a:t>
            </a:r>
          </a:p>
          <a:p>
            <a:pPr algn="l" eaLnBrk="1">
              <a:lnSpc>
                <a:spcPct val="100000"/>
              </a:lnSpc>
              <a:spcBef>
                <a:spcPct val="0"/>
              </a:spcBef>
            </a:pPr>
            <a:r>
              <a:rPr lang="en-US" sz="800">
                <a:effectLst/>
                <a:latin typeface="Franklin Gothic Book" pitchFamily="34" charset="0"/>
                <a:cs typeface="Arial" charset="0"/>
              </a:rPr>
              <a:t>This presentation is for informational purposes only. Microsoft makes no warranties, express or implied, in this summary.</a:t>
            </a:r>
          </a:p>
        </p:txBody>
      </p:sp>
      <p:sp>
        <p:nvSpPr>
          <p:cNvPr id="117767" name="Rectangle 2"/>
          <p:cNvSpPr>
            <a:spLocks noGrp="1" noChangeArrowheads="1"/>
          </p:cNvSpPr>
          <p:nvPr/>
        </p:nvSpPr>
        <p:spPr bwMode="auto">
          <a:xfrm>
            <a:off x="0" y="0"/>
            <a:ext cx="4029075" cy="350838"/>
          </a:xfrm>
          <a:prstGeom prst="rect">
            <a:avLst/>
          </a:prstGeom>
          <a:noFill/>
          <a:ln w="9525">
            <a:noFill/>
            <a:miter lim="800000"/>
            <a:headEnd/>
            <a:tailEnd/>
          </a:ln>
        </p:spPr>
        <p:txBody>
          <a:bodyPr/>
          <a:lstStyle/>
          <a:p>
            <a:pPr algn="l" hangingPunct="1">
              <a:lnSpc>
                <a:spcPct val="100000"/>
              </a:lnSpc>
              <a:spcBef>
                <a:spcPct val="0"/>
              </a:spcBef>
            </a:pPr>
            <a:r>
              <a:rPr lang="en-US" sz="1200">
                <a:effectLst/>
                <a:latin typeface="Times New Roman" pitchFamily="18" charset="0"/>
              </a:rPr>
              <a:t>Next Generation Business Solutions Platform Strategy Review</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2"/>
          <p:cNvSpPr>
            <a:spLocks noGrp="1" noRot="1" noChangeAspect="1" noChangeArrowheads="1" noTextEdit="1"/>
          </p:cNvSpPr>
          <p:nvPr>
            <p:ph type="sldImg"/>
          </p:nvPr>
        </p:nvSpPr>
        <p:spPr>
          <a:noFill/>
          <a:ln cap="flat">
            <a:headEnd type="none" w="med" len="med"/>
            <a:tailEnd type="none" w="med" len="med"/>
          </a:ln>
        </p:spPr>
      </p:sp>
      <p:sp>
        <p:nvSpPr>
          <p:cNvPr id="54274" name="Rectangle 3"/>
          <p:cNvSpPr>
            <a:spLocks noGrp="1" noChangeArrowheads="1"/>
          </p:cNvSpPr>
          <p:nvPr>
            <p:ph type="body" idx="1"/>
          </p:nvPr>
        </p:nvSpPr>
        <p:spPr>
          <a:noFill/>
          <a:ln/>
        </p:spPr>
        <p:txBody>
          <a:bodyPr/>
          <a:lstStyle/>
          <a:p>
            <a:endParaRPr lang="en-US"/>
          </a:p>
        </p:txBody>
      </p:sp>
      <p:sp>
        <p:nvSpPr>
          <p:cNvPr id="54275" name="Rectangle 3"/>
          <p:cNvSpPr>
            <a:spLocks noGrp="1" noChangeArrowheads="1"/>
          </p:cNvSpPr>
          <p:nvPr>
            <p:ph type="dt" sz="quarter" idx="1"/>
          </p:nvPr>
        </p:nvSpPr>
        <p:spPr>
          <a:noFill/>
        </p:spPr>
        <p:txBody>
          <a:bodyPr/>
          <a:lstStyle/>
          <a:p>
            <a:fld id="{E17F8519-7266-4C51-914F-F254CB714A5A}" type="datetime8">
              <a:rPr lang="en-US"/>
              <a:pPr/>
              <a:t>5/30/2010 6:39 PM</a:t>
            </a:fld>
            <a:endParaRPr lang="en-US"/>
          </a:p>
        </p:txBody>
      </p:sp>
      <p:sp>
        <p:nvSpPr>
          <p:cNvPr id="54276" name="Rectangle 7"/>
          <p:cNvSpPr>
            <a:spLocks noGrp="1" noChangeArrowheads="1"/>
          </p:cNvSpPr>
          <p:nvPr>
            <p:ph type="sldNum" sz="quarter" idx="5"/>
          </p:nvPr>
        </p:nvSpPr>
        <p:spPr>
          <a:noFill/>
        </p:spPr>
        <p:txBody>
          <a:bodyPr/>
          <a:lstStyle/>
          <a:p>
            <a:fld id="{82BAF8F9-E868-4195-8225-E95E6F3B99C2}" type="slidenum">
              <a:rPr lang="en-US"/>
              <a:pPr/>
              <a:t>29</a:t>
            </a:fld>
            <a:endParaRPr lang="en-US"/>
          </a:p>
        </p:txBody>
      </p:sp>
      <p:sp>
        <p:nvSpPr>
          <p:cNvPr id="54277" name="Rectangle 6"/>
          <p:cNvSpPr>
            <a:spLocks noGrp="1" noChangeArrowheads="1"/>
          </p:cNvSpPr>
          <p:nvPr>
            <p:ph type="ftr" sz="quarter" idx="4"/>
          </p:nvPr>
        </p:nvSpPr>
        <p:spPr>
          <a:noFill/>
        </p:spPr>
        <p:txBody>
          <a:bodyPr/>
          <a:lstStyle/>
          <a:p>
            <a:pPr eaLnBrk="0"/>
            <a:r>
              <a:rPr lang="en-US"/>
              <a:t>© 2004 Microsoft Corporation. All rights reserved.</a:t>
            </a:r>
          </a:p>
          <a:p>
            <a:pPr hangingPunct="0"/>
            <a:r>
              <a:rPr lang="en-US"/>
              <a:t>This presentation is for informational purposes only. Microsoft makes no warranties, express or implied, in this summary.</a:t>
            </a:r>
          </a:p>
        </p:txBody>
      </p:sp>
      <p:sp>
        <p:nvSpPr>
          <p:cNvPr id="54278" name="Rectangle 2"/>
          <p:cNvSpPr>
            <a:spLocks noGrp="1" noChangeArrowheads="1"/>
          </p:cNvSpPr>
          <p:nvPr>
            <p:ph type="hdr" sz="quarter"/>
          </p:nvPr>
        </p:nvSpPr>
        <p:spPr>
          <a:noFill/>
        </p:spPr>
        <p:txBody>
          <a:bodyPr/>
          <a:lstStyle/>
          <a:p>
            <a:r>
              <a:rPr lang="en-US"/>
              <a:t>Next Generation Business Solutions Platform Strategy Review</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Rot="1" noChangeAspect="1" noChangeArrowheads="1" noTextEdit="1"/>
          </p:cNvSpPr>
          <p:nvPr>
            <p:ph type="sldImg"/>
          </p:nvPr>
        </p:nvSpPr>
        <p:spPr>
          <a:xfrm>
            <a:off x="2901950" y="530225"/>
            <a:ext cx="3492500" cy="2619375"/>
          </a:xfrm>
          <a:noFill/>
          <a:ln cap="flat">
            <a:headEnd type="none" w="med" len="med"/>
            <a:tailEnd type="none" w="med" len="med"/>
          </a:ln>
        </p:spPr>
      </p:sp>
      <p:sp>
        <p:nvSpPr>
          <p:cNvPr id="104451" name="Rectangle 3"/>
          <p:cNvSpPr>
            <a:spLocks noGrp="1" noChangeArrowheads="1"/>
          </p:cNvSpPr>
          <p:nvPr>
            <p:ph type="body" idx="1"/>
          </p:nvPr>
        </p:nvSpPr>
        <p:spPr>
          <a:xfrm>
            <a:off x="1239838" y="3330575"/>
            <a:ext cx="6816725" cy="3154363"/>
          </a:xfrm>
          <a:noFill/>
          <a:ln/>
        </p:spPr>
        <p:txBody>
          <a:bodyPr/>
          <a:lstStyle/>
          <a:p>
            <a:r>
              <a:rPr lang="en-US"/>
              <a:t>An </a:t>
            </a:r>
            <a:r>
              <a:rPr lang="en-US" b="1" u="sng"/>
              <a:t>approach</a:t>
            </a:r>
            <a:r>
              <a:rPr lang="en-US"/>
              <a:t> to building connected systems more effectively</a:t>
            </a:r>
          </a:p>
          <a:p>
            <a:r>
              <a:rPr lang="en-US"/>
              <a:t>Sceptical Paranioa!</a:t>
            </a:r>
          </a:p>
          <a:p>
            <a:pPr lvl="1"/>
            <a:r>
              <a:rPr lang="en-US"/>
              <a:t>Assume services don’t run on the same platform</a:t>
            </a:r>
          </a:p>
          <a:p>
            <a:pPr lvl="1"/>
            <a:r>
              <a:rPr lang="en-US"/>
              <a:t>Assume the network is unreliable and insecure</a:t>
            </a:r>
          </a:p>
          <a:p>
            <a:pPr lvl="1"/>
            <a:r>
              <a:rPr lang="en-US"/>
              <a:t>Assume the worst and build accordingly!</a:t>
            </a:r>
          </a:p>
          <a:p>
            <a:r>
              <a:rPr lang="en-US"/>
              <a:t>A Service Oriented Architecture (SOA) is an architecture that follows Service Oriented principles</a:t>
            </a:r>
          </a:p>
          <a:p>
            <a:pPr lvl="1"/>
            <a:r>
              <a:rPr lang="en-US"/>
              <a:t>SOA is not a product or technology!</a:t>
            </a:r>
          </a:p>
          <a:p>
            <a:pPr>
              <a:buFontTx/>
              <a:buChar char="•"/>
            </a:pPr>
            <a:r>
              <a:rPr lang="en-US"/>
              <a:t>For years, developers and organizations have struggled to build software that adapts at the speed of business.  </a:t>
            </a:r>
          </a:p>
          <a:p>
            <a:pPr>
              <a:buFontTx/>
              <a:buChar char="•"/>
            </a:pPr>
            <a:r>
              <a:rPr lang="en-US"/>
              <a:t>Service-oriented development principles help overcome this challenge with architectural best practices for building highly adaptable software.  </a:t>
            </a:r>
          </a:p>
          <a:p>
            <a:pPr>
              <a:buFontTx/>
              <a:buChar char="•"/>
            </a:pPr>
            <a:r>
              <a:rPr lang="en-US"/>
              <a:t>"Indigo" is the first programming model built from the ground up to provide implicit service-oriented application development.  </a:t>
            </a:r>
          </a:p>
          <a:p>
            <a:pPr>
              <a:buFontTx/>
              <a:buChar char="•"/>
            </a:pPr>
            <a:r>
              <a:rPr lang="en-US"/>
              <a:t>This enables developers to build services that are autonomous and can versioned independently of one another, thereby reducing long term upgrade and maintenance costs.  </a:t>
            </a:r>
          </a:p>
          <a:p>
            <a:pPr>
              <a:buFontTx/>
              <a:buChar char="•"/>
            </a:pPr>
            <a:r>
              <a:rPr lang="en-US"/>
              <a:t>For businesses, this facilitates an IT infrastructure that is resilient to inevitable change and easier to manage over time.</a:t>
            </a:r>
          </a:p>
          <a:p>
            <a:endParaRPr lang="en-US"/>
          </a:p>
        </p:txBody>
      </p:sp>
      <p:sp>
        <p:nvSpPr>
          <p:cNvPr id="104452" name="Rectangle 3"/>
          <p:cNvSpPr>
            <a:spLocks noGrp="1" noChangeArrowheads="1"/>
          </p:cNvSpPr>
          <p:nvPr/>
        </p:nvSpPr>
        <p:spPr bwMode="auto">
          <a:xfrm>
            <a:off x="5265738" y="0"/>
            <a:ext cx="4029075" cy="350838"/>
          </a:xfrm>
          <a:prstGeom prst="rect">
            <a:avLst/>
          </a:prstGeom>
          <a:noFill/>
          <a:ln w="9525">
            <a:noFill/>
            <a:miter lim="800000"/>
            <a:headEnd/>
            <a:tailEnd/>
          </a:ln>
        </p:spPr>
        <p:txBody>
          <a:bodyPr/>
          <a:lstStyle/>
          <a:p>
            <a:pPr algn="r" hangingPunct="1">
              <a:lnSpc>
                <a:spcPct val="100000"/>
              </a:lnSpc>
              <a:spcBef>
                <a:spcPct val="0"/>
              </a:spcBef>
            </a:pPr>
            <a:fld id="{EAF9B996-E401-4897-8928-42A3C3ED6061}" type="datetime8">
              <a:rPr lang="en-US" sz="1200">
                <a:effectLst/>
                <a:latin typeface="Times New Roman" pitchFamily="18" charset="0"/>
              </a:rPr>
              <a:pPr algn="r" hangingPunct="1">
                <a:lnSpc>
                  <a:spcPct val="100000"/>
                </a:lnSpc>
                <a:spcBef>
                  <a:spcPct val="0"/>
                </a:spcBef>
              </a:pPr>
              <a:t>5/30/2010 6:39 PM</a:t>
            </a:fld>
            <a:endParaRPr lang="en-US" sz="1200">
              <a:effectLst/>
              <a:latin typeface="Times New Roman" pitchFamily="18" charset="0"/>
            </a:endParaRPr>
          </a:p>
        </p:txBody>
      </p:sp>
      <p:sp>
        <p:nvSpPr>
          <p:cNvPr id="104453" name="Rectangle 7"/>
          <p:cNvSpPr>
            <a:spLocks noGrp="1" noChangeArrowheads="1"/>
          </p:cNvSpPr>
          <p:nvPr/>
        </p:nvSpPr>
        <p:spPr bwMode="auto">
          <a:xfrm>
            <a:off x="7567613" y="6657975"/>
            <a:ext cx="1727200" cy="350838"/>
          </a:xfrm>
          <a:prstGeom prst="rect">
            <a:avLst/>
          </a:prstGeom>
          <a:noFill/>
          <a:ln w="9525">
            <a:noFill/>
            <a:miter lim="800000"/>
            <a:headEnd/>
            <a:tailEnd/>
          </a:ln>
        </p:spPr>
        <p:txBody>
          <a:bodyPr anchor="b"/>
          <a:lstStyle/>
          <a:p>
            <a:pPr algn="r" hangingPunct="1">
              <a:lnSpc>
                <a:spcPct val="100000"/>
              </a:lnSpc>
              <a:spcBef>
                <a:spcPct val="0"/>
              </a:spcBef>
            </a:pPr>
            <a:fld id="{E36DE590-1BF9-4683-803A-51E8AFB6BF40}" type="slidenum">
              <a:rPr lang="en-US" sz="1200">
                <a:effectLst/>
                <a:latin typeface="Times New Roman" pitchFamily="18" charset="0"/>
              </a:rPr>
              <a:pPr algn="r" hangingPunct="1">
                <a:lnSpc>
                  <a:spcPct val="100000"/>
                </a:lnSpc>
                <a:spcBef>
                  <a:spcPct val="0"/>
                </a:spcBef>
              </a:pPr>
              <a:t>30</a:t>
            </a:fld>
            <a:endParaRPr lang="en-US" sz="1200">
              <a:effectLst/>
              <a:latin typeface="Times New Roman" pitchFamily="18" charset="0"/>
            </a:endParaRPr>
          </a:p>
        </p:txBody>
      </p:sp>
      <p:sp>
        <p:nvSpPr>
          <p:cNvPr id="104454" name="Rectangle 6"/>
          <p:cNvSpPr>
            <a:spLocks noGrp="1" noChangeArrowheads="1"/>
          </p:cNvSpPr>
          <p:nvPr/>
        </p:nvSpPr>
        <p:spPr bwMode="auto">
          <a:xfrm>
            <a:off x="0" y="6740525"/>
            <a:ext cx="7681913" cy="268288"/>
          </a:xfrm>
          <a:prstGeom prst="rect">
            <a:avLst/>
          </a:prstGeom>
          <a:noFill/>
          <a:ln w="9525">
            <a:noFill/>
            <a:miter lim="800000"/>
            <a:headEnd/>
            <a:tailEnd/>
          </a:ln>
        </p:spPr>
        <p:txBody>
          <a:bodyPr anchor="b"/>
          <a:lstStyle/>
          <a:p>
            <a:pPr algn="l" hangingPunct="1">
              <a:lnSpc>
                <a:spcPct val="100000"/>
              </a:lnSpc>
              <a:spcBef>
                <a:spcPct val="0"/>
              </a:spcBef>
            </a:pPr>
            <a:r>
              <a:rPr lang="en-US" sz="800">
                <a:effectLst/>
                <a:latin typeface="Franklin Gothic Book" pitchFamily="34" charset="0"/>
              </a:rPr>
              <a:t>© 2004 Microsoft Corporation. All rights reserved.</a:t>
            </a:r>
          </a:p>
          <a:p>
            <a:pPr algn="l" eaLnBrk="1">
              <a:lnSpc>
                <a:spcPct val="100000"/>
              </a:lnSpc>
              <a:spcBef>
                <a:spcPct val="0"/>
              </a:spcBef>
            </a:pPr>
            <a:r>
              <a:rPr lang="en-US" sz="800">
                <a:effectLst/>
                <a:latin typeface="Franklin Gothic Book" pitchFamily="34" charset="0"/>
                <a:cs typeface="Arial" charset="0"/>
              </a:rPr>
              <a:t>This presentation is for informational purposes only. Microsoft makes no warranties, express or implied, in this summary.</a:t>
            </a:r>
          </a:p>
        </p:txBody>
      </p:sp>
      <p:sp>
        <p:nvSpPr>
          <p:cNvPr id="104455" name="Rectangle 2"/>
          <p:cNvSpPr>
            <a:spLocks noGrp="1" noChangeArrowheads="1"/>
          </p:cNvSpPr>
          <p:nvPr/>
        </p:nvSpPr>
        <p:spPr bwMode="auto">
          <a:xfrm>
            <a:off x="0" y="0"/>
            <a:ext cx="4029075" cy="350838"/>
          </a:xfrm>
          <a:prstGeom prst="rect">
            <a:avLst/>
          </a:prstGeom>
          <a:noFill/>
          <a:ln w="9525">
            <a:noFill/>
            <a:miter lim="800000"/>
            <a:headEnd/>
            <a:tailEnd/>
          </a:ln>
        </p:spPr>
        <p:txBody>
          <a:bodyPr/>
          <a:lstStyle/>
          <a:p>
            <a:pPr algn="l" hangingPunct="1">
              <a:lnSpc>
                <a:spcPct val="100000"/>
              </a:lnSpc>
              <a:spcBef>
                <a:spcPct val="0"/>
              </a:spcBef>
            </a:pPr>
            <a:r>
              <a:rPr lang="en-US" sz="1200">
                <a:effectLst/>
                <a:latin typeface="Times New Roman" pitchFamily="18" charset="0"/>
              </a:rPr>
              <a:t>Next Generation Business Solutions Platform Strategy Review</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Rot="1" noChangeAspect="1" noChangeArrowheads="1" noTextEdit="1"/>
          </p:cNvSpPr>
          <p:nvPr>
            <p:ph type="sldImg"/>
          </p:nvPr>
        </p:nvSpPr>
        <p:spPr>
          <a:noFill/>
          <a:ln cap="flat">
            <a:headEnd type="none" w="med" len="med"/>
            <a:tailEnd type="none" w="med" len="med"/>
          </a:ln>
        </p:spPr>
      </p:sp>
      <p:sp>
        <p:nvSpPr>
          <p:cNvPr id="111619" name="Rectangle 3"/>
          <p:cNvSpPr>
            <a:spLocks noGrp="1" noChangeArrowheads="1"/>
          </p:cNvSpPr>
          <p:nvPr>
            <p:ph type="body" idx="1"/>
          </p:nvPr>
        </p:nvSpPr>
        <p:spPr>
          <a:noFill/>
          <a:ln/>
        </p:spPr>
        <p:txBody>
          <a:bodyPr/>
          <a:lstStyle/>
          <a:p>
            <a:r>
              <a:rPr lang="en-US" b="1"/>
              <a:t>Speaker Notes</a:t>
            </a:r>
          </a:p>
          <a:p>
            <a:pPr>
              <a:buFontTx/>
              <a:buChar char="•"/>
            </a:pPr>
            <a:r>
              <a:rPr lang="en-US"/>
              <a:t>Tenet 1: Boundaries are Explicit.  Based on the underlying concept of encapsulation, this tenet specifies the publishing and consumption of functionality as sets of services that abstract their underlying implementation.  With Indigo, the attribute-based programming enables developers to explicitly define external service contracts.  Without explicitly defining these, nothing within the class will be exposed publicly.  In other words, Indigo provides an opt-in model for explicitly defining service boundaries.</a:t>
            </a:r>
          </a:p>
          <a:p>
            <a:pPr>
              <a:buFontTx/>
              <a:buChar char="•"/>
            </a:pPr>
            <a:r>
              <a:rPr lang="en-US"/>
              <a:t>Tenet 2: Services are Autonomous.  Autonomy means we design the system to support the inevitable evolution of the service’s implementation over time.  As we build our services, we need to assume that their internal implementation will evolve (be versioned) over time and that our services as well as the services on which we depend could change location at (almost) any time.   </a:t>
            </a:r>
          </a:p>
          <a:p>
            <a:pPr>
              <a:buFontTx/>
              <a:buChar char="•"/>
            </a:pPr>
            <a:r>
              <a:rPr lang="en-US"/>
              <a:t>Tenet 3: Services share schema and contract, not class.  For those of you who are familiar with ASMX - this is exactly how ASMX works: The service publishes a contract that clients use to generate their own code to call the service.  No types are shared between service and its clients by default. In addition, neither Service requires knowledge of each others’ internal workings in order to exchange data – they only need the published schemas &amp; contracts </a:t>
            </a:r>
          </a:p>
          <a:p>
            <a:pPr>
              <a:buFontTx/>
              <a:buChar char="•"/>
            </a:pPr>
            <a:r>
              <a:rPr lang="en-US"/>
              <a:t>Tenet 4: Service compatibility is determined based on policy.  The services communicate through dynamically negotiated communications channels that support the necessary semantics (security, reliability, etc). Service policy statements created automatically based on configuration, class attributes, and method signatures. Client channels automatically configured via retrieved service policy.  By “name” means that we reference a well known name in Policy that represents a whole specification of behavior that needs to be used when talking to this endpoint. </a:t>
            </a:r>
          </a:p>
          <a:p>
            <a:pPr>
              <a:buFontTx/>
              <a:buChar char="•"/>
            </a:pPr>
            <a:endParaRPr lang="en-US"/>
          </a:p>
        </p:txBody>
      </p:sp>
      <p:sp>
        <p:nvSpPr>
          <p:cNvPr id="111620" name="Rectangle 3"/>
          <p:cNvSpPr>
            <a:spLocks noGrp="1" noChangeArrowheads="1"/>
          </p:cNvSpPr>
          <p:nvPr/>
        </p:nvSpPr>
        <p:spPr bwMode="auto">
          <a:xfrm>
            <a:off x="5265738" y="0"/>
            <a:ext cx="4029075" cy="350838"/>
          </a:xfrm>
          <a:prstGeom prst="rect">
            <a:avLst/>
          </a:prstGeom>
          <a:noFill/>
          <a:ln w="9525">
            <a:noFill/>
            <a:miter lim="800000"/>
            <a:headEnd/>
            <a:tailEnd/>
          </a:ln>
        </p:spPr>
        <p:txBody>
          <a:bodyPr/>
          <a:lstStyle/>
          <a:p>
            <a:pPr algn="r" hangingPunct="1">
              <a:lnSpc>
                <a:spcPct val="100000"/>
              </a:lnSpc>
              <a:spcBef>
                <a:spcPct val="0"/>
              </a:spcBef>
            </a:pPr>
            <a:fld id="{CA6E34B0-5095-46E2-A594-A36799E3B27F}" type="datetime8">
              <a:rPr lang="en-US" sz="1200">
                <a:effectLst/>
                <a:latin typeface="Times New Roman" pitchFamily="18" charset="0"/>
              </a:rPr>
              <a:pPr algn="r" hangingPunct="1">
                <a:lnSpc>
                  <a:spcPct val="100000"/>
                </a:lnSpc>
                <a:spcBef>
                  <a:spcPct val="0"/>
                </a:spcBef>
              </a:pPr>
              <a:t>5/30/2010 6:39 PM</a:t>
            </a:fld>
            <a:endParaRPr lang="en-US" sz="1200">
              <a:effectLst/>
              <a:latin typeface="Times New Roman" pitchFamily="18" charset="0"/>
            </a:endParaRPr>
          </a:p>
        </p:txBody>
      </p:sp>
      <p:sp>
        <p:nvSpPr>
          <p:cNvPr id="111621" name="Rectangle 7"/>
          <p:cNvSpPr>
            <a:spLocks noGrp="1" noChangeArrowheads="1"/>
          </p:cNvSpPr>
          <p:nvPr/>
        </p:nvSpPr>
        <p:spPr bwMode="auto">
          <a:xfrm>
            <a:off x="7567613" y="6657975"/>
            <a:ext cx="1727200" cy="350838"/>
          </a:xfrm>
          <a:prstGeom prst="rect">
            <a:avLst/>
          </a:prstGeom>
          <a:noFill/>
          <a:ln w="9525">
            <a:noFill/>
            <a:miter lim="800000"/>
            <a:headEnd/>
            <a:tailEnd/>
          </a:ln>
        </p:spPr>
        <p:txBody>
          <a:bodyPr anchor="b"/>
          <a:lstStyle/>
          <a:p>
            <a:pPr algn="r" hangingPunct="1">
              <a:lnSpc>
                <a:spcPct val="100000"/>
              </a:lnSpc>
              <a:spcBef>
                <a:spcPct val="0"/>
              </a:spcBef>
            </a:pPr>
            <a:fld id="{95ADFF9D-5D3F-4B4F-BA98-23E6EC8CD2A0}" type="slidenum">
              <a:rPr lang="en-US" sz="1200">
                <a:effectLst/>
                <a:latin typeface="Times New Roman" pitchFamily="18" charset="0"/>
              </a:rPr>
              <a:pPr algn="r" hangingPunct="1">
                <a:lnSpc>
                  <a:spcPct val="100000"/>
                </a:lnSpc>
                <a:spcBef>
                  <a:spcPct val="0"/>
                </a:spcBef>
              </a:pPr>
              <a:t>31</a:t>
            </a:fld>
            <a:endParaRPr lang="en-US" sz="1200">
              <a:effectLst/>
              <a:latin typeface="Times New Roman" pitchFamily="18" charset="0"/>
            </a:endParaRPr>
          </a:p>
        </p:txBody>
      </p:sp>
      <p:sp>
        <p:nvSpPr>
          <p:cNvPr id="111622" name="Rectangle 6"/>
          <p:cNvSpPr>
            <a:spLocks noGrp="1" noChangeArrowheads="1"/>
          </p:cNvSpPr>
          <p:nvPr/>
        </p:nvSpPr>
        <p:spPr bwMode="auto">
          <a:xfrm>
            <a:off x="0" y="6740525"/>
            <a:ext cx="7681913" cy="268288"/>
          </a:xfrm>
          <a:prstGeom prst="rect">
            <a:avLst/>
          </a:prstGeom>
          <a:noFill/>
          <a:ln w="9525">
            <a:noFill/>
            <a:miter lim="800000"/>
            <a:headEnd/>
            <a:tailEnd/>
          </a:ln>
        </p:spPr>
        <p:txBody>
          <a:bodyPr anchor="b"/>
          <a:lstStyle/>
          <a:p>
            <a:pPr algn="l" hangingPunct="1">
              <a:lnSpc>
                <a:spcPct val="100000"/>
              </a:lnSpc>
              <a:spcBef>
                <a:spcPct val="0"/>
              </a:spcBef>
            </a:pPr>
            <a:r>
              <a:rPr lang="en-US" sz="800">
                <a:effectLst/>
                <a:latin typeface="Franklin Gothic Book" pitchFamily="34" charset="0"/>
              </a:rPr>
              <a:t>© 2004 Microsoft Corporation. All rights reserved.</a:t>
            </a:r>
          </a:p>
          <a:p>
            <a:pPr algn="l" eaLnBrk="1">
              <a:lnSpc>
                <a:spcPct val="100000"/>
              </a:lnSpc>
              <a:spcBef>
                <a:spcPct val="0"/>
              </a:spcBef>
            </a:pPr>
            <a:r>
              <a:rPr lang="en-US" sz="800">
                <a:effectLst/>
                <a:latin typeface="Franklin Gothic Book" pitchFamily="34" charset="0"/>
                <a:cs typeface="Arial" charset="0"/>
              </a:rPr>
              <a:t>This presentation is for informational purposes only. Microsoft makes no warranties, express or implied, in this summary.</a:t>
            </a:r>
          </a:p>
        </p:txBody>
      </p:sp>
      <p:sp>
        <p:nvSpPr>
          <p:cNvPr id="111623" name="Rectangle 2"/>
          <p:cNvSpPr>
            <a:spLocks noGrp="1" noChangeArrowheads="1"/>
          </p:cNvSpPr>
          <p:nvPr/>
        </p:nvSpPr>
        <p:spPr bwMode="auto">
          <a:xfrm>
            <a:off x="0" y="0"/>
            <a:ext cx="4029075" cy="350838"/>
          </a:xfrm>
          <a:prstGeom prst="rect">
            <a:avLst/>
          </a:prstGeom>
          <a:noFill/>
          <a:ln w="9525">
            <a:noFill/>
            <a:miter lim="800000"/>
            <a:headEnd/>
            <a:tailEnd/>
          </a:ln>
        </p:spPr>
        <p:txBody>
          <a:bodyPr/>
          <a:lstStyle/>
          <a:p>
            <a:pPr algn="l" hangingPunct="1">
              <a:lnSpc>
                <a:spcPct val="100000"/>
              </a:lnSpc>
              <a:spcBef>
                <a:spcPct val="0"/>
              </a:spcBef>
            </a:pPr>
            <a:r>
              <a:rPr lang="en-US" sz="1200">
                <a:effectLst/>
                <a:latin typeface="Times New Roman" pitchFamily="18" charset="0"/>
              </a:rPr>
              <a:t>Next Generation Business Solutions Platform Strategy Review</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noRot="1" noChangeAspect="1" noChangeArrowheads="1" noTextEdit="1"/>
          </p:cNvSpPr>
          <p:nvPr>
            <p:ph type="sldImg"/>
          </p:nvPr>
        </p:nvSpPr>
        <p:spPr>
          <a:noFill/>
          <a:ln cap="flat">
            <a:headEnd type="none" w="med" len="med"/>
            <a:tailEnd type="none" w="med" len="med"/>
          </a:ln>
        </p:spPr>
      </p:sp>
      <p:sp>
        <p:nvSpPr>
          <p:cNvPr id="40962" name="Rectangle 3"/>
          <p:cNvSpPr>
            <a:spLocks noGrp="1" noChangeArrowheads="1"/>
          </p:cNvSpPr>
          <p:nvPr>
            <p:ph type="body" idx="1"/>
          </p:nvPr>
        </p:nvSpPr>
        <p:spPr>
          <a:noFill/>
          <a:ln/>
        </p:spPr>
        <p:txBody>
          <a:bodyPr/>
          <a:lstStyle/>
          <a:p>
            <a:endParaRPr lang="en-US"/>
          </a:p>
        </p:txBody>
      </p:sp>
      <p:sp>
        <p:nvSpPr>
          <p:cNvPr id="40963" name="Rectangle 3"/>
          <p:cNvSpPr>
            <a:spLocks noGrp="1" noChangeArrowheads="1"/>
          </p:cNvSpPr>
          <p:nvPr>
            <p:ph type="dt" sz="quarter" idx="1"/>
          </p:nvPr>
        </p:nvSpPr>
        <p:spPr>
          <a:noFill/>
        </p:spPr>
        <p:txBody>
          <a:bodyPr/>
          <a:lstStyle/>
          <a:p>
            <a:fld id="{BED4E02A-79C6-45B7-A7B8-0BD9D790D4EA}" type="datetime8">
              <a:rPr lang="en-US"/>
              <a:pPr/>
              <a:t>5/30/2010 6:39 PM</a:t>
            </a:fld>
            <a:endParaRPr lang="en-US"/>
          </a:p>
        </p:txBody>
      </p:sp>
      <p:sp>
        <p:nvSpPr>
          <p:cNvPr id="40964" name="Rectangle 7"/>
          <p:cNvSpPr>
            <a:spLocks noGrp="1" noChangeArrowheads="1"/>
          </p:cNvSpPr>
          <p:nvPr>
            <p:ph type="sldNum" sz="quarter" idx="5"/>
          </p:nvPr>
        </p:nvSpPr>
        <p:spPr>
          <a:noFill/>
        </p:spPr>
        <p:txBody>
          <a:bodyPr/>
          <a:lstStyle/>
          <a:p>
            <a:fld id="{970B2B53-0B0E-4D70-8593-62C7F7BB4FF1}" type="slidenum">
              <a:rPr lang="en-US"/>
              <a:pPr/>
              <a:t>3</a:t>
            </a:fld>
            <a:endParaRPr lang="en-US"/>
          </a:p>
        </p:txBody>
      </p:sp>
      <p:sp>
        <p:nvSpPr>
          <p:cNvPr id="40965" name="Rectangle 6"/>
          <p:cNvSpPr>
            <a:spLocks noGrp="1" noChangeArrowheads="1"/>
          </p:cNvSpPr>
          <p:nvPr>
            <p:ph type="ftr" sz="quarter" idx="4"/>
          </p:nvPr>
        </p:nvSpPr>
        <p:spPr>
          <a:noFill/>
        </p:spPr>
        <p:txBody>
          <a:bodyPr/>
          <a:lstStyle/>
          <a:p>
            <a:pPr eaLnBrk="0"/>
            <a:r>
              <a:rPr lang="en-US"/>
              <a:t>© 2004 Microsoft Corporation. All rights reserved.</a:t>
            </a:r>
          </a:p>
          <a:p>
            <a:pPr hangingPunct="0"/>
            <a:r>
              <a:rPr lang="en-US"/>
              <a:t>This presentation is for informational purposes only. Microsoft makes no warranties, express or implied, in this summary.</a:t>
            </a:r>
          </a:p>
        </p:txBody>
      </p:sp>
      <p:sp>
        <p:nvSpPr>
          <p:cNvPr id="40966" name="Rectangle 2"/>
          <p:cNvSpPr>
            <a:spLocks noGrp="1" noChangeArrowheads="1"/>
          </p:cNvSpPr>
          <p:nvPr>
            <p:ph type="hdr" sz="quarter"/>
          </p:nvPr>
        </p:nvSpPr>
        <p:spPr>
          <a:noFill/>
        </p:spPr>
        <p:txBody>
          <a:bodyPr/>
          <a:lstStyle/>
          <a:p>
            <a:r>
              <a:rPr lang="en-US"/>
              <a:t>Next Generation Business Solutions Platform Strategy Review</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Rot="1" noChangeAspect="1" noChangeArrowheads="1" noTextEdit="1"/>
          </p:cNvSpPr>
          <p:nvPr>
            <p:ph type="sldImg"/>
          </p:nvPr>
        </p:nvSpPr>
        <p:spPr>
          <a:noFill/>
          <a:ln cap="flat">
            <a:headEnd type="none" w="med" len="med"/>
            <a:tailEnd type="none" w="med" len="med"/>
          </a:ln>
        </p:spPr>
      </p:sp>
      <p:sp>
        <p:nvSpPr>
          <p:cNvPr id="41986" name="Rectangle 3"/>
          <p:cNvSpPr>
            <a:spLocks noGrp="1" noChangeArrowheads="1"/>
          </p:cNvSpPr>
          <p:nvPr>
            <p:ph type="body" idx="1"/>
          </p:nvPr>
        </p:nvSpPr>
        <p:spPr>
          <a:noFill/>
          <a:ln/>
        </p:spPr>
        <p:txBody>
          <a:bodyPr/>
          <a:lstStyle/>
          <a:p>
            <a:endParaRPr lang="en-US"/>
          </a:p>
        </p:txBody>
      </p:sp>
      <p:sp>
        <p:nvSpPr>
          <p:cNvPr id="41987" name="Rectangle 3"/>
          <p:cNvSpPr>
            <a:spLocks noGrp="1" noChangeArrowheads="1"/>
          </p:cNvSpPr>
          <p:nvPr>
            <p:ph type="dt" sz="quarter" idx="1"/>
          </p:nvPr>
        </p:nvSpPr>
        <p:spPr>
          <a:noFill/>
        </p:spPr>
        <p:txBody>
          <a:bodyPr/>
          <a:lstStyle/>
          <a:p>
            <a:fld id="{8E6EA3D4-7D46-450A-90BA-2276FE6B45F8}" type="datetime8">
              <a:rPr lang="en-US"/>
              <a:pPr/>
              <a:t>5/30/2010 6:39 PM</a:t>
            </a:fld>
            <a:endParaRPr lang="en-US"/>
          </a:p>
        </p:txBody>
      </p:sp>
      <p:sp>
        <p:nvSpPr>
          <p:cNvPr id="41988" name="Rectangle 7"/>
          <p:cNvSpPr>
            <a:spLocks noGrp="1" noChangeArrowheads="1"/>
          </p:cNvSpPr>
          <p:nvPr>
            <p:ph type="sldNum" sz="quarter" idx="5"/>
          </p:nvPr>
        </p:nvSpPr>
        <p:spPr>
          <a:noFill/>
        </p:spPr>
        <p:txBody>
          <a:bodyPr/>
          <a:lstStyle/>
          <a:p>
            <a:fld id="{AC96A46B-4C1C-40D9-B549-3A48C309D4AD}" type="slidenum">
              <a:rPr lang="en-US"/>
              <a:pPr/>
              <a:t>4</a:t>
            </a:fld>
            <a:endParaRPr lang="en-US"/>
          </a:p>
        </p:txBody>
      </p:sp>
      <p:sp>
        <p:nvSpPr>
          <p:cNvPr id="41989" name="Rectangle 6"/>
          <p:cNvSpPr>
            <a:spLocks noGrp="1" noChangeArrowheads="1"/>
          </p:cNvSpPr>
          <p:nvPr>
            <p:ph type="ftr" sz="quarter" idx="4"/>
          </p:nvPr>
        </p:nvSpPr>
        <p:spPr>
          <a:noFill/>
        </p:spPr>
        <p:txBody>
          <a:bodyPr/>
          <a:lstStyle/>
          <a:p>
            <a:pPr eaLnBrk="0"/>
            <a:r>
              <a:rPr lang="en-US"/>
              <a:t>© 2004 Microsoft Corporation. All rights reserved.</a:t>
            </a:r>
          </a:p>
          <a:p>
            <a:pPr hangingPunct="0"/>
            <a:r>
              <a:rPr lang="en-US"/>
              <a:t>This presentation is for informational purposes only. Microsoft makes no warranties, express or implied, in this summary.</a:t>
            </a:r>
          </a:p>
        </p:txBody>
      </p:sp>
      <p:sp>
        <p:nvSpPr>
          <p:cNvPr id="41990" name="Rectangle 2"/>
          <p:cNvSpPr>
            <a:spLocks noGrp="1" noChangeArrowheads="1"/>
          </p:cNvSpPr>
          <p:nvPr>
            <p:ph type="hdr" sz="quarter"/>
          </p:nvPr>
        </p:nvSpPr>
        <p:spPr>
          <a:noFill/>
        </p:spPr>
        <p:txBody>
          <a:bodyPr/>
          <a:lstStyle/>
          <a:p>
            <a:r>
              <a:rPr lang="en-US"/>
              <a:t>Next Generation Business Solutions Platform Strategy Review</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p>
            <a:fld id="{6351674E-A0E4-4DF6-B016-308BC89EFE42}" type="slidenum">
              <a:rPr lang="en-US">
                <a:latin typeface="Times New Roman" pitchFamily="18" charset="0"/>
              </a:rPr>
              <a:pPr/>
              <a:t>8</a:t>
            </a:fld>
            <a:endParaRPr lang="en-US">
              <a:latin typeface="Times New Roman" pitchFamily="18" charset="0"/>
            </a:endParaRPr>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p:spPr>
        <p:txBody>
          <a:bodyPr/>
          <a:lstStyle/>
          <a:p>
            <a:endParaRPr lang="el-GR" smtClean="0">
              <a:latin typeface="Times New Roman" pitchFamily="18"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a:noFill/>
        </p:spPr>
        <p:txBody>
          <a:bodyPr/>
          <a:lstStyle/>
          <a:p>
            <a:fld id="{0C40AC13-8565-49FE-9F05-5A3F07E179C5}" type="slidenum">
              <a:rPr lang="en-US">
                <a:latin typeface="Times New Roman" pitchFamily="18" charset="0"/>
              </a:rPr>
              <a:pPr/>
              <a:t>10</a:t>
            </a:fld>
            <a:endParaRPr lang="en-US">
              <a:latin typeface="Times New Roman" pitchFamily="18" charset="0"/>
            </a:endParaRPr>
          </a:p>
        </p:txBody>
      </p:sp>
      <p:sp>
        <p:nvSpPr>
          <p:cNvPr id="128003" name="Rectangle 2"/>
          <p:cNvSpPr>
            <a:spLocks noGrp="1" noRot="1" noChangeAspect="1" noChangeArrowheads="1" noTextEdit="1"/>
          </p:cNvSpPr>
          <p:nvPr>
            <p:ph type="sldImg"/>
          </p:nvPr>
        </p:nvSpPr>
        <p:spPr>
          <a:ln/>
        </p:spPr>
      </p:sp>
      <p:sp>
        <p:nvSpPr>
          <p:cNvPr id="128004" name="Rectangle 3"/>
          <p:cNvSpPr>
            <a:spLocks noGrp="1" noChangeArrowheads="1"/>
          </p:cNvSpPr>
          <p:nvPr>
            <p:ph type="body" idx="1"/>
          </p:nvPr>
        </p:nvSpPr>
        <p:spPr>
          <a:noFill/>
          <a:ln/>
        </p:spPr>
        <p:txBody>
          <a:bodyPr/>
          <a:lstStyle/>
          <a:p>
            <a:endParaRPr lang="el-GR" smtClean="0">
              <a:latin typeface="Times New Roman" pitchFamily="18"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p>
            <a:fld id="{0044C421-8ABA-44CA-B700-9019CAC3814F}" type="slidenum">
              <a:rPr lang="en-US">
                <a:latin typeface="Times New Roman" pitchFamily="18" charset="0"/>
              </a:rPr>
              <a:pPr/>
              <a:t>11</a:t>
            </a:fld>
            <a:endParaRPr lang="en-US">
              <a:latin typeface="Times New Roman" pitchFamily="18" charset="0"/>
            </a:endParaRPr>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a:ln/>
        </p:spPr>
        <p:txBody>
          <a:bodyPr/>
          <a:lstStyle/>
          <a:p>
            <a:endParaRPr lang="el-GR" smtClean="0">
              <a:latin typeface="Times New Roman"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p>
            <a:fld id="{0044C421-8ABA-44CA-B700-9019CAC3814F}" type="slidenum">
              <a:rPr lang="en-US">
                <a:latin typeface="Times New Roman" pitchFamily="18" charset="0"/>
              </a:rPr>
              <a:pPr/>
              <a:t>12</a:t>
            </a:fld>
            <a:endParaRPr lang="en-US">
              <a:latin typeface="Times New Roman" pitchFamily="18" charset="0"/>
            </a:endParaRPr>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a:ln/>
        </p:spPr>
        <p:txBody>
          <a:bodyPr/>
          <a:lstStyle/>
          <a:p>
            <a:endParaRPr lang="el-GR" smtClean="0">
              <a:latin typeface="Times New Roman" pitchFamily="18"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p>
            <a:fld id="{0044C421-8ABA-44CA-B700-9019CAC3814F}" type="slidenum">
              <a:rPr lang="en-US">
                <a:latin typeface="Times New Roman" pitchFamily="18" charset="0"/>
              </a:rPr>
              <a:pPr/>
              <a:t>13</a:t>
            </a:fld>
            <a:endParaRPr lang="en-US">
              <a:latin typeface="Times New Roman" pitchFamily="18" charset="0"/>
            </a:endParaRPr>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a:ln/>
        </p:spPr>
        <p:txBody>
          <a:bodyPr/>
          <a:lstStyle/>
          <a:p>
            <a:endParaRPr lang="el-GR" smtClean="0">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0658" name="Rectangle 2"/>
          <p:cNvSpPr>
            <a:spLocks noGrp="1" noChangeArrowheads="1"/>
          </p:cNvSpPr>
          <p:nvPr>
            <p:ph type="ctrTitle"/>
          </p:nvPr>
        </p:nvSpPr>
        <p:spPr>
          <a:xfrm>
            <a:off x="0" y="546100"/>
            <a:ext cx="9144000" cy="530225"/>
          </a:xfrm>
        </p:spPr>
        <p:txBody>
          <a:bodyPr anchor="t">
            <a:spAutoFit/>
          </a:bodyPr>
          <a:lstStyle>
            <a:lvl1pPr>
              <a:defRPr/>
            </a:lvl1pPr>
          </a:lstStyle>
          <a:p>
            <a:r>
              <a:rPr lang="en-US"/>
              <a:t>Click to edit Master title style</a:t>
            </a:r>
          </a:p>
        </p:txBody>
      </p:sp>
      <p:sp>
        <p:nvSpPr>
          <p:cNvPr id="70659" name="Rectangle 3"/>
          <p:cNvSpPr>
            <a:spLocks noGrp="1" noChangeArrowheads="1"/>
          </p:cNvSpPr>
          <p:nvPr>
            <p:ph type="subTitle" idx="1"/>
          </p:nvPr>
        </p:nvSpPr>
        <p:spPr>
          <a:xfrm>
            <a:off x="1371600" y="1851025"/>
            <a:ext cx="6400800" cy="420688"/>
          </a:xfrm>
        </p:spPr>
        <p:txBody>
          <a:bodyPr>
            <a:spAutoFit/>
          </a:bodyPr>
          <a:lstStyle>
            <a:lvl1pPr marL="0" indent="0" algn="ctr">
              <a:buFontTx/>
              <a:buNone/>
              <a:defRPr/>
            </a:lvl1pPr>
          </a:lstStyle>
          <a:p>
            <a:r>
              <a:rPr lang="en-US"/>
              <a:t>Click to edit Master subtitle style</a:t>
            </a:r>
          </a:p>
        </p:txBody>
      </p:sp>
      <p:pic>
        <p:nvPicPr>
          <p:cNvPr id="70660" name="Picture 4" descr="WinFX__TLE__05"/>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p:spPr>
      </p:pic>
      <p:pic>
        <p:nvPicPr>
          <p:cNvPr id="70664" name="Picture 8" descr="Microsoft"/>
          <p:cNvPicPr>
            <a:picLocks noChangeAspect="1" noChangeArrowheads="1"/>
          </p:cNvPicPr>
          <p:nvPr userDrawn="1"/>
        </p:nvPicPr>
        <p:blipFill>
          <a:blip r:embed="rId3" cstate="print"/>
          <a:srcRect/>
          <a:stretch>
            <a:fillRect/>
          </a:stretch>
        </p:blipFill>
        <p:spPr bwMode="auto">
          <a:xfrm>
            <a:off x="873125" y="2544763"/>
            <a:ext cx="7723188" cy="3435350"/>
          </a:xfrm>
          <a:prstGeom prst="rect">
            <a:avLst/>
          </a:prstGeom>
          <a:noFill/>
        </p:spPr>
      </p:pic>
    </p:spTree>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229600" cy="1143000"/>
          </a:xfrm>
        </p:spPr>
        <p:txBody>
          <a:bodyPr/>
          <a:lstStyle/>
          <a:p>
            <a:r>
              <a:rPr lang="en-US" smtClean="0"/>
              <a:t>Click to edit Master title style</a:t>
            </a:r>
            <a:endParaRPr lang="el-GR"/>
          </a:p>
        </p:txBody>
      </p:sp>
      <p:sp>
        <p:nvSpPr>
          <p:cNvPr id="3" name="Content Placeholder 2"/>
          <p:cNvSpPr>
            <a:spLocks noGrp="1"/>
          </p:cNvSpPr>
          <p:nvPr>
            <p:ph idx="1"/>
          </p:nvPr>
        </p:nvSpPr>
        <p:spPr>
          <a:xfrm>
            <a:off x="457200" y="1905000"/>
            <a:ext cx="82296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229600" cy="1143000"/>
          </a:xfrm>
        </p:spPr>
        <p:txBody>
          <a:bodyPr/>
          <a:lstStyle/>
          <a:p>
            <a:r>
              <a:rPr lang="en-US" smtClean="0"/>
              <a:t>Click to edit Master title style</a:t>
            </a:r>
            <a:endParaRPr lang="el-GR"/>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304800" y="152400"/>
            <a:ext cx="8382000" cy="5867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74638" y="1376363"/>
            <a:ext cx="4248150" cy="47196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75188" y="1376363"/>
            <a:ext cx="4248150" cy="47196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a:xfrm>
            <a:off x="685800" y="6248400"/>
            <a:ext cx="1905000" cy="457200"/>
          </a:xfrm>
          <a:prstGeom prst="rect">
            <a:avLst/>
          </a:prstGeom>
          <a:ln/>
        </p:spPr>
        <p:txBody>
          <a:bodyPr/>
          <a:lstStyle>
            <a:lvl1pPr>
              <a:defRPr/>
            </a:lvl1pPr>
          </a:lstStyle>
          <a:p>
            <a:pPr>
              <a:defRPr/>
            </a:pPr>
            <a:r>
              <a:rPr lang="en-US"/>
              <a:t>2007</a:t>
            </a:r>
            <a:endParaRPr lang="el-GR"/>
          </a:p>
        </p:txBody>
      </p:sp>
      <p:sp>
        <p:nvSpPr>
          <p:cNvPr id="6" name="Footer Placeholder 5"/>
          <p:cNvSpPr>
            <a:spLocks noGrp="1" noChangeArrowheads="1"/>
          </p:cNvSpPr>
          <p:nvPr>
            <p:ph type="ftr" sz="quarter" idx="11"/>
          </p:nvPr>
        </p:nvSpPr>
        <p:spPr>
          <a:xfrm>
            <a:off x="3124200" y="6248400"/>
            <a:ext cx="2895600" cy="457200"/>
          </a:xfrm>
          <a:prstGeom prst="rect">
            <a:avLst/>
          </a:prstGeom>
          <a:ln/>
        </p:spPr>
        <p:txBody>
          <a:bodyPr/>
          <a:lstStyle>
            <a:lvl1pPr>
              <a:defRPr/>
            </a:lvl1pPr>
          </a:lstStyle>
          <a:p>
            <a:pPr>
              <a:defRPr/>
            </a:pPr>
            <a:r>
              <a:rPr lang="el-GR"/>
              <a:t>Δικτυακός Προγραμματισμός</a:t>
            </a:r>
          </a:p>
        </p:txBody>
      </p:sp>
      <p:sp>
        <p:nvSpPr>
          <p:cNvPr id="7" name="Slide Number Placeholder 6"/>
          <p:cNvSpPr>
            <a:spLocks noGrp="1" noChangeArrowheads="1"/>
          </p:cNvSpPr>
          <p:nvPr>
            <p:ph type="sldNum" sz="quarter" idx="12"/>
          </p:nvPr>
        </p:nvSpPr>
        <p:spPr>
          <a:xfrm>
            <a:off x="6553200" y="6248400"/>
            <a:ext cx="1905000" cy="457200"/>
          </a:xfrm>
          <a:prstGeom prst="rect">
            <a:avLst/>
          </a:prstGeom>
          <a:ln/>
        </p:spPr>
        <p:txBody>
          <a:bodyPr/>
          <a:lstStyle>
            <a:lvl1pPr>
              <a:defRPr/>
            </a:lvl1pPr>
          </a:lstStyle>
          <a:p>
            <a:pPr>
              <a:defRPr/>
            </a:pPr>
            <a:fld id="{04FA2CB2-5335-445B-9B4A-3C64E4310813}" type="slidenum">
              <a:rPr lang="el-GR"/>
              <a:pPr>
                <a:defRPr/>
              </a:pPr>
              <a:t>‹#›</a:t>
            </a:fld>
            <a:endParaRPr lang="el-G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777777"/>
        </a:solidFill>
        <a:effectLst/>
      </p:bgPr>
    </p:bg>
    <p:spTree>
      <p:nvGrpSpPr>
        <p:cNvPr id="1" name=""/>
        <p:cNvGrpSpPr/>
        <p:nvPr/>
      </p:nvGrpSpPr>
      <p:grpSpPr>
        <a:xfrm>
          <a:off x="0" y="0"/>
          <a:ext cx="0" cy="0"/>
          <a:chOff x="0" y="0"/>
          <a:chExt cx="0" cy="0"/>
        </a:xfrm>
      </p:grpSpPr>
      <p:pic>
        <p:nvPicPr>
          <p:cNvPr id="1030" name="Picture 6" descr="WinFX__TXT__05"/>
          <p:cNvPicPr>
            <a:picLocks noChangeAspect="1" noChangeArrowheads="1"/>
          </p:cNvPicPr>
          <p:nvPr userDrawn="1"/>
        </p:nvPicPr>
        <p:blipFill>
          <a:blip r:embed="rId7" cstate="print"/>
          <a:srcRect/>
          <a:stretch>
            <a:fillRect/>
          </a:stretch>
        </p:blipFill>
        <p:spPr bwMode="auto">
          <a:xfrm>
            <a:off x="0" y="0"/>
            <a:ext cx="9144000" cy="6858000"/>
          </a:xfrm>
          <a:prstGeom prst="rect">
            <a:avLst/>
          </a:prstGeom>
          <a:noFill/>
        </p:spPr>
      </p:pic>
      <p:pic>
        <p:nvPicPr>
          <p:cNvPr id="1031" name="Picture 7" descr="WinFX__LineGlow"/>
          <p:cNvPicPr>
            <a:picLocks noChangeAspect="1" noChangeArrowheads="1"/>
          </p:cNvPicPr>
          <p:nvPr userDrawn="1"/>
        </p:nvPicPr>
        <p:blipFill>
          <a:blip r:embed="rId8" cstate="print"/>
          <a:srcRect/>
          <a:stretch>
            <a:fillRect/>
          </a:stretch>
        </p:blipFill>
        <p:spPr bwMode="auto">
          <a:xfrm>
            <a:off x="0" y="1119188"/>
            <a:ext cx="9144000" cy="785812"/>
          </a:xfrm>
          <a:prstGeom prst="rect">
            <a:avLst/>
          </a:prstGeom>
          <a:solidFill>
            <a:srgbClr val="FFFFFF">
              <a:alpha val="0"/>
            </a:srgbClr>
          </a:solidFill>
        </p:spPr>
      </p:pic>
      <p:sp>
        <p:nvSpPr>
          <p:cNvPr id="1033" name="Rectangle 9"/>
          <p:cNvSpPr>
            <a:spLocks noGrp="1" noChangeArrowheads="1"/>
          </p:cNvSpPr>
          <p:nvPr>
            <p:ph type="title"/>
          </p:nvPr>
        </p:nvSpPr>
        <p:spPr bwMode="auto">
          <a:xfrm>
            <a:off x="304800" y="152400"/>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34" name="Rectangle 10"/>
          <p:cNvSpPr>
            <a:spLocks noGrp="1" noChangeArrowheads="1"/>
          </p:cNvSpPr>
          <p:nvPr>
            <p:ph type="body" idx="1"/>
          </p:nvPr>
        </p:nvSpPr>
        <p:spPr bwMode="auto">
          <a:xfrm>
            <a:off x="457200" y="1905000"/>
            <a:ext cx="82296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1038" name="Picture 14" descr="Microsoft"/>
          <p:cNvPicPr>
            <a:picLocks noChangeAspect="1" noChangeArrowheads="1"/>
          </p:cNvPicPr>
          <p:nvPr userDrawn="1"/>
        </p:nvPicPr>
        <p:blipFill>
          <a:blip r:embed="rId9" cstate="print"/>
          <a:srcRect/>
          <a:stretch>
            <a:fillRect/>
          </a:stretch>
        </p:blipFill>
        <p:spPr bwMode="auto">
          <a:xfrm>
            <a:off x="7870825" y="6242050"/>
            <a:ext cx="1196975" cy="539750"/>
          </a:xfrm>
          <a:prstGeom prst="rect">
            <a:avLst/>
          </a:prstGeom>
          <a:noFill/>
        </p:spPr>
      </p:pic>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ransition>
    <p:fade/>
  </p:transition>
  <p:timing>
    <p:tnLst>
      <p:par>
        <p:cTn id="1" dur="indefinite" restart="never" nodeType="tmRoot"/>
      </p:par>
    </p:tnLst>
  </p:timing>
  <p:txStyles>
    <p:titleStyle>
      <a:lvl1pPr algn="l" rtl="0" eaLnBrk="0" fontAlgn="base">
        <a:lnSpc>
          <a:spcPct val="90000"/>
        </a:lnSpc>
        <a:spcBef>
          <a:spcPct val="0"/>
        </a:spcBef>
        <a:spcAft>
          <a:spcPct val="0"/>
        </a:spcAft>
        <a:defRPr sz="3200" b="1">
          <a:solidFill>
            <a:schemeClr val="tx1"/>
          </a:solidFill>
          <a:effectLst>
            <a:outerShdw blurRad="38100" dist="38100" dir="2700000" algn="tl">
              <a:srgbClr val="000000"/>
            </a:outerShdw>
          </a:effectLst>
          <a:latin typeface="+mj-lt"/>
          <a:ea typeface="+mj-ea"/>
          <a:cs typeface="+mj-cs"/>
        </a:defRPr>
      </a:lvl1pPr>
      <a:lvl2pPr algn="l" rtl="0" eaLnBrk="0" fontAlgn="base">
        <a:lnSpc>
          <a:spcPct val="90000"/>
        </a:lnSpc>
        <a:spcBef>
          <a:spcPct val="0"/>
        </a:spcBef>
        <a:spcAft>
          <a:spcPct val="0"/>
        </a:spcAft>
        <a:defRPr sz="3200" b="1">
          <a:solidFill>
            <a:schemeClr val="tx1"/>
          </a:solidFill>
          <a:effectLst>
            <a:outerShdw blurRad="38100" dist="38100" dir="2700000" algn="tl">
              <a:srgbClr val="000000"/>
            </a:outerShdw>
          </a:effectLst>
          <a:latin typeface="Arial" charset="0"/>
        </a:defRPr>
      </a:lvl2pPr>
      <a:lvl3pPr algn="l" rtl="0" eaLnBrk="0" fontAlgn="base">
        <a:lnSpc>
          <a:spcPct val="90000"/>
        </a:lnSpc>
        <a:spcBef>
          <a:spcPct val="0"/>
        </a:spcBef>
        <a:spcAft>
          <a:spcPct val="0"/>
        </a:spcAft>
        <a:defRPr sz="3200" b="1">
          <a:solidFill>
            <a:schemeClr val="tx1"/>
          </a:solidFill>
          <a:effectLst>
            <a:outerShdw blurRad="38100" dist="38100" dir="2700000" algn="tl">
              <a:srgbClr val="000000"/>
            </a:outerShdw>
          </a:effectLst>
          <a:latin typeface="Arial" charset="0"/>
        </a:defRPr>
      </a:lvl3pPr>
      <a:lvl4pPr algn="l" rtl="0" eaLnBrk="0" fontAlgn="base">
        <a:lnSpc>
          <a:spcPct val="90000"/>
        </a:lnSpc>
        <a:spcBef>
          <a:spcPct val="0"/>
        </a:spcBef>
        <a:spcAft>
          <a:spcPct val="0"/>
        </a:spcAft>
        <a:defRPr sz="3200" b="1">
          <a:solidFill>
            <a:schemeClr val="tx1"/>
          </a:solidFill>
          <a:effectLst>
            <a:outerShdw blurRad="38100" dist="38100" dir="2700000" algn="tl">
              <a:srgbClr val="000000"/>
            </a:outerShdw>
          </a:effectLst>
          <a:latin typeface="Arial" charset="0"/>
        </a:defRPr>
      </a:lvl4pPr>
      <a:lvl5pPr algn="l" rtl="0" eaLnBrk="0" fontAlgn="base">
        <a:lnSpc>
          <a:spcPct val="90000"/>
        </a:lnSpc>
        <a:spcBef>
          <a:spcPct val="0"/>
        </a:spcBef>
        <a:spcAft>
          <a:spcPct val="0"/>
        </a:spcAft>
        <a:defRPr sz="3200" b="1">
          <a:solidFill>
            <a:schemeClr val="tx1"/>
          </a:solidFill>
          <a:effectLst>
            <a:outerShdw blurRad="38100" dist="38100" dir="2700000" algn="tl">
              <a:srgbClr val="000000"/>
            </a:outerShdw>
          </a:effectLst>
          <a:latin typeface="Arial" charset="0"/>
        </a:defRPr>
      </a:lvl5pPr>
      <a:lvl6pPr marL="457200" algn="l" rtl="0" eaLnBrk="0" fontAlgn="base">
        <a:lnSpc>
          <a:spcPct val="90000"/>
        </a:lnSpc>
        <a:spcBef>
          <a:spcPct val="0"/>
        </a:spcBef>
        <a:spcAft>
          <a:spcPct val="0"/>
        </a:spcAft>
        <a:defRPr sz="3200" b="1">
          <a:solidFill>
            <a:schemeClr val="tx1"/>
          </a:solidFill>
          <a:effectLst>
            <a:outerShdw blurRad="38100" dist="38100" dir="2700000" algn="tl">
              <a:srgbClr val="000000"/>
            </a:outerShdw>
          </a:effectLst>
          <a:latin typeface="Arial" charset="0"/>
        </a:defRPr>
      </a:lvl6pPr>
      <a:lvl7pPr marL="914400" algn="l" rtl="0" eaLnBrk="0" fontAlgn="base">
        <a:lnSpc>
          <a:spcPct val="90000"/>
        </a:lnSpc>
        <a:spcBef>
          <a:spcPct val="0"/>
        </a:spcBef>
        <a:spcAft>
          <a:spcPct val="0"/>
        </a:spcAft>
        <a:defRPr sz="3200" b="1">
          <a:solidFill>
            <a:schemeClr val="tx1"/>
          </a:solidFill>
          <a:effectLst>
            <a:outerShdw blurRad="38100" dist="38100" dir="2700000" algn="tl">
              <a:srgbClr val="000000"/>
            </a:outerShdw>
          </a:effectLst>
          <a:latin typeface="Arial" charset="0"/>
        </a:defRPr>
      </a:lvl7pPr>
      <a:lvl8pPr marL="1371600" algn="l" rtl="0" eaLnBrk="0" fontAlgn="base">
        <a:lnSpc>
          <a:spcPct val="90000"/>
        </a:lnSpc>
        <a:spcBef>
          <a:spcPct val="0"/>
        </a:spcBef>
        <a:spcAft>
          <a:spcPct val="0"/>
        </a:spcAft>
        <a:defRPr sz="3200" b="1">
          <a:solidFill>
            <a:schemeClr val="tx1"/>
          </a:solidFill>
          <a:effectLst>
            <a:outerShdw blurRad="38100" dist="38100" dir="2700000" algn="tl">
              <a:srgbClr val="000000"/>
            </a:outerShdw>
          </a:effectLst>
          <a:latin typeface="Arial" charset="0"/>
        </a:defRPr>
      </a:lvl8pPr>
      <a:lvl9pPr marL="1828800" algn="l" rtl="0" eaLnBrk="0" fontAlgn="base">
        <a:lnSpc>
          <a:spcPct val="90000"/>
        </a:lnSpc>
        <a:spcBef>
          <a:spcPct val="0"/>
        </a:spcBef>
        <a:spcAft>
          <a:spcPct val="0"/>
        </a:spcAft>
        <a:defRPr sz="3200" b="1">
          <a:solidFill>
            <a:schemeClr val="tx1"/>
          </a:solidFill>
          <a:effectLst>
            <a:outerShdw blurRad="38100" dist="38100" dir="2700000" algn="tl">
              <a:srgbClr val="000000"/>
            </a:outerShdw>
          </a:effectLst>
          <a:latin typeface="Arial" charset="0"/>
        </a:defRPr>
      </a:lvl9pPr>
    </p:titleStyle>
    <p:bodyStyle>
      <a:lvl1pPr marL="461963" indent="-461963" algn="l" rtl="0" eaLnBrk="0" fontAlgn="base">
        <a:lnSpc>
          <a:spcPct val="90000"/>
        </a:lnSpc>
        <a:spcBef>
          <a:spcPct val="30000"/>
        </a:spcBef>
        <a:spcAft>
          <a:spcPct val="0"/>
        </a:spcAft>
        <a:buClr>
          <a:schemeClr val="tx1"/>
        </a:buClr>
        <a:buChar char="•"/>
        <a:defRPr sz="2400">
          <a:solidFill>
            <a:schemeClr val="tx1"/>
          </a:solidFill>
          <a:latin typeface="+mn-lt"/>
          <a:ea typeface="+mn-ea"/>
          <a:cs typeface="+mn-cs"/>
        </a:defRPr>
      </a:lvl1pPr>
      <a:lvl2pPr marL="850900" indent="-387350" algn="l" rtl="0" eaLnBrk="0" fontAlgn="base">
        <a:lnSpc>
          <a:spcPct val="90000"/>
        </a:lnSpc>
        <a:spcBef>
          <a:spcPct val="30000"/>
        </a:spcBef>
        <a:spcAft>
          <a:spcPct val="0"/>
        </a:spcAft>
        <a:buClr>
          <a:schemeClr val="tx1"/>
        </a:buClr>
        <a:buChar char="•"/>
        <a:defRPr sz="2000">
          <a:solidFill>
            <a:schemeClr val="tx1"/>
          </a:solidFill>
          <a:latin typeface="+mn-lt"/>
        </a:defRPr>
      </a:lvl2pPr>
      <a:lvl3pPr marL="1204913" indent="-352425" algn="l" rtl="0" eaLnBrk="0" fontAlgn="base">
        <a:lnSpc>
          <a:spcPct val="90000"/>
        </a:lnSpc>
        <a:spcBef>
          <a:spcPct val="30000"/>
        </a:spcBef>
        <a:spcAft>
          <a:spcPct val="0"/>
        </a:spcAft>
        <a:buClr>
          <a:schemeClr val="tx1"/>
        </a:buClr>
        <a:buChar char="•"/>
        <a:defRPr>
          <a:solidFill>
            <a:schemeClr val="tx1"/>
          </a:solidFill>
          <a:latin typeface="+mn-lt"/>
        </a:defRPr>
      </a:lvl3pPr>
      <a:lvl4pPr marL="1497013" indent="-290513" algn="l" rtl="0" eaLnBrk="0" fontAlgn="base">
        <a:lnSpc>
          <a:spcPct val="90000"/>
        </a:lnSpc>
        <a:spcBef>
          <a:spcPct val="30000"/>
        </a:spcBef>
        <a:spcAft>
          <a:spcPct val="0"/>
        </a:spcAft>
        <a:buClr>
          <a:schemeClr val="tx1"/>
        </a:buClr>
        <a:buChar char="•"/>
        <a:defRPr sz="1600">
          <a:solidFill>
            <a:schemeClr val="tx1"/>
          </a:solidFill>
          <a:latin typeface="+mn-lt"/>
        </a:defRPr>
      </a:lvl4pPr>
      <a:lvl5pPr marL="1773238" indent="-274638" algn="l" rtl="0" eaLnBrk="0" fontAlgn="base">
        <a:lnSpc>
          <a:spcPct val="90000"/>
        </a:lnSpc>
        <a:spcBef>
          <a:spcPct val="30000"/>
        </a:spcBef>
        <a:spcAft>
          <a:spcPct val="0"/>
        </a:spcAft>
        <a:buClr>
          <a:schemeClr val="tx1"/>
        </a:buClr>
        <a:buChar char="•"/>
        <a:defRPr sz="1600">
          <a:solidFill>
            <a:schemeClr val="tx1"/>
          </a:solidFill>
          <a:latin typeface="+mn-lt"/>
        </a:defRPr>
      </a:lvl5pPr>
      <a:lvl6pPr marL="2230438" indent="-274638" algn="l" rtl="0" eaLnBrk="0" fontAlgn="base">
        <a:lnSpc>
          <a:spcPct val="90000"/>
        </a:lnSpc>
        <a:spcBef>
          <a:spcPct val="30000"/>
        </a:spcBef>
        <a:spcAft>
          <a:spcPct val="0"/>
        </a:spcAft>
        <a:buClr>
          <a:schemeClr val="tx1"/>
        </a:buClr>
        <a:buChar char="•"/>
        <a:defRPr sz="1600">
          <a:solidFill>
            <a:schemeClr val="tx1"/>
          </a:solidFill>
          <a:latin typeface="+mn-lt"/>
        </a:defRPr>
      </a:lvl6pPr>
      <a:lvl7pPr marL="2687638" indent="-274638" algn="l" rtl="0" eaLnBrk="0" fontAlgn="base">
        <a:lnSpc>
          <a:spcPct val="90000"/>
        </a:lnSpc>
        <a:spcBef>
          <a:spcPct val="30000"/>
        </a:spcBef>
        <a:spcAft>
          <a:spcPct val="0"/>
        </a:spcAft>
        <a:buClr>
          <a:schemeClr val="tx1"/>
        </a:buClr>
        <a:buChar char="•"/>
        <a:defRPr sz="1600">
          <a:solidFill>
            <a:schemeClr val="tx1"/>
          </a:solidFill>
          <a:latin typeface="+mn-lt"/>
        </a:defRPr>
      </a:lvl7pPr>
      <a:lvl8pPr marL="3144838" indent="-274638" algn="l" rtl="0" eaLnBrk="0" fontAlgn="base">
        <a:lnSpc>
          <a:spcPct val="90000"/>
        </a:lnSpc>
        <a:spcBef>
          <a:spcPct val="30000"/>
        </a:spcBef>
        <a:spcAft>
          <a:spcPct val="0"/>
        </a:spcAft>
        <a:buClr>
          <a:schemeClr val="tx1"/>
        </a:buClr>
        <a:buChar char="•"/>
        <a:defRPr sz="1600">
          <a:solidFill>
            <a:schemeClr val="tx1"/>
          </a:solidFill>
          <a:latin typeface="+mn-lt"/>
        </a:defRPr>
      </a:lvl8pPr>
      <a:lvl9pPr marL="3602038" indent="-274638" algn="l" rtl="0" eaLnBrk="0" fontAlgn="base">
        <a:lnSpc>
          <a:spcPct val="90000"/>
        </a:lnSpc>
        <a:spcBef>
          <a:spcPct val="30000"/>
        </a:spcBef>
        <a:spcAft>
          <a:spcPct val="0"/>
        </a:spcAft>
        <a:buClr>
          <a:schemeClr val="tx1"/>
        </a:buClr>
        <a:buChar char="•"/>
        <a:defRPr sz="1600">
          <a:solidFill>
            <a:schemeClr val="tx1"/>
          </a:solidFill>
          <a:latin typeface="+mn-lt"/>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video" Target="file:///C:\Users\AndreasBotsikas\Desktop\WCF-Ntua-2010\2009\abot-presentation\countdown_lg_nwm.wmv" TargetMode="Externa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32.png"/><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 Id="rId9" Type="http://schemas.openxmlformats.org/officeDocument/2006/relationships/image" Target="../media/image39.png"/></Relationships>
</file>

<file path=ppt/slides/_rels/slide18.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40.jpeg"/><Relationship Id="rId7" Type="http://schemas.openxmlformats.org/officeDocument/2006/relationships/image" Target="../media/image36.pn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34.png"/><Relationship Id="rId11" Type="http://schemas.openxmlformats.org/officeDocument/2006/relationships/image" Target="../media/image3.png"/><Relationship Id="rId5" Type="http://schemas.openxmlformats.org/officeDocument/2006/relationships/image" Target="../media/image39.png"/><Relationship Id="rId10" Type="http://schemas.openxmlformats.org/officeDocument/2006/relationships/image" Target="../media/image41.png"/><Relationship Id="rId4" Type="http://schemas.openxmlformats.org/officeDocument/2006/relationships/image" Target="../media/image33.png"/><Relationship Id="rId9" Type="http://schemas.openxmlformats.org/officeDocument/2006/relationships/image" Target="../media/image37.png"/></Relationships>
</file>

<file path=ppt/slides/_rels/slide19.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10.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notesSlide" Target="../notesSlides/notesSlide16.xml"/><Relationship Id="rId7" Type="http://schemas.openxmlformats.org/officeDocument/2006/relationships/image" Target="../media/image49.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48.png"/><Relationship Id="rId5" Type="http://schemas.openxmlformats.org/officeDocument/2006/relationships/image" Target="../media/image47.emf"/><Relationship Id="rId4" Type="http://schemas.openxmlformats.org/officeDocument/2006/relationships/oleObject" Target="../embeddings/oleObject1.bin"/></Relationships>
</file>

<file path=ppt/slides/_rels/slide21.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notesSlide" Target="../notesSlides/notesSlide17.xml"/><Relationship Id="rId7" Type="http://schemas.openxmlformats.org/officeDocument/2006/relationships/image" Target="../media/image49.pn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48.png"/><Relationship Id="rId5" Type="http://schemas.openxmlformats.org/officeDocument/2006/relationships/image" Target="../media/image47.emf"/><Relationship Id="rId4" Type="http://schemas.openxmlformats.org/officeDocument/2006/relationships/oleObject" Target="../embeddings/oleObject2.bin"/></Relationships>
</file>

<file path=ppt/slides/_rels/slide2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2.png"/><Relationship Id="rId7" Type="http://schemas.openxmlformats.org/officeDocument/2006/relationships/image" Target="../media/image56.png"/><Relationship Id="rId12" Type="http://schemas.openxmlformats.org/officeDocument/2006/relationships/image" Target="../media/image61.pn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55.png"/><Relationship Id="rId11" Type="http://schemas.openxmlformats.org/officeDocument/2006/relationships/image" Target="../media/image60.png"/><Relationship Id="rId5" Type="http://schemas.openxmlformats.org/officeDocument/2006/relationships/image" Target="../media/image54.png"/><Relationship Id="rId10" Type="http://schemas.openxmlformats.org/officeDocument/2006/relationships/image" Target="../media/image59.png"/><Relationship Id="rId4" Type="http://schemas.openxmlformats.org/officeDocument/2006/relationships/image" Target="../media/image53.png"/><Relationship Id="rId9" Type="http://schemas.openxmlformats.org/officeDocument/2006/relationships/image" Target="../media/image58.png"/></Relationships>
</file>

<file path=ppt/slides/_rels/slide2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62.jpeg"/><Relationship Id="rId7" Type="http://schemas.openxmlformats.org/officeDocument/2006/relationships/image" Target="../media/image66.png"/><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25.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notesSlide" Target="../notesSlides/notesSlide21.xml"/><Relationship Id="rId7" Type="http://schemas.openxmlformats.org/officeDocument/2006/relationships/image" Target="../media/image49.png"/><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48.png"/><Relationship Id="rId5" Type="http://schemas.openxmlformats.org/officeDocument/2006/relationships/image" Target="../media/image47.emf"/><Relationship Id="rId4" Type="http://schemas.openxmlformats.org/officeDocument/2006/relationships/oleObject" Target="../embeddings/oleObject3.bin"/></Relationships>
</file>

<file path=ppt/slides/_rels/slide2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67.png"/><Relationship Id="rId4" Type="http://schemas.openxmlformats.org/officeDocument/2006/relationships/image" Target="../media/image10.png"/></Relationships>
</file>

<file path=ppt/slides/_rels/slide27.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image" Target="../media/image1.jpeg"/><Relationship Id="rId7" Type="http://schemas.openxmlformats.org/officeDocument/2006/relationships/image" Target="../media/image71.png"/><Relationship Id="rId12"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image" Target="../media/image70.png"/><Relationship Id="rId11" Type="http://schemas.openxmlformats.org/officeDocument/2006/relationships/image" Target="../media/image75.png"/><Relationship Id="rId5" Type="http://schemas.openxmlformats.org/officeDocument/2006/relationships/image" Target="../media/image69.png"/><Relationship Id="rId10" Type="http://schemas.openxmlformats.org/officeDocument/2006/relationships/image" Target="../media/image74.png"/><Relationship Id="rId4" Type="http://schemas.openxmlformats.org/officeDocument/2006/relationships/image" Target="../media/image68.png"/><Relationship Id="rId9" Type="http://schemas.openxmlformats.org/officeDocument/2006/relationships/image" Target="../media/image73.png"/></Relationships>
</file>

<file path=ppt/slides/_rels/slide28.xml.rels><?xml version="1.0" encoding="UTF-8" standalone="yes"?>
<Relationships xmlns="http://schemas.openxmlformats.org/package/2006/relationships"><Relationship Id="rId3" Type="http://schemas.openxmlformats.org/officeDocument/2006/relationships/image" Target="../media/image76.png"/><Relationship Id="rId7" Type="http://schemas.openxmlformats.org/officeDocument/2006/relationships/image" Target="../media/image80.png"/><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s/_rels/slide2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26.xml"/><Relationship Id="rId1" Type="http://schemas.openxmlformats.org/officeDocument/2006/relationships/slideLayout" Target="../slideLayouts/slideLayout3.xml"/><Relationship Id="rId5" Type="http://schemas.openxmlformats.org/officeDocument/2006/relationships/image" Target="../media/image83.png"/><Relationship Id="rId4" Type="http://schemas.openxmlformats.org/officeDocument/2006/relationships/image" Target="../media/image82.png"/></Relationships>
</file>

<file path=ppt/slides/_rels/slide31.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3" Type="http://schemas.openxmlformats.org/officeDocument/2006/relationships/image" Target="../media/image11.jpeg"/><Relationship Id="rId7" Type="http://schemas.openxmlformats.org/officeDocument/2006/relationships/image" Target="../media/image15.png"/><Relationship Id="rId12" Type="http://schemas.openxmlformats.org/officeDocument/2006/relationships/image" Target="../media/image20.png"/><Relationship Id="rId2" Type="http://schemas.openxmlformats.org/officeDocument/2006/relationships/notesSlide" Target="../notesSlides/notesSlide4.xml"/><Relationship Id="rId16"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5" Type="http://schemas.openxmlformats.org/officeDocument/2006/relationships/image" Target="../media/image2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 Id="rId14" Type="http://schemas.openxmlformats.org/officeDocument/2006/relationships/image" Target="../media/image22.png"/></Relationships>
</file>

<file path=ppt/slides/_rels/slide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5.xml"/><Relationship Id="rId4" Type="http://schemas.openxmlformats.org/officeDocument/2006/relationships/image" Target="../media/image2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l-GR" dirty="0"/>
              <a:t>Δικτυακός Προγραμματισμός</a:t>
            </a:r>
          </a:p>
        </p:txBody>
      </p:sp>
      <p:pic>
        <p:nvPicPr>
          <p:cNvPr id="4" name="Picture 15" descr="WinFX_WCF__03a"/>
          <p:cNvPicPr>
            <a:picLocks noChangeAspect="1" noChangeArrowheads="1"/>
          </p:cNvPicPr>
          <p:nvPr/>
        </p:nvPicPr>
        <p:blipFill>
          <a:blip r:embed="rId4" cstate="print"/>
          <a:srcRect/>
          <a:stretch>
            <a:fillRect/>
          </a:stretch>
        </p:blipFill>
        <p:spPr bwMode="auto">
          <a:xfrm>
            <a:off x="2095500" y="1243013"/>
            <a:ext cx="7048500" cy="5284787"/>
          </a:xfrm>
          <a:prstGeom prst="rect">
            <a:avLst/>
          </a:prstGeom>
          <a:noFill/>
        </p:spPr>
      </p:pic>
      <p:pic>
        <p:nvPicPr>
          <p:cNvPr id="5" name="countdown_lg_nwm.wmv">
            <a:hlinkClick r:id="" action="ppaction://media"/>
          </p:cNvPr>
          <p:cNvPicPr>
            <a:picLocks noRot="1" noChangeAspect="1"/>
          </p:cNvPicPr>
          <p:nvPr>
            <a:videoFile r:link="rId1"/>
          </p:nvPr>
        </p:nvPicPr>
        <p:blipFill>
          <a:blip r:embed="rId5" cstate="print"/>
          <a:stretch>
            <a:fillRect/>
          </a:stretch>
        </p:blipFill>
        <p:spPr>
          <a:xfrm>
            <a:off x="9796802" y="3797300"/>
            <a:ext cx="2191997" cy="1625852"/>
          </a:xfrm>
          <a:prstGeom prst="rect">
            <a:avLst/>
          </a:prstGeom>
        </p:spPr>
      </p:pic>
      <p:pic>
        <p:nvPicPr>
          <p:cNvPr id="6" name="Picture 10"/>
          <p:cNvPicPr>
            <a:picLocks noChangeAspect="1" noChangeArrowheads="1"/>
          </p:cNvPicPr>
          <p:nvPr/>
        </p:nvPicPr>
        <p:blipFill>
          <a:blip r:embed="rId6" cstate="print"/>
          <a:srcRect/>
          <a:stretch>
            <a:fillRect/>
          </a:stretch>
        </p:blipFill>
        <p:spPr bwMode="auto">
          <a:xfrm>
            <a:off x="279424" y="1943232"/>
            <a:ext cx="2781276" cy="293103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numSld="999">
                <p:cTn id="7" fill="hold" display="0">
                  <p:stCondLst>
                    <p:cond delay="indefinite"/>
                  </p:stCondLst>
                  <p:endCondLst>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9" name="Rectangle 2"/>
          <p:cNvSpPr>
            <a:spLocks noGrp="1" noChangeArrowheads="1"/>
          </p:cNvSpPr>
          <p:nvPr>
            <p:ph type="title"/>
          </p:nvPr>
        </p:nvSpPr>
        <p:spPr/>
        <p:txBody>
          <a:bodyPr/>
          <a:lstStyle/>
          <a:p>
            <a:pPr eaLnBrk="1" hangingPunct="1"/>
            <a:r>
              <a:rPr lang="el-GR" smtClean="0"/>
              <a:t>Η</a:t>
            </a:r>
            <a:r>
              <a:rPr lang="en-US" smtClean="0"/>
              <a:t> </a:t>
            </a:r>
            <a:r>
              <a:rPr lang="el-GR" smtClean="0"/>
              <a:t>δομή</a:t>
            </a:r>
            <a:r>
              <a:rPr lang="en-US" smtClean="0"/>
              <a:t> </a:t>
            </a:r>
            <a:r>
              <a:rPr lang="el-GR" smtClean="0"/>
              <a:t>ενός SOAP Message</a:t>
            </a:r>
          </a:p>
        </p:txBody>
      </p:sp>
      <p:pic>
        <p:nvPicPr>
          <p:cNvPr id="52230" name="Picture 6"/>
          <p:cNvPicPr>
            <a:picLocks noGrp="1" noChangeAspect="1" noChangeArrowheads="1"/>
          </p:cNvPicPr>
          <p:nvPr>
            <p:ph idx="1"/>
          </p:nvPr>
        </p:nvPicPr>
        <p:blipFill>
          <a:blip r:embed="rId3" cstate="print"/>
          <a:srcRect/>
          <a:stretch>
            <a:fillRect/>
          </a:stretch>
        </p:blipFill>
        <p:spPr>
          <a:xfrm>
            <a:off x="274638" y="1593850"/>
            <a:ext cx="8648700" cy="4565650"/>
          </a:xfrm>
          <a:noFill/>
        </p:spPr>
      </p:pic>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3" name="Rectangle 2"/>
          <p:cNvSpPr>
            <a:spLocks noGrp="1" noChangeArrowheads="1"/>
          </p:cNvSpPr>
          <p:nvPr>
            <p:ph type="title"/>
          </p:nvPr>
        </p:nvSpPr>
        <p:spPr/>
        <p:txBody>
          <a:bodyPr/>
          <a:lstStyle/>
          <a:p>
            <a:pPr eaLnBrk="1" hangingPunct="1"/>
            <a:r>
              <a:rPr lang="el-GR" dirty="0" smtClean="0"/>
              <a:t>Αίτημα με SOAP</a:t>
            </a:r>
          </a:p>
        </p:txBody>
      </p:sp>
      <p:sp>
        <p:nvSpPr>
          <p:cNvPr id="58374" name="Rectangle 3"/>
          <p:cNvSpPr>
            <a:spLocks noGrp="1" noChangeArrowheads="1"/>
          </p:cNvSpPr>
          <p:nvPr>
            <p:ph type="body" idx="1"/>
          </p:nvPr>
        </p:nvSpPr>
        <p:spPr>
          <a:xfrm>
            <a:off x="241300" y="1905000"/>
            <a:ext cx="8445500" cy="4114800"/>
          </a:xfrm>
        </p:spPr>
        <p:txBody>
          <a:bodyPr/>
          <a:lstStyle/>
          <a:p>
            <a:pPr eaLnBrk="1" hangingPunct="1">
              <a:buFontTx/>
              <a:buNone/>
            </a:pPr>
            <a:endParaRPr lang="el-GR" sz="2100" dirty="0" smtClean="0"/>
          </a:p>
          <a:p>
            <a:pPr eaLnBrk="1" hangingPunct="1">
              <a:buFontTx/>
              <a:buNone/>
            </a:pPr>
            <a:r>
              <a:rPr lang="el-GR" sz="2100" i="1" dirty="0" smtClean="0"/>
              <a:t>&lt;</a:t>
            </a:r>
            <a:r>
              <a:rPr lang="el-GR" sz="2100" i="1" dirty="0" err="1" smtClean="0"/>
              <a:t>SOAP:Envelope</a:t>
            </a:r>
            <a:r>
              <a:rPr lang="el-GR" sz="2100" i="1" dirty="0" smtClean="0"/>
              <a:t> xmlns:SOAP="urn:schemas-xmlsoap-org:soap.v1"&gt;</a:t>
            </a:r>
          </a:p>
          <a:p>
            <a:pPr eaLnBrk="1" hangingPunct="1">
              <a:buFontTx/>
              <a:buNone/>
            </a:pPr>
            <a:r>
              <a:rPr lang="el-GR" sz="2100" i="1" dirty="0" smtClean="0"/>
              <a:t>	&lt;</a:t>
            </a:r>
            <a:r>
              <a:rPr lang="el-GR" sz="2100" i="1" dirty="0" err="1" smtClean="0"/>
              <a:t>SOAP:Body</a:t>
            </a:r>
            <a:r>
              <a:rPr lang="el-GR" sz="2100" i="1" dirty="0" smtClean="0"/>
              <a:t>&gt;</a:t>
            </a:r>
          </a:p>
          <a:p>
            <a:pPr eaLnBrk="1" hangingPunct="1">
              <a:buFontTx/>
              <a:buNone/>
            </a:pPr>
            <a:r>
              <a:rPr lang="el-GR" sz="2100" i="1" dirty="0" smtClean="0"/>
              <a:t>		&lt;</a:t>
            </a:r>
            <a:r>
              <a:rPr lang="el-GR" sz="2100" i="1" dirty="0" err="1" smtClean="0"/>
              <a:t>m:Add</a:t>
            </a:r>
            <a:r>
              <a:rPr lang="el-GR" sz="2100" i="1" dirty="0" smtClean="0"/>
              <a:t> </a:t>
            </a:r>
            <a:r>
              <a:rPr lang="el-GR" sz="2100" i="1" dirty="0" err="1" smtClean="0"/>
              <a:t>xmlns:m="urn:ProgID:SOAPMath.CSOAPMath</a:t>
            </a:r>
            <a:r>
              <a:rPr lang="el-GR" sz="2100" i="1" dirty="0" smtClean="0"/>
              <a:t>"&gt;</a:t>
            </a:r>
          </a:p>
          <a:p>
            <a:pPr eaLnBrk="1" hangingPunct="1">
              <a:buFontTx/>
              <a:buNone/>
            </a:pPr>
            <a:r>
              <a:rPr lang="el-GR" sz="2100" i="1" dirty="0" smtClean="0"/>
              <a:t>			&lt;x&gt;4&lt;/x&gt;</a:t>
            </a:r>
          </a:p>
          <a:p>
            <a:pPr eaLnBrk="1" hangingPunct="1">
              <a:buFontTx/>
              <a:buNone/>
            </a:pPr>
            <a:r>
              <a:rPr lang="el-GR" sz="2100" i="1" dirty="0" smtClean="0"/>
              <a:t>			&lt;y&gt;5&lt;/y&gt;</a:t>
            </a:r>
          </a:p>
          <a:p>
            <a:pPr eaLnBrk="1" hangingPunct="1">
              <a:buFontTx/>
              <a:buNone/>
            </a:pPr>
            <a:r>
              <a:rPr lang="el-GR" sz="2100" i="1" dirty="0" smtClean="0"/>
              <a:t>		&lt;/</a:t>
            </a:r>
            <a:r>
              <a:rPr lang="el-GR" sz="2100" i="1" dirty="0" err="1" smtClean="0"/>
              <a:t>m:Add</a:t>
            </a:r>
            <a:r>
              <a:rPr lang="el-GR" sz="2100" i="1" dirty="0" smtClean="0"/>
              <a:t>&gt;</a:t>
            </a:r>
          </a:p>
          <a:p>
            <a:pPr eaLnBrk="1" hangingPunct="1">
              <a:buFontTx/>
              <a:buNone/>
            </a:pPr>
            <a:r>
              <a:rPr lang="el-GR" sz="2100" i="1" dirty="0" smtClean="0"/>
              <a:t>	&lt;/</a:t>
            </a:r>
            <a:r>
              <a:rPr lang="el-GR" sz="2100" i="1" dirty="0" err="1" smtClean="0"/>
              <a:t>SOAP:Body</a:t>
            </a:r>
            <a:r>
              <a:rPr lang="el-GR" sz="2100" i="1" dirty="0" smtClean="0"/>
              <a:t>&gt;</a:t>
            </a:r>
          </a:p>
          <a:p>
            <a:pPr eaLnBrk="1" hangingPunct="1">
              <a:buFontTx/>
              <a:buNone/>
            </a:pPr>
            <a:r>
              <a:rPr lang="el-GR" sz="2100" i="1" dirty="0" smtClean="0"/>
              <a:t>&lt;/</a:t>
            </a:r>
            <a:r>
              <a:rPr lang="el-GR" sz="2100" i="1" dirty="0" err="1" smtClean="0"/>
              <a:t>SOAP:Envelope</a:t>
            </a:r>
            <a:r>
              <a:rPr lang="el-GR" sz="2100" i="1" dirty="0" smtClean="0"/>
              <a:t>&gt;</a:t>
            </a:r>
          </a:p>
          <a:p>
            <a:pPr eaLnBrk="1" hangingPunct="1">
              <a:buFontTx/>
              <a:buNone/>
            </a:pPr>
            <a:endParaRPr lang="el-GR" sz="2100" dirty="0" smtClean="0"/>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3" name="Rectangle 2"/>
          <p:cNvSpPr>
            <a:spLocks noGrp="1" noChangeArrowheads="1"/>
          </p:cNvSpPr>
          <p:nvPr>
            <p:ph type="title"/>
          </p:nvPr>
        </p:nvSpPr>
        <p:spPr/>
        <p:txBody>
          <a:bodyPr/>
          <a:lstStyle/>
          <a:p>
            <a:pPr eaLnBrk="1" hangingPunct="1"/>
            <a:r>
              <a:rPr lang="el-GR" dirty="0" smtClean="0"/>
              <a:t>Απάντηση με SOAP</a:t>
            </a:r>
          </a:p>
        </p:txBody>
      </p:sp>
      <p:sp>
        <p:nvSpPr>
          <p:cNvPr id="58374" name="Rectangle 3"/>
          <p:cNvSpPr>
            <a:spLocks noGrp="1" noChangeArrowheads="1"/>
          </p:cNvSpPr>
          <p:nvPr>
            <p:ph type="body" idx="1"/>
          </p:nvPr>
        </p:nvSpPr>
        <p:spPr>
          <a:xfrm>
            <a:off x="241300" y="1905000"/>
            <a:ext cx="8445500" cy="4114800"/>
          </a:xfrm>
        </p:spPr>
        <p:txBody>
          <a:bodyPr/>
          <a:lstStyle/>
          <a:p>
            <a:pPr eaLnBrk="1" hangingPunct="1">
              <a:buFontTx/>
              <a:buNone/>
            </a:pPr>
            <a:endParaRPr lang="el-GR" sz="2100" dirty="0" smtClean="0"/>
          </a:p>
          <a:p>
            <a:pPr eaLnBrk="1" hangingPunct="1">
              <a:buFontTx/>
              <a:buNone/>
            </a:pPr>
            <a:r>
              <a:rPr lang="el-GR" sz="2100" i="1" dirty="0" smtClean="0"/>
              <a:t>&lt;</a:t>
            </a:r>
            <a:r>
              <a:rPr lang="el-GR" sz="2100" i="1" dirty="0" err="1" smtClean="0"/>
              <a:t>SOAP:Envelope</a:t>
            </a:r>
            <a:r>
              <a:rPr lang="el-GR" sz="2100" i="1" dirty="0" smtClean="0"/>
              <a:t> xmlns:SOAP="urn:schemas-xmlsoap-org:soap.v1"&gt;</a:t>
            </a:r>
          </a:p>
          <a:p>
            <a:pPr eaLnBrk="1" hangingPunct="1">
              <a:buFontTx/>
              <a:buNone/>
            </a:pPr>
            <a:r>
              <a:rPr lang="el-GR" sz="2100" i="1" dirty="0" smtClean="0"/>
              <a:t>	&lt;</a:t>
            </a:r>
            <a:r>
              <a:rPr lang="el-GR" sz="2100" i="1" dirty="0" err="1" smtClean="0"/>
              <a:t>SOAP:Body</a:t>
            </a:r>
            <a:r>
              <a:rPr lang="el-GR" sz="2100" i="1" dirty="0" smtClean="0"/>
              <a:t>&gt;</a:t>
            </a:r>
          </a:p>
          <a:p>
            <a:pPr eaLnBrk="1" hangingPunct="1">
              <a:buFontTx/>
              <a:buNone/>
            </a:pPr>
            <a:r>
              <a:rPr lang="el-GR" sz="2100" i="1" dirty="0" smtClean="0"/>
              <a:t>		&lt;</a:t>
            </a:r>
            <a:r>
              <a:rPr lang="el-GR" sz="2100" i="1" dirty="0" err="1" smtClean="0"/>
              <a:t>m:Add</a:t>
            </a:r>
            <a:r>
              <a:rPr lang="el-GR" sz="2100" i="1" dirty="0" smtClean="0"/>
              <a:t> </a:t>
            </a:r>
            <a:r>
              <a:rPr lang="el-GR" sz="2100" i="1" dirty="0" err="1" smtClean="0"/>
              <a:t>xmlns:m="urn:ProgID:SOAPMath.CSOAPMath</a:t>
            </a:r>
            <a:r>
              <a:rPr lang="el-GR" sz="2100" i="1" dirty="0" smtClean="0"/>
              <a:t>"&gt;</a:t>
            </a:r>
          </a:p>
          <a:p>
            <a:pPr eaLnBrk="1" hangingPunct="1">
              <a:buFontTx/>
              <a:buNone/>
            </a:pPr>
            <a:r>
              <a:rPr lang="el-GR" sz="2100" i="1" dirty="0" smtClean="0"/>
              <a:t>			&lt;return&gt;9&lt;/return&gt;</a:t>
            </a:r>
          </a:p>
          <a:p>
            <a:pPr eaLnBrk="1" hangingPunct="1">
              <a:buFontTx/>
              <a:buNone/>
            </a:pPr>
            <a:r>
              <a:rPr lang="el-GR" sz="2100" i="1" dirty="0" smtClean="0"/>
              <a:t>		&lt;/</a:t>
            </a:r>
            <a:r>
              <a:rPr lang="el-GR" sz="2100" i="1" dirty="0" err="1" smtClean="0"/>
              <a:t>m:Add</a:t>
            </a:r>
            <a:r>
              <a:rPr lang="el-GR" sz="2100" i="1" dirty="0" smtClean="0"/>
              <a:t>&gt;</a:t>
            </a:r>
          </a:p>
          <a:p>
            <a:pPr eaLnBrk="1" hangingPunct="1">
              <a:buFontTx/>
              <a:buNone/>
            </a:pPr>
            <a:r>
              <a:rPr lang="el-GR" sz="2100" i="1" dirty="0" smtClean="0"/>
              <a:t>	&lt;/</a:t>
            </a:r>
            <a:r>
              <a:rPr lang="el-GR" sz="2100" i="1" dirty="0" err="1" smtClean="0"/>
              <a:t>SOAP:Body</a:t>
            </a:r>
            <a:r>
              <a:rPr lang="el-GR" sz="2100" i="1" dirty="0" smtClean="0"/>
              <a:t>&gt;</a:t>
            </a:r>
          </a:p>
          <a:p>
            <a:pPr eaLnBrk="1" hangingPunct="1">
              <a:buFontTx/>
              <a:buNone/>
            </a:pPr>
            <a:r>
              <a:rPr lang="el-GR" sz="2100" i="1" dirty="0" smtClean="0"/>
              <a:t>&lt;/</a:t>
            </a:r>
            <a:r>
              <a:rPr lang="el-GR" sz="2100" i="1" dirty="0" err="1" smtClean="0"/>
              <a:t>SOAP:Envelope</a:t>
            </a:r>
            <a:r>
              <a:rPr lang="el-GR" sz="2100" i="1" dirty="0" smtClean="0"/>
              <a:t>&gt;</a:t>
            </a:r>
          </a:p>
          <a:p>
            <a:pPr eaLnBrk="1" hangingPunct="1">
              <a:buFontTx/>
              <a:buNone/>
            </a:pPr>
            <a:endParaRPr lang="el-GR" sz="2100" dirty="0" smtClean="0"/>
          </a:p>
        </p:txBody>
      </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3" name="Rectangle 2"/>
          <p:cNvSpPr>
            <a:spLocks noGrp="1" noChangeArrowheads="1"/>
          </p:cNvSpPr>
          <p:nvPr>
            <p:ph type="title"/>
          </p:nvPr>
        </p:nvSpPr>
        <p:spPr/>
        <p:txBody>
          <a:bodyPr/>
          <a:lstStyle/>
          <a:p>
            <a:pPr eaLnBrk="1" hangingPunct="1"/>
            <a:r>
              <a:rPr lang="el-GR" dirty="0" smtClean="0"/>
              <a:t>Σφάλμα με SOAP</a:t>
            </a:r>
          </a:p>
        </p:txBody>
      </p:sp>
      <p:sp>
        <p:nvSpPr>
          <p:cNvPr id="58374" name="Rectangle 3"/>
          <p:cNvSpPr>
            <a:spLocks noGrp="1" noChangeArrowheads="1"/>
          </p:cNvSpPr>
          <p:nvPr>
            <p:ph type="body" idx="1"/>
          </p:nvPr>
        </p:nvSpPr>
        <p:spPr>
          <a:xfrm>
            <a:off x="228600" y="1905000"/>
            <a:ext cx="8458200" cy="4114800"/>
          </a:xfrm>
        </p:spPr>
        <p:txBody>
          <a:bodyPr/>
          <a:lstStyle/>
          <a:p>
            <a:pPr eaLnBrk="1" hangingPunct="1">
              <a:buFontTx/>
              <a:buNone/>
            </a:pPr>
            <a:endParaRPr lang="el-GR" sz="2100" dirty="0" smtClean="0"/>
          </a:p>
          <a:p>
            <a:pPr eaLnBrk="1" hangingPunct="1">
              <a:buFontTx/>
              <a:buNone/>
            </a:pPr>
            <a:r>
              <a:rPr lang="el-GR" sz="2100" i="1" dirty="0" smtClean="0"/>
              <a:t>&lt;</a:t>
            </a:r>
            <a:r>
              <a:rPr lang="el-GR" sz="2100" i="1" dirty="0" err="1" smtClean="0"/>
              <a:t>SOAP:Envelope</a:t>
            </a:r>
            <a:r>
              <a:rPr lang="el-GR" sz="2100" i="1" dirty="0" smtClean="0"/>
              <a:t> xmlns:SOAP="urn:schemas-xmlsoap-org:soap.v1"&gt;</a:t>
            </a:r>
          </a:p>
          <a:p>
            <a:pPr eaLnBrk="1" hangingPunct="1">
              <a:buFontTx/>
              <a:buNone/>
            </a:pPr>
            <a:r>
              <a:rPr lang="el-GR" sz="2100" i="1" dirty="0" smtClean="0"/>
              <a:t>	&lt;</a:t>
            </a:r>
            <a:r>
              <a:rPr lang="el-GR" sz="2100" i="1" dirty="0" err="1" smtClean="0"/>
              <a:t>SOAP:Body</a:t>
            </a:r>
            <a:r>
              <a:rPr lang="el-GR" sz="2100" i="1" dirty="0" smtClean="0"/>
              <a:t>&gt;</a:t>
            </a:r>
          </a:p>
          <a:p>
            <a:pPr eaLnBrk="1" hangingPunct="1">
              <a:buFontTx/>
              <a:buNone/>
            </a:pPr>
            <a:r>
              <a:rPr lang="el-GR" sz="2100" i="1" dirty="0" smtClean="0"/>
              <a:t>		&lt;</a:t>
            </a:r>
            <a:r>
              <a:rPr lang="el-GR" sz="2100" i="1" dirty="0" err="1" smtClean="0"/>
              <a:t>SOAP:Fault</a:t>
            </a:r>
            <a:r>
              <a:rPr lang="el-GR" sz="2100" i="1" dirty="0" smtClean="0"/>
              <a:t>&gt;</a:t>
            </a:r>
          </a:p>
          <a:p>
            <a:pPr eaLnBrk="1" hangingPunct="1">
              <a:buFontTx/>
              <a:buNone/>
            </a:pPr>
            <a:r>
              <a:rPr lang="el-GR" sz="2100" i="1" dirty="0" smtClean="0"/>
              <a:t>			&lt;faultcode&gt;400&lt;/faultcode&gt;</a:t>
            </a:r>
          </a:p>
          <a:p>
            <a:pPr eaLnBrk="1" hangingPunct="1">
              <a:buFontTx/>
              <a:buNone/>
            </a:pPr>
            <a:r>
              <a:rPr lang="el-GR" sz="2100" i="1" dirty="0" smtClean="0"/>
              <a:t>			&lt;</a:t>
            </a:r>
            <a:r>
              <a:rPr lang="el-GR" sz="2100" i="1" dirty="0" err="1" smtClean="0"/>
              <a:t>faultstring&gt;Application</a:t>
            </a:r>
            <a:r>
              <a:rPr lang="el-GR" sz="2100" i="1" dirty="0" smtClean="0"/>
              <a:t> </a:t>
            </a:r>
            <a:r>
              <a:rPr lang="el-GR" sz="2100" i="1" dirty="0" err="1" smtClean="0"/>
              <a:t>Faulted</a:t>
            </a:r>
            <a:r>
              <a:rPr lang="el-GR" sz="2100" i="1" dirty="0" smtClean="0"/>
              <a:t>&lt;/</a:t>
            </a:r>
            <a:r>
              <a:rPr lang="el-GR" sz="2100" i="1" dirty="0" err="1" smtClean="0"/>
              <a:t>faultstring</a:t>
            </a:r>
            <a:r>
              <a:rPr lang="el-GR" sz="2100" i="1" dirty="0" smtClean="0"/>
              <a:t>&gt;</a:t>
            </a:r>
          </a:p>
          <a:p>
            <a:pPr eaLnBrk="1" hangingPunct="1">
              <a:buFontTx/>
              <a:buNone/>
            </a:pPr>
            <a:r>
              <a:rPr lang="el-GR" sz="2100" i="1" dirty="0" smtClean="0"/>
              <a:t>			&lt;runcode&gt;1&lt;/runcode&gt;</a:t>
            </a:r>
          </a:p>
          <a:p>
            <a:pPr eaLnBrk="1" hangingPunct="1">
              <a:buFontTx/>
              <a:buNone/>
            </a:pPr>
            <a:r>
              <a:rPr lang="el-GR" sz="2100" i="1" dirty="0" smtClean="0"/>
              <a:t>		&lt;/</a:t>
            </a:r>
            <a:r>
              <a:rPr lang="el-GR" sz="2100" i="1" dirty="0" err="1" smtClean="0"/>
              <a:t>SOAP:Fault</a:t>
            </a:r>
            <a:r>
              <a:rPr lang="el-GR" sz="2100" i="1" dirty="0" smtClean="0"/>
              <a:t>&gt;</a:t>
            </a:r>
          </a:p>
          <a:p>
            <a:pPr eaLnBrk="1" hangingPunct="1">
              <a:buFontTx/>
              <a:buNone/>
            </a:pPr>
            <a:r>
              <a:rPr lang="el-GR" sz="2100" i="1" dirty="0" smtClean="0"/>
              <a:t>	&lt;/</a:t>
            </a:r>
            <a:r>
              <a:rPr lang="el-GR" sz="2100" i="1" dirty="0" err="1" smtClean="0"/>
              <a:t>SOAP:Body</a:t>
            </a:r>
            <a:r>
              <a:rPr lang="el-GR" sz="2100" i="1" dirty="0" smtClean="0"/>
              <a:t>&gt;</a:t>
            </a:r>
          </a:p>
          <a:p>
            <a:pPr eaLnBrk="1" hangingPunct="1">
              <a:buFontTx/>
              <a:buNone/>
            </a:pPr>
            <a:r>
              <a:rPr lang="el-GR" sz="2100" i="1" dirty="0" smtClean="0"/>
              <a:t>&lt;/</a:t>
            </a:r>
            <a:r>
              <a:rPr lang="el-GR" sz="2100" i="1" dirty="0" err="1" smtClean="0"/>
              <a:t>SOAP:Envelope</a:t>
            </a:r>
            <a:r>
              <a:rPr lang="el-GR" sz="2100" i="1" dirty="0" smtClean="0"/>
              <a:t>&gt;</a:t>
            </a:r>
          </a:p>
          <a:p>
            <a:pPr eaLnBrk="1" hangingPunct="1">
              <a:buFontTx/>
              <a:buNone/>
            </a:pPr>
            <a:endParaRPr lang="el-GR" sz="2100" dirty="0" smtClean="0"/>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3" name="Rectangle 2"/>
          <p:cNvSpPr>
            <a:spLocks noGrp="1" noChangeArrowheads="1"/>
          </p:cNvSpPr>
          <p:nvPr>
            <p:ph type="title"/>
          </p:nvPr>
        </p:nvSpPr>
        <p:spPr/>
        <p:txBody>
          <a:bodyPr/>
          <a:lstStyle/>
          <a:p>
            <a:pPr eaLnBrk="1"/>
            <a:r>
              <a:rPr lang="el-GR" dirty="0"/>
              <a:t>Web Services </a:t>
            </a:r>
            <a:r>
              <a:rPr lang="el-GR" dirty="0" err="1"/>
              <a:t>Description</a:t>
            </a:r>
            <a:r>
              <a:rPr lang="el-GR" dirty="0"/>
              <a:t> </a:t>
            </a:r>
            <a:r>
              <a:rPr lang="el-GR" dirty="0" err="1"/>
              <a:t>Language</a:t>
            </a:r>
            <a:r>
              <a:rPr lang="el-GR" dirty="0"/>
              <a:t> (WSDL)</a:t>
            </a:r>
          </a:p>
        </p:txBody>
      </p:sp>
      <p:sp>
        <p:nvSpPr>
          <p:cNvPr id="7" name="Content Placeholder 6"/>
          <p:cNvSpPr>
            <a:spLocks noGrp="1"/>
          </p:cNvSpPr>
          <p:nvPr>
            <p:ph idx="1"/>
          </p:nvPr>
        </p:nvSpPr>
        <p:spPr/>
        <p:txBody>
          <a:bodyPr/>
          <a:lstStyle/>
          <a:p>
            <a:pPr eaLnBrk="1"/>
            <a:r>
              <a:rPr lang="el-GR" sz="2500" dirty="0" smtClean="0"/>
              <a:t>τρόπος περιγραφής των μηνυμάτων </a:t>
            </a:r>
          </a:p>
          <a:p>
            <a:pPr eaLnBrk="1"/>
            <a:r>
              <a:rPr lang="el-GR" sz="2500" dirty="0" smtClean="0"/>
              <a:t>τρόπος ανταλλαγή μηνυμάτων</a:t>
            </a:r>
          </a:p>
          <a:p>
            <a:pPr eaLnBrk="1"/>
            <a:r>
              <a:rPr lang="el-GR" sz="2500" dirty="0" smtClean="0"/>
              <a:t>Είναι XML </a:t>
            </a:r>
            <a:r>
              <a:rPr lang="el-GR" sz="2500" dirty="0" err="1" smtClean="0"/>
              <a:t>schema</a:t>
            </a:r>
            <a:endParaRPr lang="el-GR" sz="2500" dirty="0" smtClean="0"/>
          </a:p>
          <a:p>
            <a:pPr eaLnBrk="1"/>
            <a:endParaRPr lang="el-GR" sz="2500" dirty="0" smtClean="0"/>
          </a:p>
          <a:p>
            <a:pPr eaLnBrk="1"/>
            <a:r>
              <a:rPr lang="el-GR" sz="2500" dirty="0" smtClean="0"/>
              <a:t>Το συντακτικό του WSDL επιτρέπει τον αφαιρετικό ορισμό τόσο των μηνυμάτων όσο και των λειτουργιών των μηνυμάτων, έτσι ώστε να μπορούν να αντιστοιχηθούν σε πολλαπλές φυσικές υλοποιήσεις.</a:t>
            </a:r>
          </a:p>
          <a:p>
            <a:endParaRPr lang="el-GR" dirty="0"/>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7" name="Rectangle 2"/>
          <p:cNvSpPr>
            <a:spLocks noGrp="1" noChangeArrowheads="1"/>
          </p:cNvSpPr>
          <p:nvPr>
            <p:ph type="title"/>
          </p:nvPr>
        </p:nvSpPr>
        <p:spPr/>
        <p:txBody>
          <a:bodyPr/>
          <a:lstStyle/>
          <a:p>
            <a:pPr eaLnBrk="1"/>
            <a:r>
              <a:rPr lang="el-GR" dirty="0" err="1"/>
              <a:t>Universal</a:t>
            </a:r>
            <a:r>
              <a:rPr lang="el-GR" dirty="0"/>
              <a:t> </a:t>
            </a:r>
            <a:r>
              <a:rPr lang="el-GR" dirty="0" err="1"/>
              <a:t>Desrciption</a:t>
            </a:r>
            <a:r>
              <a:rPr lang="el-GR" dirty="0"/>
              <a:t>, </a:t>
            </a:r>
            <a:r>
              <a:rPr lang="el-GR" dirty="0" err="1"/>
              <a:t>Discovery</a:t>
            </a:r>
            <a:r>
              <a:rPr lang="el-GR" dirty="0"/>
              <a:t>, </a:t>
            </a:r>
            <a:r>
              <a:rPr lang="el-GR" dirty="0" err="1"/>
              <a:t>and</a:t>
            </a:r>
            <a:r>
              <a:rPr lang="el-GR" dirty="0"/>
              <a:t> </a:t>
            </a:r>
            <a:r>
              <a:rPr lang="el-GR" dirty="0" err="1"/>
              <a:t>Integration</a:t>
            </a:r>
            <a:r>
              <a:rPr lang="el-GR" dirty="0"/>
              <a:t> (UDDI)</a:t>
            </a:r>
          </a:p>
        </p:txBody>
      </p:sp>
      <p:sp>
        <p:nvSpPr>
          <p:cNvPr id="7" name="Content Placeholder 6"/>
          <p:cNvSpPr>
            <a:spLocks noGrp="1"/>
          </p:cNvSpPr>
          <p:nvPr>
            <p:ph idx="1"/>
          </p:nvPr>
        </p:nvSpPr>
        <p:spPr/>
        <p:txBody>
          <a:bodyPr/>
          <a:lstStyle/>
          <a:p>
            <a:pPr eaLnBrk="1"/>
            <a:r>
              <a:rPr lang="el-GR" sz="2500" dirty="0" smtClean="0"/>
              <a:t>Ορίζει ένα μοντέλο δεδομένων (σε XML) και SOAP </a:t>
            </a:r>
            <a:r>
              <a:rPr lang="el-GR" sz="2500" dirty="0" err="1" smtClean="0"/>
              <a:t>APIs</a:t>
            </a:r>
            <a:r>
              <a:rPr lang="el-GR" sz="2500" dirty="0" smtClean="0"/>
              <a:t> για :</a:t>
            </a:r>
          </a:p>
          <a:p>
            <a:pPr lvl="1" eaLnBrk="1"/>
            <a:r>
              <a:rPr lang="el-GR" sz="2100" dirty="0" smtClean="0"/>
              <a:t>καταχώρηση και </a:t>
            </a:r>
          </a:p>
          <a:p>
            <a:pPr lvl="1" eaLnBrk="1"/>
            <a:r>
              <a:rPr lang="el-GR" sz="2100" dirty="0" smtClean="0"/>
              <a:t>αναζήτηση πληροφορίας </a:t>
            </a:r>
          </a:p>
          <a:p>
            <a:pPr eaLnBrk="1"/>
            <a:r>
              <a:rPr lang="el-GR" sz="2500" dirty="0" smtClean="0"/>
              <a:t>Για πληροφορίες επιχειρήσεων και για τις υπηρεσίες που παρέχει η επιχείρηση στο διαδίκτυο.</a:t>
            </a:r>
          </a:p>
          <a:p>
            <a:pPr eaLnBrk="1"/>
            <a:r>
              <a:rPr lang="el-GR" sz="2500" dirty="0" smtClean="0"/>
              <a:t>Οι επιχειρήσεις χρησιμοποιούν τα SOAP </a:t>
            </a:r>
            <a:r>
              <a:rPr lang="el-GR" sz="2500" dirty="0" err="1" smtClean="0"/>
              <a:t>APIs</a:t>
            </a:r>
            <a:r>
              <a:rPr lang="el-GR" sz="2500" dirty="0" smtClean="0"/>
              <a:t> για να καταχωρούν τις υπηρεσίες που παρέχουν στο UDDI. </a:t>
            </a:r>
          </a:p>
          <a:p>
            <a:pPr eaLnBrk="1"/>
            <a:r>
              <a:rPr lang="el-GR" sz="2500" dirty="0" smtClean="0"/>
              <a:t>Οι άλλες επιχειρήσεις ψάχνουν στο UDDI όταν θέλουν να ανακαλύψουν έναν εμπορικό συνεργάτη. </a:t>
            </a:r>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27" name="Picture 15" descr="WinFX_WCF__05b"/>
          <p:cNvPicPr>
            <a:picLocks noChangeAspect="1" noChangeArrowheads="1"/>
          </p:cNvPicPr>
          <p:nvPr/>
        </p:nvPicPr>
        <p:blipFill>
          <a:blip r:embed="rId3" cstate="print"/>
          <a:srcRect/>
          <a:stretch>
            <a:fillRect/>
          </a:stretch>
        </p:blipFill>
        <p:spPr bwMode="auto">
          <a:xfrm>
            <a:off x="1625600" y="1181100"/>
            <a:ext cx="5842000" cy="3756025"/>
          </a:xfrm>
          <a:prstGeom prst="rect">
            <a:avLst/>
          </a:prstGeom>
          <a:noFill/>
        </p:spPr>
      </p:pic>
      <p:pic>
        <p:nvPicPr>
          <p:cNvPr id="13326" name="Picture 14" descr="WinFX_WCF__05b"/>
          <p:cNvPicPr>
            <a:picLocks noChangeAspect="1" noChangeArrowheads="1"/>
          </p:cNvPicPr>
          <p:nvPr/>
        </p:nvPicPr>
        <p:blipFill>
          <a:blip r:embed="rId4" cstate="print"/>
          <a:srcRect/>
          <a:stretch>
            <a:fillRect/>
          </a:stretch>
        </p:blipFill>
        <p:spPr bwMode="auto">
          <a:xfrm>
            <a:off x="1627188" y="3640138"/>
            <a:ext cx="5838825" cy="3756025"/>
          </a:xfrm>
          <a:prstGeom prst="rect">
            <a:avLst/>
          </a:prstGeom>
          <a:noFill/>
        </p:spPr>
      </p:pic>
      <p:pic>
        <p:nvPicPr>
          <p:cNvPr id="13325" name="Picture 13" descr="WinFX_WCF__05a"/>
          <p:cNvPicPr>
            <a:picLocks noChangeAspect="1" noChangeArrowheads="1"/>
          </p:cNvPicPr>
          <p:nvPr/>
        </p:nvPicPr>
        <p:blipFill>
          <a:blip r:embed="rId5" cstate="print"/>
          <a:srcRect/>
          <a:stretch>
            <a:fillRect/>
          </a:stretch>
        </p:blipFill>
        <p:spPr bwMode="auto">
          <a:xfrm>
            <a:off x="2644775" y="2374900"/>
            <a:ext cx="3803650" cy="3803650"/>
          </a:xfrm>
          <a:prstGeom prst="rect">
            <a:avLst/>
          </a:prstGeom>
          <a:noFill/>
        </p:spPr>
      </p:pic>
      <p:sp>
        <p:nvSpPr>
          <p:cNvPr id="13314" name="Rectangle 4"/>
          <p:cNvSpPr>
            <a:spLocks noChangeArrowheads="1"/>
          </p:cNvSpPr>
          <p:nvPr/>
        </p:nvSpPr>
        <p:spPr bwMode="auto">
          <a:xfrm>
            <a:off x="3117850" y="5847577"/>
            <a:ext cx="2770188" cy="553998"/>
          </a:xfrm>
          <a:prstGeom prst="rect">
            <a:avLst/>
          </a:prstGeom>
          <a:noFill/>
          <a:ln w="9525">
            <a:noFill/>
            <a:miter lim="800000"/>
            <a:headEnd/>
            <a:tailEnd/>
          </a:ln>
        </p:spPr>
        <p:txBody>
          <a:bodyPr lIns="0" tIns="0" rIns="0" bIns="0" anchor="ctr">
            <a:spAutoFit/>
          </a:bodyPr>
          <a:lstStyle/>
          <a:p>
            <a:pPr hangingPunct="1">
              <a:lnSpc>
                <a:spcPct val="90000"/>
              </a:lnSpc>
              <a:spcBef>
                <a:spcPct val="0"/>
              </a:spcBef>
            </a:pPr>
            <a:r>
              <a:rPr lang="en-US" sz="2000" dirty="0" smtClean="0">
                <a:effectLst/>
                <a:latin typeface="Arial" charset="0"/>
                <a:ea typeface="SimSun" pitchFamily="2" charset="-120"/>
                <a:cs typeface="Times New Roman" pitchFamily="18" charset="0"/>
                <a:sym typeface="Wingdings" pitchFamily="2" charset="2"/>
              </a:rPr>
              <a:t>“</a:t>
            </a:r>
            <a:r>
              <a:rPr lang="el-GR" sz="2000" dirty="0" smtClean="0">
                <a:effectLst/>
                <a:latin typeface="Arial" charset="0"/>
                <a:ea typeface="SimSun" pitchFamily="2" charset="-120"/>
                <a:cs typeface="Times New Roman" pitchFamily="18" charset="0"/>
                <a:sym typeface="Wingdings" pitchFamily="2" charset="2"/>
              </a:rPr>
              <a:t>Τι τεχνολογία να χρησιμοποιήσω;</a:t>
            </a:r>
            <a:r>
              <a:rPr lang="en-US" sz="2000" dirty="0" smtClean="0">
                <a:effectLst/>
                <a:latin typeface="Arial" charset="0"/>
                <a:ea typeface="SimSun" pitchFamily="2" charset="-120"/>
                <a:cs typeface="Times New Roman" pitchFamily="18" charset="0"/>
                <a:sym typeface="Wingdings" pitchFamily="2" charset="2"/>
              </a:rPr>
              <a:t> ”</a:t>
            </a:r>
            <a:endParaRPr lang="en-US" sz="2000" dirty="0">
              <a:effectLst/>
              <a:latin typeface="Arial" charset="0"/>
              <a:ea typeface="SimSun" pitchFamily="2" charset="-120"/>
              <a:cs typeface="Times New Roman" pitchFamily="18" charset="0"/>
              <a:sym typeface="Wingdings" pitchFamily="2" charset="2"/>
            </a:endParaRPr>
          </a:p>
        </p:txBody>
      </p:sp>
      <p:sp>
        <p:nvSpPr>
          <p:cNvPr id="13317" name="Rectangle 10"/>
          <p:cNvSpPr>
            <a:spLocks noChangeArrowheads="1"/>
          </p:cNvSpPr>
          <p:nvPr/>
        </p:nvSpPr>
        <p:spPr bwMode="auto">
          <a:xfrm>
            <a:off x="2587625" y="2042339"/>
            <a:ext cx="3930650" cy="553998"/>
          </a:xfrm>
          <a:prstGeom prst="rect">
            <a:avLst/>
          </a:prstGeom>
          <a:noFill/>
          <a:ln w="9525">
            <a:noFill/>
            <a:miter lim="800000"/>
            <a:headEnd/>
            <a:tailEnd/>
          </a:ln>
        </p:spPr>
        <p:txBody>
          <a:bodyPr lIns="0" tIns="0" rIns="0" bIns="0" anchor="ctr">
            <a:spAutoFit/>
          </a:bodyPr>
          <a:lstStyle/>
          <a:p>
            <a:pPr hangingPunct="1">
              <a:lnSpc>
                <a:spcPct val="90000"/>
              </a:lnSpc>
              <a:spcBef>
                <a:spcPct val="0"/>
              </a:spcBef>
            </a:pPr>
            <a:r>
              <a:rPr lang="en-US" sz="2000" dirty="0" smtClean="0">
                <a:effectLst/>
                <a:latin typeface="Arial" charset="0"/>
                <a:ea typeface="SimSun" pitchFamily="2" charset="-120"/>
                <a:cs typeface="Times New Roman" pitchFamily="18" charset="0"/>
                <a:sym typeface="Wingdings" pitchFamily="2" charset="2"/>
              </a:rPr>
              <a:t>“</a:t>
            </a:r>
            <a:r>
              <a:rPr lang="el-GR" sz="2000" dirty="0" smtClean="0">
                <a:effectLst/>
                <a:latin typeface="Arial" charset="0"/>
                <a:ea typeface="SimSun" pitchFamily="2" charset="-120"/>
                <a:cs typeface="Times New Roman" pitchFamily="18" charset="0"/>
                <a:sym typeface="Wingdings" pitchFamily="2" charset="2"/>
              </a:rPr>
              <a:t>Πως φτιάχνω ένα σύστημα υπηρεσιών;</a:t>
            </a:r>
            <a:r>
              <a:rPr lang="en-US" sz="2000" dirty="0" smtClean="0">
                <a:effectLst/>
                <a:latin typeface="Arial" charset="0"/>
                <a:ea typeface="SimSun" pitchFamily="2" charset="-120"/>
                <a:cs typeface="Times New Roman" pitchFamily="18" charset="0"/>
                <a:sym typeface="Wingdings" pitchFamily="2" charset="2"/>
              </a:rPr>
              <a:t>”</a:t>
            </a:r>
            <a:endParaRPr lang="en-US" sz="2000" dirty="0">
              <a:effectLst/>
              <a:latin typeface="Arial" charset="0"/>
              <a:ea typeface="SimSun" pitchFamily="2" charset="-120"/>
              <a:cs typeface="Times New Roman" pitchFamily="18" charset="0"/>
              <a:sym typeface="Wingdings" pitchFamily="2" charset="2"/>
            </a:endParaRPr>
          </a:p>
        </p:txBody>
      </p:sp>
      <p:sp>
        <p:nvSpPr>
          <p:cNvPr id="13319" name="Rectangle 13"/>
          <p:cNvSpPr>
            <a:spLocks noChangeArrowheads="1"/>
          </p:cNvSpPr>
          <p:nvPr/>
        </p:nvSpPr>
        <p:spPr bwMode="auto">
          <a:xfrm>
            <a:off x="6324600" y="3781059"/>
            <a:ext cx="2705100" cy="830997"/>
          </a:xfrm>
          <a:prstGeom prst="rect">
            <a:avLst/>
          </a:prstGeom>
          <a:noFill/>
          <a:ln w="9525">
            <a:noFill/>
            <a:miter lim="800000"/>
            <a:headEnd/>
            <a:tailEnd/>
          </a:ln>
        </p:spPr>
        <p:txBody>
          <a:bodyPr lIns="0" tIns="0" rIns="0" bIns="0" anchor="ctr">
            <a:spAutoFit/>
          </a:bodyPr>
          <a:lstStyle/>
          <a:p>
            <a:pPr algn="l" hangingPunct="1">
              <a:lnSpc>
                <a:spcPct val="90000"/>
              </a:lnSpc>
              <a:spcBef>
                <a:spcPct val="0"/>
              </a:spcBef>
            </a:pPr>
            <a:r>
              <a:rPr lang="en-US" sz="2000" dirty="0" smtClean="0">
                <a:effectLst/>
                <a:latin typeface="Arial" charset="0"/>
                <a:ea typeface="SimSun" pitchFamily="2" charset="-120"/>
                <a:cs typeface="Times New Roman" pitchFamily="18" charset="0"/>
                <a:sym typeface="Wingdings" pitchFamily="2" charset="2"/>
              </a:rPr>
              <a:t>“</a:t>
            </a:r>
            <a:r>
              <a:rPr lang="el-GR" sz="2000" dirty="0" smtClean="0">
                <a:effectLst/>
                <a:latin typeface="Arial" charset="0"/>
                <a:ea typeface="SimSun" pitchFamily="2" charset="-120"/>
                <a:cs typeface="Times New Roman" pitchFamily="18" charset="0"/>
                <a:sym typeface="Wingdings" pitchFamily="2" charset="2"/>
              </a:rPr>
              <a:t>Πως εξασφαλίζω ότι τα μηνύματα μου θα φτάσουν;</a:t>
            </a:r>
            <a:r>
              <a:rPr lang="en-US" sz="2000" dirty="0" smtClean="0">
                <a:effectLst/>
                <a:latin typeface="Arial" charset="0"/>
                <a:ea typeface="SimSun" pitchFamily="2" charset="-120"/>
                <a:cs typeface="Times New Roman" pitchFamily="18" charset="0"/>
                <a:sym typeface="Wingdings" pitchFamily="2" charset="2"/>
              </a:rPr>
              <a:t>”</a:t>
            </a:r>
            <a:endParaRPr lang="en-US" sz="2000" dirty="0">
              <a:effectLst/>
              <a:latin typeface="Arial" charset="0"/>
              <a:ea typeface="SimSun" pitchFamily="2" charset="-120"/>
              <a:cs typeface="Times New Roman" pitchFamily="18" charset="0"/>
              <a:sym typeface="Wingdings" pitchFamily="2" charset="2"/>
            </a:endParaRPr>
          </a:p>
        </p:txBody>
      </p:sp>
      <p:sp>
        <p:nvSpPr>
          <p:cNvPr id="13320" name="Rectangle 19"/>
          <p:cNvSpPr>
            <a:spLocks noChangeArrowheads="1"/>
          </p:cNvSpPr>
          <p:nvPr/>
        </p:nvSpPr>
        <p:spPr bwMode="auto">
          <a:xfrm>
            <a:off x="71438" y="3738563"/>
            <a:ext cx="2749550" cy="646300"/>
          </a:xfrm>
          <a:prstGeom prst="rect">
            <a:avLst/>
          </a:prstGeom>
          <a:noFill/>
          <a:ln w="9525">
            <a:noFill/>
            <a:miter lim="800000"/>
            <a:headEnd/>
            <a:tailEnd/>
          </a:ln>
        </p:spPr>
        <p:txBody>
          <a:bodyPr lIns="45705" tIns="45705" rIns="45705" bIns="45705">
            <a:spAutoFit/>
          </a:bodyPr>
          <a:lstStyle/>
          <a:p>
            <a:pPr algn="r" hangingPunct="1">
              <a:lnSpc>
                <a:spcPct val="90000"/>
              </a:lnSpc>
              <a:spcBef>
                <a:spcPct val="0"/>
              </a:spcBef>
            </a:pPr>
            <a:r>
              <a:rPr lang="en-US" sz="2000" dirty="0" smtClean="0">
                <a:effectLst/>
                <a:latin typeface="Arial" charset="0"/>
                <a:ea typeface="SimSun" pitchFamily="2" charset="-120"/>
                <a:cs typeface="Times New Roman" pitchFamily="18" charset="0"/>
                <a:sym typeface="Wingdings" pitchFamily="2" charset="2"/>
              </a:rPr>
              <a:t>“</a:t>
            </a:r>
            <a:r>
              <a:rPr lang="el-GR" sz="2000" dirty="0" smtClean="0">
                <a:effectLst/>
                <a:latin typeface="Arial" charset="0"/>
                <a:ea typeface="SimSun" pitchFamily="2" charset="-120"/>
                <a:cs typeface="Times New Roman" pitchFamily="18" charset="0"/>
                <a:sym typeface="Wingdings" pitchFamily="2" charset="2"/>
              </a:rPr>
              <a:t>Πως φτιάχνω υπηρεσίες δικτύου</a:t>
            </a:r>
            <a:r>
              <a:rPr lang="en-US" sz="2000" dirty="0" smtClean="0">
                <a:effectLst/>
                <a:latin typeface="Arial" charset="0"/>
                <a:ea typeface="SimSun" pitchFamily="2" charset="-120"/>
                <a:cs typeface="Times New Roman" pitchFamily="18" charset="0"/>
                <a:sym typeface="Wingdings" pitchFamily="2" charset="2"/>
              </a:rPr>
              <a:t>”</a:t>
            </a:r>
            <a:endParaRPr lang="en-US" sz="2000" dirty="0">
              <a:effectLst/>
              <a:latin typeface="Arial" charset="0"/>
              <a:ea typeface="SimSun" pitchFamily="2" charset="-120"/>
              <a:cs typeface="Times New Roman" pitchFamily="18" charset="0"/>
              <a:sym typeface="Wingdings" pitchFamily="2" charset="2"/>
            </a:endParaRPr>
          </a:p>
        </p:txBody>
      </p:sp>
      <p:sp>
        <p:nvSpPr>
          <p:cNvPr id="13324" name="Rectangle 12"/>
          <p:cNvSpPr>
            <a:spLocks noGrp="1" noChangeArrowheads="1"/>
          </p:cNvSpPr>
          <p:nvPr>
            <p:ph type="title"/>
          </p:nvPr>
        </p:nvSpPr>
        <p:spPr/>
        <p:txBody>
          <a:bodyPr/>
          <a:lstStyle/>
          <a:p>
            <a:r>
              <a:rPr lang="el-GR" dirty="0" smtClean="0">
                <a:sym typeface="Wingdings" pitchFamily="2" charset="2"/>
              </a:rPr>
              <a:t>Απορίες που προκύπτουν</a:t>
            </a:r>
            <a:endParaRPr lang="en-US" dirty="0">
              <a:sym typeface="Wingdings" pitchFamily="2" charset="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13325"/>
                                        </p:tgtEl>
                                        <p:attrNameLst>
                                          <p:attrName>style.visibility</p:attrName>
                                        </p:attrNameLst>
                                      </p:cBhvr>
                                      <p:to>
                                        <p:strVal val="visible"/>
                                      </p:to>
                                    </p:set>
                                    <p:animEffect transition="in" filter="circle(out)">
                                      <p:cBhvr>
                                        <p:cTn id="7" dur="500"/>
                                        <p:tgtEl>
                                          <p:spTgt spid="1332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3327"/>
                                        </p:tgtEl>
                                        <p:attrNameLst>
                                          <p:attrName>style.visibility</p:attrName>
                                        </p:attrNameLst>
                                      </p:cBhvr>
                                      <p:to>
                                        <p:strVal val="visible"/>
                                      </p:to>
                                    </p:set>
                                    <p:animEffect transition="in" filter="wipe(down)">
                                      <p:cBhvr>
                                        <p:cTn id="11" dur="1000"/>
                                        <p:tgtEl>
                                          <p:spTgt spid="13327"/>
                                        </p:tgtEl>
                                      </p:cBhvr>
                                    </p:animEffect>
                                  </p:childTnLst>
                                </p:cTn>
                              </p:par>
                              <p:par>
                                <p:cTn id="12" presetID="6" presetClass="entr" presetSubtype="32" fill="hold" grpId="0" nodeType="withEffect">
                                  <p:stCondLst>
                                    <p:cond delay="400"/>
                                  </p:stCondLst>
                                  <p:iterate type="lt">
                                    <p:tmPct val="10000"/>
                                  </p:iterate>
                                  <p:childTnLst>
                                    <p:set>
                                      <p:cBhvr>
                                        <p:cTn id="13" dur="1" fill="hold">
                                          <p:stCondLst>
                                            <p:cond delay="0"/>
                                          </p:stCondLst>
                                        </p:cTn>
                                        <p:tgtEl>
                                          <p:spTgt spid="13317"/>
                                        </p:tgtEl>
                                        <p:attrNameLst>
                                          <p:attrName>style.visibility</p:attrName>
                                        </p:attrNameLst>
                                      </p:cBhvr>
                                      <p:to>
                                        <p:strVal val="visible"/>
                                      </p:to>
                                    </p:set>
                                    <p:animEffect transition="in" filter="circle(out)">
                                      <p:cBhvr>
                                        <p:cTn id="14" dur="500"/>
                                        <p:tgtEl>
                                          <p:spTgt spid="13317"/>
                                        </p:tgtEl>
                                      </p:cBhvr>
                                    </p:animEffect>
                                  </p:childTnLst>
                                </p:cTn>
                              </p:par>
                            </p:childTnLst>
                          </p:cTn>
                        </p:par>
                        <p:par>
                          <p:cTn id="15" fill="hold">
                            <p:stCondLst>
                              <p:cond delay="2950"/>
                            </p:stCondLst>
                            <p:childTnLst>
                              <p:par>
                                <p:cTn id="16" presetID="6" presetClass="entr" presetSubtype="32" fill="hold" grpId="0" nodeType="afterEffect">
                                  <p:stCondLst>
                                    <p:cond delay="0"/>
                                  </p:stCondLst>
                                  <p:iterate type="lt">
                                    <p:tmPct val="10000"/>
                                  </p:iterate>
                                  <p:childTnLst>
                                    <p:set>
                                      <p:cBhvr>
                                        <p:cTn id="17" dur="1" fill="hold">
                                          <p:stCondLst>
                                            <p:cond delay="0"/>
                                          </p:stCondLst>
                                        </p:cTn>
                                        <p:tgtEl>
                                          <p:spTgt spid="13319"/>
                                        </p:tgtEl>
                                        <p:attrNameLst>
                                          <p:attrName>style.visibility</p:attrName>
                                        </p:attrNameLst>
                                      </p:cBhvr>
                                      <p:to>
                                        <p:strVal val="visible"/>
                                      </p:to>
                                    </p:set>
                                    <p:animEffect transition="in" filter="circle(out)">
                                      <p:cBhvr>
                                        <p:cTn id="18" dur="500"/>
                                        <p:tgtEl>
                                          <p:spTgt spid="13319"/>
                                        </p:tgtEl>
                                      </p:cBhvr>
                                    </p:animEffect>
                                  </p:childTnLst>
                                </p:cTn>
                              </p:par>
                            </p:childTnLst>
                          </p:cTn>
                        </p:par>
                        <p:par>
                          <p:cTn id="19" fill="hold">
                            <p:stCondLst>
                              <p:cond delay="5450"/>
                            </p:stCondLst>
                            <p:childTnLst>
                              <p:par>
                                <p:cTn id="20" presetID="22" presetClass="entr" presetSubtype="1" fill="hold" nodeType="afterEffect">
                                  <p:stCondLst>
                                    <p:cond delay="0"/>
                                  </p:stCondLst>
                                  <p:childTnLst>
                                    <p:set>
                                      <p:cBhvr>
                                        <p:cTn id="21" dur="1" fill="hold">
                                          <p:stCondLst>
                                            <p:cond delay="0"/>
                                          </p:stCondLst>
                                        </p:cTn>
                                        <p:tgtEl>
                                          <p:spTgt spid="13326"/>
                                        </p:tgtEl>
                                        <p:attrNameLst>
                                          <p:attrName>style.visibility</p:attrName>
                                        </p:attrNameLst>
                                      </p:cBhvr>
                                      <p:to>
                                        <p:strVal val="visible"/>
                                      </p:to>
                                    </p:set>
                                    <p:animEffect transition="in" filter="wipe(up)">
                                      <p:cBhvr>
                                        <p:cTn id="22" dur="1000"/>
                                        <p:tgtEl>
                                          <p:spTgt spid="13326"/>
                                        </p:tgtEl>
                                      </p:cBhvr>
                                    </p:animEffect>
                                  </p:childTnLst>
                                </p:cTn>
                              </p:par>
                              <p:par>
                                <p:cTn id="23" presetID="6" presetClass="entr" presetSubtype="32" fill="hold" grpId="0" nodeType="withEffect">
                                  <p:stCondLst>
                                    <p:cond delay="500"/>
                                  </p:stCondLst>
                                  <p:iterate type="lt">
                                    <p:tmPct val="10000"/>
                                  </p:iterate>
                                  <p:childTnLst>
                                    <p:set>
                                      <p:cBhvr>
                                        <p:cTn id="24" dur="1" fill="hold">
                                          <p:stCondLst>
                                            <p:cond delay="0"/>
                                          </p:stCondLst>
                                        </p:cTn>
                                        <p:tgtEl>
                                          <p:spTgt spid="13314"/>
                                        </p:tgtEl>
                                        <p:attrNameLst>
                                          <p:attrName>style.visibility</p:attrName>
                                        </p:attrNameLst>
                                      </p:cBhvr>
                                      <p:to>
                                        <p:strVal val="visible"/>
                                      </p:to>
                                    </p:set>
                                    <p:animEffect transition="in" filter="circle(out)">
                                      <p:cBhvr>
                                        <p:cTn id="25" dur="500"/>
                                        <p:tgtEl>
                                          <p:spTgt spid="13314"/>
                                        </p:tgtEl>
                                      </p:cBhvr>
                                    </p:animEffect>
                                  </p:childTnLst>
                                </p:cTn>
                              </p:par>
                            </p:childTnLst>
                          </p:cTn>
                        </p:par>
                        <p:par>
                          <p:cTn id="26" fill="hold">
                            <p:stCondLst>
                              <p:cond delay="7900"/>
                            </p:stCondLst>
                            <p:childTnLst>
                              <p:par>
                                <p:cTn id="27" presetID="6" presetClass="entr" presetSubtype="32" fill="hold" grpId="0" nodeType="afterEffect">
                                  <p:stCondLst>
                                    <p:cond delay="0"/>
                                  </p:stCondLst>
                                  <p:iterate type="lt">
                                    <p:tmPct val="10000"/>
                                  </p:iterate>
                                  <p:childTnLst>
                                    <p:set>
                                      <p:cBhvr>
                                        <p:cTn id="28" dur="1" fill="hold">
                                          <p:stCondLst>
                                            <p:cond delay="0"/>
                                          </p:stCondLst>
                                        </p:cTn>
                                        <p:tgtEl>
                                          <p:spTgt spid="13320"/>
                                        </p:tgtEl>
                                        <p:attrNameLst>
                                          <p:attrName>style.visibility</p:attrName>
                                        </p:attrNameLst>
                                      </p:cBhvr>
                                      <p:to>
                                        <p:strVal val="visible"/>
                                      </p:to>
                                    </p:set>
                                    <p:animEffect transition="in" filter="circle(out)">
                                      <p:cBhvr>
                                        <p:cTn id="29" dur="500"/>
                                        <p:tgtEl>
                                          <p:spTgt spid="133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P spid="13317" grpId="0"/>
      <p:bldP spid="13319" grpId="0"/>
      <p:bldP spid="133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22" name="Picture 2" descr="WinFX__01a"/>
          <p:cNvPicPr>
            <a:picLocks noChangeAspect="1" noChangeArrowheads="1"/>
          </p:cNvPicPr>
          <p:nvPr/>
        </p:nvPicPr>
        <p:blipFill>
          <a:blip r:embed="rId3" cstate="print"/>
          <a:srcRect/>
          <a:stretch>
            <a:fillRect/>
          </a:stretch>
        </p:blipFill>
        <p:spPr bwMode="auto">
          <a:xfrm>
            <a:off x="1997075" y="4937125"/>
            <a:ext cx="5149850" cy="1930400"/>
          </a:xfrm>
          <a:prstGeom prst="rect">
            <a:avLst/>
          </a:prstGeom>
          <a:solidFill>
            <a:schemeClr val="bg1">
              <a:alpha val="0"/>
            </a:schemeClr>
          </a:solidFill>
        </p:spPr>
      </p:pic>
      <p:sp>
        <p:nvSpPr>
          <p:cNvPr id="133123" name="Rectangle 3"/>
          <p:cNvSpPr>
            <a:spLocks noGrp="1" noChangeArrowheads="1"/>
          </p:cNvSpPr>
          <p:nvPr>
            <p:ph type="title"/>
          </p:nvPr>
        </p:nvSpPr>
        <p:spPr/>
        <p:txBody>
          <a:bodyPr/>
          <a:lstStyle/>
          <a:p>
            <a:r>
              <a:rPr lang="el-GR" dirty="0" smtClean="0"/>
              <a:t>Ο πυρήνας του </a:t>
            </a:r>
            <a:r>
              <a:rPr lang="en-US" dirty="0" smtClean="0"/>
              <a:t>.NET</a:t>
            </a:r>
            <a:endParaRPr lang="en-US" dirty="0"/>
          </a:p>
        </p:txBody>
      </p:sp>
      <p:pic>
        <p:nvPicPr>
          <p:cNvPr id="133124" name="Picture 4" descr="Microsoft"/>
          <p:cNvPicPr>
            <a:picLocks noChangeAspect="1" noChangeArrowheads="1"/>
          </p:cNvPicPr>
          <p:nvPr/>
        </p:nvPicPr>
        <p:blipFill>
          <a:blip r:embed="rId4" cstate="print"/>
          <a:srcRect/>
          <a:stretch>
            <a:fillRect/>
          </a:stretch>
        </p:blipFill>
        <p:spPr bwMode="auto">
          <a:xfrm>
            <a:off x="2689225" y="1900238"/>
            <a:ext cx="1882775" cy="1882775"/>
          </a:xfrm>
          <a:prstGeom prst="rect">
            <a:avLst/>
          </a:prstGeom>
          <a:noFill/>
        </p:spPr>
      </p:pic>
      <p:pic>
        <p:nvPicPr>
          <p:cNvPr id="133125" name="Picture 5" descr="Microsoft"/>
          <p:cNvPicPr>
            <a:picLocks noChangeAspect="1" noChangeArrowheads="1"/>
          </p:cNvPicPr>
          <p:nvPr/>
        </p:nvPicPr>
        <p:blipFill>
          <a:blip r:embed="rId5" cstate="print"/>
          <a:srcRect/>
          <a:stretch>
            <a:fillRect/>
          </a:stretch>
        </p:blipFill>
        <p:spPr bwMode="auto">
          <a:xfrm>
            <a:off x="4570413" y="1900238"/>
            <a:ext cx="1882775" cy="1882775"/>
          </a:xfrm>
          <a:prstGeom prst="rect">
            <a:avLst/>
          </a:prstGeom>
          <a:noFill/>
        </p:spPr>
      </p:pic>
      <p:pic>
        <p:nvPicPr>
          <p:cNvPr id="133126" name="Picture 6" descr="Microsoft"/>
          <p:cNvPicPr>
            <a:picLocks noChangeAspect="1" noChangeArrowheads="1"/>
          </p:cNvPicPr>
          <p:nvPr/>
        </p:nvPicPr>
        <p:blipFill>
          <a:blip r:embed="rId6" cstate="print"/>
          <a:srcRect/>
          <a:stretch>
            <a:fillRect/>
          </a:stretch>
        </p:blipFill>
        <p:spPr bwMode="auto">
          <a:xfrm>
            <a:off x="2689225" y="3781425"/>
            <a:ext cx="1882775" cy="1882775"/>
          </a:xfrm>
          <a:prstGeom prst="rect">
            <a:avLst/>
          </a:prstGeom>
          <a:noFill/>
        </p:spPr>
      </p:pic>
      <p:pic>
        <p:nvPicPr>
          <p:cNvPr id="133127" name="Picture 7" descr="Microsoft"/>
          <p:cNvPicPr>
            <a:picLocks noChangeAspect="1" noChangeArrowheads="1"/>
          </p:cNvPicPr>
          <p:nvPr/>
        </p:nvPicPr>
        <p:blipFill>
          <a:blip r:embed="rId7" cstate="print"/>
          <a:srcRect/>
          <a:stretch>
            <a:fillRect/>
          </a:stretch>
        </p:blipFill>
        <p:spPr bwMode="auto">
          <a:xfrm>
            <a:off x="4570413" y="3781425"/>
            <a:ext cx="1882775" cy="1882775"/>
          </a:xfrm>
          <a:prstGeom prst="rect">
            <a:avLst/>
          </a:prstGeom>
          <a:noFill/>
        </p:spPr>
      </p:pic>
      <p:pic>
        <p:nvPicPr>
          <p:cNvPr id="133128" name="Picture 8" descr="Microsoft"/>
          <p:cNvPicPr>
            <a:picLocks noChangeAspect="1" noChangeArrowheads="1"/>
          </p:cNvPicPr>
          <p:nvPr/>
        </p:nvPicPr>
        <p:blipFill>
          <a:blip r:embed="rId8" cstate="print"/>
          <a:srcRect/>
          <a:stretch>
            <a:fillRect/>
          </a:stretch>
        </p:blipFill>
        <p:spPr bwMode="auto">
          <a:xfrm>
            <a:off x="3205163" y="2416175"/>
            <a:ext cx="2733675" cy="2733675"/>
          </a:xfrm>
          <a:prstGeom prst="rect">
            <a:avLst/>
          </a:prstGeom>
          <a:noFill/>
        </p:spPr>
      </p:pic>
      <p:pic>
        <p:nvPicPr>
          <p:cNvPr id="133129" name="Picture 9"/>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2638425" y="1847850"/>
            <a:ext cx="3867150" cy="3867150"/>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133122"/>
                                        </p:tgtEl>
                                        <p:attrNameLst>
                                          <p:attrName>style.visibility</p:attrName>
                                        </p:attrNameLst>
                                      </p:cBhvr>
                                      <p:to>
                                        <p:strVal val="visible"/>
                                      </p:to>
                                    </p:set>
                                    <p:animEffect transition="in" filter="circle(out)">
                                      <p:cBhvr>
                                        <p:cTn id="7" dur="500"/>
                                        <p:tgtEl>
                                          <p:spTgt spid="13312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nodeType="clickEffect">
                                  <p:stCondLst>
                                    <p:cond delay="0"/>
                                  </p:stCondLst>
                                  <p:childTnLst>
                                    <p:set>
                                      <p:cBhvr>
                                        <p:cTn id="11" dur="1" fill="hold">
                                          <p:stCondLst>
                                            <p:cond delay="0"/>
                                          </p:stCondLst>
                                        </p:cTn>
                                        <p:tgtEl>
                                          <p:spTgt spid="133128"/>
                                        </p:tgtEl>
                                        <p:attrNameLst>
                                          <p:attrName>style.visibility</p:attrName>
                                        </p:attrNameLst>
                                      </p:cBhvr>
                                      <p:to>
                                        <p:strVal val="visible"/>
                                      </p:to>
                                    </p:set>
                                    <p:animEffect transition="in" filter="circle(out)">
                                      <p:cBhvr>
                                        <p:cTn id="12" dur="1000"/>
                                        <p:tgtEl>
                                          <p:spTgt spid="133128"/>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3" fill="hold" nodeType="clickEffect">
                                  <p:stCondLst>
                                    <p:cond delay="0"/>
                                  </p:stCondLst>
                                  <p:childTnLst>
                                    <p:set>
                                      <p:cBhvr>
                                        <p:cTn id="16" dur="1" fill="hold">
                                          <p:stCondLst>
                                            <p:cond delay="0"/>
                                          </p:stCondLst>
                                        </p:cTn>
                                        <p:tgtEl>
                                          <p:spTgt spid="133125"/>
                                        </p:tgtEl>
                                        <p:attrNameLst>
                                          <p:attrName>style.visibility</p:attrName>
                                        </p:attrNameLst>
                                      </p:cBhvr>
                                      <p:to>
                                        <p:strVal val="visible"/>
                                      </p:to>
                                    </p:set>
                                    <p:animEffect transition="in" filter="strips(upRight)">
                                      <p:cBhvr>
                                        <p:cTn id="17" dur="500"/>
                                        <p:tgtEl>
                                          <p:spTgt spid="133125"/>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nodeType="clickEffect">
                                  <p:stCondLst>
                                    <p:cond delay="0"/>
                                  </p:stCondLst>
                                  <p:childTnLst>
                                    <p:set>
                                      <p:cBhvr>
                                        <p:cTn id="21" dur="1" fill="hold">
                                          <p:stCondLst>
                                            <p:cond delay="0"/>
                                          </p:stCondLst>
                                        </p:cTn>
                                        <p:tgtEl>
                                          <p:spTgt spid="133127"/>
                                        </p:tgtEl>
                                        <p:attrNameLst>
                                          <p:attrName>style.visibility</p:attrName>
                                        </p:attrNameLst>
                                      </p:cBhvr>
                                      <p:to>
                                        <p:strVal val="visible"/>
                                      </p:to>
                                    </p:set>
                                    <p:animEffect transition="in" filter="strips(downRight)">
                                      <p:cBhvr>
                                        <p:cTn id="22" dur="500"/>
                                        <p:tgtEl>
                                          <p:spTgt spid="133127"/>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133126"/>
                                        </p:tgtEl>
                                        <p:attrNameLst>
                                          <p:attrName>style.visibility</p:attrName>
                                        </p:attrNameLst>
                                      </p:cBhvr>
                                      <p:to>
                                        <p:strVal val="visible"/>
                                      </p:to>
                                    </p:set>
                                    <p:animEffect transition="in" filter="strips(downLeft)">
                                      <p:cBhvr>
                                        <p:cTn id="27" dur="500"/>
                                        <p:tgtEl>
                                          <p:spTgt spid="133126"/>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9" fill="hold" nodeType="clickEffect">
                                  <p:stCondLst>
                                    <p:cond delay="0"/>
                                  </p:stCondLst>
                                  <p:childTnLst>
                                    <p:set>
                                      <p:cBhvr>
                                        <p:cTn id="31" dur="1" fill="hold">
                                          <p:stCondLst>
                                            <p:cond delay="0"/>
                                          </p:stCondLst>
                                        </p:cTn>
                                        <p:tgtEl>
                                          <p:spTgt spid="133124"/>
                                        </p:tgtEl>
                                        <p:attrNameLst>
                                          <p:attrName>style.visibility</p:attrName>
                                        </p:attrNameLst>
                                      </p:cBhvr>
                                      <p:to>
                                        <p:strVal val="visible"/>
                                      </p:to>
                                    </p:set>
                                    <p:animEffect transition="in" filter="strips(upLeft)">
                                      <p:cBhvr>
                                        <p:cTn id="32" dur="500"/>
                                        <p:tgtEl>
                                          <p:spTgt spid="133124"/>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32" fill="hold" nodeType="clickEffect">
                                  <p:stCondLst>
                                    <p:cond delay="0"/>
                                  </p:stCondLst>
                                  <p:childTnLst>
                                    <p:set>
                                      <p:cBhvr>
                                        <p:cTn id="36" dur="1" fill="hold">
                                          <p:stCondLst>
                                            <p:cond delay="0"/>
                                          </p:stCondLst>
                                        </p:cTn>
                                        <p:tgtEl>
                                          <p:spTgt spid="133129"/>
                                        </p:tgtEl>
                                        <p:attrNameLst>
                                          <p:attrName>style.visibility</p:attrName>
                                        </p:attrNameLst>
                                      </p:cBhvr>
                                      <p:to>
                                        <p:strVal val="visible"/>
                                      </p:to>
                                    </p:set>
                                    <p:animEffect transition="in" filter="circle(out)">
                                      <p:cBhvr>
                                        <p:cTn id="37" dur="500"/>
                                        <p:tgtEl>
                                          <p:spTgt spid="133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170" name="Picture 2" descr="WinFX__03a"/>
          <p:cNvPicPr>
            <a:picLocks noChangeAspect="1" noChangeArrowheads="1"/>
          </p:cNvPicPr>
          <p:nvPr/>
        </p:nvPicPr>
        <p:blipFill>
          <a:blip r:embed="rId3" cstate="print"/>
          <a:srcRect/>
          <a:stretch>
            <a:fillRect/>
          </a:stretch>
        </p:blipFill>
        <p:spPr bwMode="auto">
          <a:xfrm>
            <a:off x="0" y="1687513"/>
            <a:ext cx="9144000" cy="5170487"/>
          </a:xfrm>
          <a:prstGeom prst="rect">
            <a:avLst/>
          </a:prstGeom>
          <a:noFill/>
        </p:spPr>
      </p:pic>
      <p:pic>
        <p:nvPicPr>
          <p:cNvPr id="135171" name="Picture 3" descr="WinFX__01a"/>
          <p:cNvPicPr>
            <a:picLocks noChangeAspect="1" noChangeArrowheads="1"/>
          </p:cNvPicPr>
          <p:nvPr/>
        </p:nvPicPr>
        <p:blipFill>
          <a:blip r:embed="rId4" cstate="print"/>
          <a:srcRect/>
          <a:stretch>
            <a:fillRect/>
          </a:stretch>
        </p:blipFill>
        <p:spPr bwMode="auto">
          <a:xfrm>
            <a:off x="1997075" y="4937125"/>
            <a:ext cx="5149850" cy="1930400"/>
          </a:xfrm>
          <a:prstGeom prst="rect">
            <a:avLst/>
          </a:prstGeom>
          <a:solidFill>
            <a:srgbClr val="FFFFFF">
              <a:alpha val="0"/>
            </a:srgbClr>
          </a:solidFill>
        </p:spPr>
      </p:pic>
      <p:sp>
        <p:nvSpPr>
          <p:cNvPr id="135172" name="Rectangle 4"/>
          <p:cNvSpPr>
            <a:spLocks noGrp="1" noChangeArrowheads="1"/>
          </p:cNvSpPr>
          <p:nvPr>
            <p:ph type="title"/>
          </p:nvPr>
        </p:nvSpPr>
        <p:spPr/>
        <p:txBody>
          <a:bodyPr/>
          <a:lstStyle/>
          <a:p>
            <a:r>
              <a:rPr lang="en-US">
                <a:sym typeface="Wingdings" pitchFamily="2" charset="2"/>
              </a:rPr>
              <a:t>Windows Communication Foundation</a:t>
            </a:r>
          </a:p>
        </p:txBody>
      </p:sp>
      <p:pic>
        <p:nvPicPr>
          <p:cNvPr id="135174" name="Picture 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2638425" y="1847850"/>
            <a:ext cx="3867150" cy="3867150"/>
          </a:xfrm>
          <a:prstGeom prst="rect">
            <a:avLst/>
          </a:prstGeom>
          <a:noFill/>
        </p:spPr>
      </p:pic>
      <p:grpSp>
        <p:nvGrpSpPr>
          <p:cNvPr id="135183" name="Group 15"/>
          <p:cNvGrpSpPr>
            <a:grpSpLocks/>
          </p:cNvGrpSpPr>
          <p:nvPr/>
        </p:nvGrpSpPr>
        <p:grpSpPr bwMode="auto">
          <a:xfrm>
            <a:off x="2689225" y="1900238"/>
            <a:ext cx="3763963" cy="3763962"/>
            <a:chOff x="1694" y="1197"/>
            <a:chExt cx="2371" cy="2371"/>
          </a:xfrm>
        </p:grpSpPr>
        <p:pic>
          <p:nvPicPr>
            <p:cNvPr id="135176" name="Picture 8" descr="Microsoft"/>
            <p:cNvPicPr>
              <a:picLocks noChangeAspect="1" noChangeArrowheads="1"/>
            </p:cNvPicPr>
            <p:nvPr/>
          </p:nvPicPr>
          <p:blipFill>
            <a:blip r:embed="rId6" cstate="print"/>
            <a:srcRect/>
            <a:stretch>
              <a:fillRect/>
            </a:stretch>
          </p:blipFill>
          <p:spPr bwMode="auto">
            <a:xfrm>
              <a:off x="1694" y="1197"/>
              <a:ext cx="1186" cy="1186"/>
            </a:xfrm>
            <a:prstGeom prst="rect">
              <a:avLst/>
            </a:prstGeom>
            <a:noFill/>
          </p:spPr>
        </p:pic>
        <p:pic>
          <p:nvPicPr>
            <p:cNvPr id="135177" name="Picture 9" descr="Microsoft"/>
            <p:cNvPicPr>
              <a:picLocks noChangeAspect="1" noChangeArrowheads="1"/>
            </p:cNvPicPr>
            <p:nvPr/>
          </p:nvPicPr>
          <p:blipFill>
            <a:blip r:embed="rId7" cstate="print"/>
            <a:srcRect/>
            <a:stretch>
              <a:fillRect/>
            </a:stretch>
          </p:blipFill>
          <p:spPr bwMode="auto">
            <a:xfrm>
              <a:off x="1694" y="2382"/>
              <a:ext cx="1186" cy="1186"/>
            </a:xfrm>
            <a:prstGeom prst="rect">
              <a:avLst/>
            </a:prstGeom>
            <a:noFill/>
          </p:spPr>
        </p:pic>
        <p:pic>
          <p:nvPicPr>
            <p:cNvPr id="135180" name="Picture 12" descr="Microsoft"/>
            <p:cNvPicPr>
              <a:picLocks noChangeAspect="1" noChangeArrowheads="1"/>
            </p:cNvPicPr>
            <p:nvPr/>
          </p:nvPicPr>
          <p:blipFill>
            <a:blip r:embed="rId8" cstate="print"/>
            <a:srcRect/>
            <a:stretch>
              <a:fillRect/>
            </a:stretch>
          </p:blipFill>
          <p:spPr bwMode="auto">
            <a:xfrm>
              <a:off x="2879" y="1197"/>
              <a:ext cx="1186" cy="1186"/>
            </a:xfrm>
            <a:prstGeom prst="rect">
              <a:avLst/>
            </a:prstGeom>
            <a:noFill/>
          </p:spPr>
        </p:pic>
        <p:sp>
          <p:nvSpPr>
            <p:cNvPr id="135179" name="Oval 11"/>
            <p:cNvSpPr>
              <a:spLocks noChangeArrowheads="1"/>
            </p:cNvSpPr>
            <p:nvPr/>
          </p:nvSpPr>
          <p:spPr bwMode="auto">
            <a:xfrm>
              <a:off x="1710" y="1206"/>
              <a:ext cx="2340" cy="2340"/>
            </a:xfrm>
            <a:prstGeom prst="ellipse">
              <a:avLst/>
            </a:prstGeom>
            <a:solidFill>
              <a:srgbClr val="000000">
                <a:alpha val="85001"/>
              </a:srgbClr>
            </a:solidFill>
            <a:ln w="9525">
              <a:noFill/>
              <a:round/>
              <a:headEnd/>
              <a:tailEnd/>
            </a:ln>
            <a:effectLst/>
          </p:spPr>
          <p:txBody>
            <a:bodyPr wrap="none" anchor="ctr"/>
            <a:lstStyle/>
            <a:p>
              <a:endParaRPr lang="el-GR"/>
            </a:p>
          </p:txBody>
        </p:sp>
        <p:pic>
          <p:nvPicPr>
            <p:cNvPr id="135178" name="Picture 10" descr="Microsoft"/>
            <p:cNvPicPr>
              <a:picLocks noChangeAspect="1" noChangeArrowheads="1"/>
            </p:cNvPicPr>
            <p:nvPr/>
          </p:nvPicPr>
          <p:blipFill>
            <a:blip r:embed="rId9" cstate="print"/>
            <a:srcRect/>
            <a:stretch>
              <a:fillRect/>
            </a:stretch>
          </p:blipFill>
          <p:spPr bwMode="auto">
            <a:xfrm>
              <a:off x="2879" y="2382"/>
              <a:ext cx="1186" cy="1186"/>
            </a:xfrm>
            <a:prstGeom prst="rect">
              <a:avLst/>
            </a:prstGeom>
            <a:noFill/>
          </p:spPr>
        </p:pic>
        <p:pic>
          <p:nvPicPr>
            <p:cNvPr id="135181" name="Picture 13" descr="Microsoft"/>
            <p:cNvPicPr>
              <a:picLocks noChangeAspect="1" noChangeArrowheads="1"/>
            </p:cNvPicPr>
            <p:nvPr/>
          </p:nvPicPr>
          <p:blipFill>
            <a:blip r:embed="rId10" cstate="print"/>
            <a:srcRect/>
            <a:stretch>
              <a:fillRect/>
            </a:stretch>
          </p:blipFill>
          <p:spPr bwMode="auto">
            <a:xfrm>
              <a:off x="2019" y="1521"/>
              <a:ext cx="1722" cy="1722"/>
            </a:xfrm>
            <a:prstGeom prst="rect">
              <a:avLst/>
            </a:prstGeom>
            <a:noFill/>
          </p:spPr>
        </p:pic>
      </p:grpSp>
      <p:sp>
        <p:nvSpPr>
          <p:cNvPr id="135184" name="Text Box 16"/>
          <p:cNvSpPr txBox="1">
            <a:spLocks noChangeArrowheads="1"/>
          </p:cNvSpPr>
          <p:nvPr/>
        </p:nvSpPr>
        <p:spPr bwMode="auto">
          <a:xfrm>
            <a:off x="1017588" y="2781300"/>
            <a:ext cx="2533650" cy="1869743"/>
          </a:xfrm>
          <a:prstGeom prst="rect">
            <a:avLst/>
          </a:prstGeom>
          <a:noFill/>
          <a:ln w="9525" algn="ctr">
            <a:noFill/>
            <a:miter lim="800000"/>
            <a:headEnd/>
            <a:tailEnd/>
          </a:ln>
          <a:effectLst/>
        </p:spPr>
        <p:txBody>
          <a:bodyPr>
            <a:spAutoFit/>
          </a:bodyPr>
          <a:lstStyle/>
          <a:p>
            <a:pPr algn="r">
              <a:lnSpc>
                <a:spcPct val="105000"/>
              </a:lnSpc>
            </a:pPr>
            <a:r>
              <a:rPr lang="el-GR" sz="2200" dirty="0" smtClean="0">
                <a:effectLst>
                  <a:outerShdw blurRad="38100" dist="38100" dir="2700000" algn="tl">
                    <a:srgbClr val="000000"/>
                  </a:outerShdw>
                </a:effectLst>
              </a:rPr>
              <a:t>Ενοποιημένο </a:t>
            </a:r>
            <a:r>
              <a:rPr lang="en-US" sz="2200" dirty="0" smtClean="0">
                <a:effectLst>
                  <a:outerShdw blurRad="38100" dist="38100" dir="2700000" algn="tl">
                    <a:srgbClr val="000000"/>
                  </a:outerShdw>
                </a:effectLst>
              </a:rPr>
              <a:t>Framework </a:t>
            </a:r>
            <a:r>
              <a:rPr lang="el-GR" sz="2200" dirty="0" smtClean="0">
                <a:effectLst>
                  <a:outerShdw blurRad="38100" dist="38100" dir="2700000" algn="tl">
                    <a:srgbClr val="000000"/>
                  </a:outerShdw>
                </a:effectLst>
              </a:rPr>
              <a:t>για γρήγορη ανάπτυξη </a:t>
            </a:r>
            <a:r>
              <a:rPr lang="el-GR" sz="2200" dirty="0" err="1" smtClean="0">
                <a:effectLst>
                  <a:outerShdw blurRad="38100" dist="38100" dir="2700000" algn="tl">
                    <a:srgbClr val="000000"/>
                  </a:outerShdw>
                </a:effectLst>
              </a:rPr>
              <a:t>υπηρεσιοκεντρικών</a:t>
            </a:r>
            <a:r>
              <a:rPr lang="el-GR" sz="2200" dirty="0" smtClean="0">
                <a:effectLst>
                  <a:outerShdw blurRad="38100" dist="38100" dir="2700000" algn="tl">
                    <a:srgbClr val="000000"/>
                  </a:outerShdw>
                </a:effectLst>
              </a:rPr>
              <a:t> εφαρμογών</a:t>
            </a:r>
            <a:endParaRPr lang="en-US" sz="2200" dirty="0">
              <a:effectLst>
                <a:outerShdw blurRad="38100" dist="38100" dir="2700000" algn="tl">
                  <a:srgbClr val="000000"/>
                </a:outerShdw>
              </a:effectLst>
            </a:endParaRPr>
          </a:p>
        </p:txBody>
      </p:sp>
      <p:pic>
        <p:nvPicPr>
          <p:cNvPr id="135185" name="Picture 17" descr="Microsoft"/>
          <p:cNvPicPr>
            <a:picLocks noChangeAspect="1" noChangeArrowheads="1"/>
          </p:cNvPicPr>
          <p:nvPr/>
        </p:nvPicPr>
        <p:blipFill>
          <a:blip r:embed="rId11" cstate="print"/>
          <a:srcRect/>
          <a:stretch>
            <a:fillRect/>
          </a:stretch>
        </p:blipFill>
        <p:spPr bwMode="auto">
          <a:xfrm>
            <a:off x="7870825" y="6242050"/>
            <a:ext cx="1196975" cy="539750"/>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xit" presetSubtype="16" fill="hold" nodeType="afterEffect">
                                  <p:stCondLst>
                                    <p:cond delay="0"/>
                                  </p:stCondLst>
                                  <p:childTnLst>
                                    <p:animEffect transition="out" filter="circle(in)">
                                      <p:cBhvr>
                                        <p:cTn id="6" dur="500"/>
                                        <p:tgtEl>
                                          <p:spTgt spid="135174"/>
                                        </p:tgtEl>
                                      </p:cBhvr>
                                    </p:animEffect>
                                    <p:set>
                                      <p:cBhvr>
                                        <p:cTn id="7" dur="1" fill="hold">
                                          <p:stCondLst>
                                            <p:cond delay="499"/>
                                          </p:stCondLst>
                                        </p:cTn>
                                        <p:tgtEl>
                                          <p:spTgt spid="135174"/>
                                        </p:tgtEl>
                                        <p:attrNameLst>
                                          <p:attrName>style.visibility</p:attrName>
                                        </p:attrNameLst>
                                      </p:cBhvr>
                                      <p:to>
                                        <p:strVal val="hidden"/>
                                      </p:to>
                                    </p:set>
                                  </p:childTnLst>
                                </p:cTn>
                              </p:par>
                              <p:par>
                                <p:cTn id="8" presetID="6" presetClass="entr" presetSubtype="32" fill="hold" nodeType="withEffect">
                                  <p:stCondLst>
                                    <p:cond delay="0"/>
                                  </p:stCondLst>
                                  <p:childTnLst>
                                    <p:set>
                                      <p:cBhvr>
                                        <p:cTn id="9" dur="1" fill="hold">
                                          <p:stCondLst>
                                            <p:cond delay="0"/>
                                          </p:stCondLst>
                                        </p:cTn>
                                        <p:tgtEl>
                                          <p:spTgt spid="135183"/>
                                        </p:tgtEl>
                                        <p:attrNameLst>
                                          <p:attrName>style.visibility</p:attrName>
                                        </p:attrNameLst>
                                      </p:cBhvr>
                                      <p:to>
                                        <p:strVal val="visible"/>
                                      </p:to>
                                    </p:set>
                                    <p:animEffect transition="in" filter="circle(out)">
                                      <p:cBhvr>
                                        <p:cTn id="10" dur="500"/>
                                        <p:tgtEl>
                                          <p:spTgt spid="135183"/>
                                        </p:tgtEl>
                                      </p:cBhvr>
                                    </p:animEffect>
                                  </p:childTnLst>
                                </p:cTn>
                              </p:par>
                            </p:childTnLst>
                          </p:cTn>
                        </p:par>
                        <p:par>
                          <p:cTn id="11" fill="hold">
                            <p:stCondLst>
                              <p:cond delay="500"/>
                            </p:stCondLst>
                            <p:childTnLst>
                              <p:par>
                                <p:cTn id="12" presetID="63" presetClass="path" presetSubtype="0" accel="50000" decel="50000" fill="hold" nodeType="afterEffect">
                                  <p:stCondLst>
                                    <p:cond delay="0"/>
                                  </p:stCondLst>
                                  <p:childTnLst>
                                    <p:animMotion origin="layout" path="M 0 0  L 0.25 0  E" pathEditMode="relative" ptsTypes="">
                                      <p:cBhvr>
                                        <p:cTn id="13" dur="2000" fill="hold"/>
                                        <p:tgtEl>
                                          <p:spTgt spid="135171"/>
                                        </p:tgtEl>
                                        <p:attrNameLst>
                                          <p:attrName>ppt_x</p:attrName>
                                          <p:attrName>ppt_y</p:attrName>
                                        </p:attrNameLst>
                                      </p:cBhvr>
                                    </p:animMotion>
                                  </p:childTnLst>
                                </p:cTn>
                              </p:par>
                              <p:par>
                                <p:cTn id="14" presetID="63" presetClass="path" presetSubtype="0" accel="50000" decel="50000" fill="hold" nodeType="withEffect">
                                  <p:stCondLst>
                                    <p:cond delay="0"/>
                                  </p:stCondLst>
                                  <p:childTnLst>
                                    <p:animMotion origin="layout" path="M 0 0  L 0.25 0  E" pathEditMode="relative" ptsTypes="">
                                      <p:cBhvr>
                                        <p:cTn id="15" dur="2000" fill="hold"/>
                                        <p:tgtEl>
                                          <p:spTgt spid="135183"/>
                                        </p:tgtEl>
                                        <p:attrNameLst>
                                          <p:attrName>ppt_x</p:attrName>
                                          <p:attrName>ppt_y</p:attrName>
                                        </p:attrNameLst>
                                      </p:cBhvr>
                                    </p:animMotion>
                                  </p:childTnLst>
                                </p:cTn>
                              </p:par>
                            </p:childTnLst>
                          </p:cTn>
                        </p:par>
                        <p:par>
                          <p:cTn id="16" fill="hold">
                            <p:stCondLst>
                              <p:cond delay="2500"/>
                            </p:stCondLst>
                            <p:childTnLst>
                              <p:par>
                                <p:cTn id="17" presetID="22" presetClass="entr" presetSubtype="2" fill="hold" nodeType="afterEffect">
                                  <p:stCondLst>
                                    <p:cond delay="0"/>
                                  </p:stCondLst>
                                  <p:childTnLst>
                                    <p:set>
                                      <p:cBhvr>
                                        <p:cTn id="18" dur="1" fill="hold">
                                          <p:stCondLst>
                                            <p:cond delay="0"/>
                                          </p:stCondLst>
                                        </p:cTn>
                                        <p:tgtEl>
                                          <p:spTgt spid="135170"/>
                                        </p:tgtEl>
                                        <p:attrNameLst>
                                          <p:attrName>style.visibility</p:attrName>
                                        </p:attrNameLst>
                                      </p:cBhvr>
                                      <p:to>
                                        <p:strVal val="visible"/>
                                      </p:to>
                                    </p:set>
                                    <p:animEffect transition="in" filter="wipe(right)">
                                      <p:cBhvr>
                                        <p:cTn id="19" dur="500"/>
                                        <p:tgtEl>
                                          <p:spTgt spid="135170"/>
                                        </p:tgtEl>
                                      </p:cBhvr>
                                    </p:animEffect>
                                  </p:childTnLst>
                                </p:cTn>
                              </p:par>
                            </p:childTnLst>
                          </p:cTn>
                        </p:par>
                        <p:par>
                          <p:cTn id="20" fill="hold">
                            <p:stCondLst>
                              <p:cond delay="3000"/>
                            </p:stCondLst>
                            <p:childTnLst>
                              <p:par>
                                <p:cTn id="21" presetID="6" presetClass="entr" presetSubtype="32" fill="hold" nodeType="afterEffect">
                                  <p:stCondLst>
                                    <p:cond delay="0"/>
                                  </p:stCondLst>
                                  <p:iterate type="lt">
                                    <p:tmPct val="10000"/>
                                  </p:iterate>
                                  <p:childTnLst>
                                    <p:set>
                                      <p:cBhvr>
                                        <p:cTn id="22" dur="1" fill="hold">
                                          <p:stCondLst>
                                            <p:cond delay="0"/>
                                          </p:stCondLst>
                                        </p:cTn>
                                        <p:tgtEl>
                                          <p:spTgt spid="135184"/>
                                        </p:tgtEl>
                                        <p:attrNameLst>
                                          <p:attrName>style.visibility</p:attrName>
                                        </p:attrNameLst>
                                      </p:cBhvr>
                                      <p:to>
                                        <p:strVal val="visible"/>
                                      </p:to>
                                    </p:set>
                                    <p:animEffect transition="in" filter="circle(out)">
                                      <p:cBhvr>
                                        <p:cTn id="23" dur="500"/>
                                        <p:tgtEl>
                                          <p:spTgt spid="1351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7"/>
          <p:cNvPicPr>
            <a:picLocks noChangeAspect="1" noChangeArrowheads="1"/>
          </p:cNvPicPr>
          <p:nvPr/>
        </p:nvPicPr>
        <p:blipFill>
          <a:blip r:embed="rId3" cstate="print"/>
          <a:srcRect/>
          <a:stretch>
            <a:fillRect/>
          </a:stretch>
        </p:blipFill>
        <p:spPr bwMode="auto">
          <a:xfrm>
            <a:off x="344488" y="2527300"/>
            <a:ext cx="8455025" cy="4013200"/>
          </a:xfrm>
          <a:prstGeom prst="rect">
            <a:avLst/>
          </a:prstGeom>
          <a:noFill/>
          <a:ln w="9525">
            <a:noFill/>
            <a:miter lim="800000"/>
            <a:headEnd/>
            <a:tailEnd/>
          </a:ln>
        </p:spPr>
      </p:pic>
      <p:pic>
        <p:nvPicPr>
          <p:cNvPr id="18459" name="Picture 27" descr="WinFX_WCF__11a"/>
          <p:cNvPicPr>
            <a:picLocks noChangeAspect="1" noChangeArrowheads="1"/>
          </p:cNvPicPr>
          <p:nvPr/>
        </p:nvPicPr>
        <p:blipFill>
          <a:blip r:embed="rId4" cstate="print"/>
          <a:srcRect/>
          <a:stretch>
            <a:fillRect/>
          </a:stretch>
        </p:blipFill>
        <p:spPr bwMode="auto">
          <a:xfrm>
            <a:off x="2881313" y="617538"/>
            <a:ext cx="3365500" cy="3365500"/>
          </a:xfrm>
          <a:prstGeom prst="rect">
            <a:avLst/>
          </a:prstGeom>
          <a:noFill/>
        </p:spPr>
      </p:pic>
      <p:pic>
        <p:nvPicPr>
          <p:cNvPr id="18461" name="Picture 29" descr="WinFX_WCF__11b"/>
          <p:cNvPicPr>
            <a:picLocks noChangeAspect="1" noChangeArrowheads="1"/>
          </p:cNvPicPr>
          <p:nvPr/>
        </p:nvPicPr>
        <p:blipFill>
          <a:blip r:embed="rId5" cstate="print"/>
          <a:srcRect/>
          <a:stretch>
            <a:fillRect/>
          </a:stretch>
        </p:blipFill>
        <p:spPr bwMode="auto">
          <a:xfrm>
            <a:off x="3779838" y="1952625"/>
            <a:ext cx="1619250" cy="752475"/>
          </a:xfrm>
          <a:prstGeom prst="rect">
            <a:avLst/>
          </a:prstGeom>
          <a:noFill/>
        </p:spPr>
      </p:pic>
      <p:pic>
        <p:nvPicPr>
          <p:cNvPr id="18435" name="Picture 18"/>
          <p:cNvPicPr>
            <a:picLocks noChangeAspect="1" noChangeArrowheads="1"/>
          </p:cNvPicPr>
          <p:nvPr/>
        </p:nvPicPr>
        <p:blipFill>
          <a:blip r:embed="rId6" cstate="print"/>
          <a:srcRect/>
          <a:stretch>
            <a:fillRect/>
          </a:stretch>
        </p:blipFill>
        <p:spPr bwMode="auto">
          <a:xfrm>
            <a:off x="501650" y="2922588"/>
            <a:ext cx="1936750" cy="1479550"/>
          </a:xfrm>
          <a:prstGeom prst="rect">
            <a:avLst/>
          </a:prstGeom>
          <a:noFill/>
          <a:ln w="9525">
            <a:noFill/>
            <a:miter lim="800000"/>
            <a:headEnd/>
            <a:tailEnd/>
          </a:ln>
        </p:spPr>
      </p:pic>
      <p:pic>
        <p:nvPicPr>
          <p:cNvPr id="18436" name="Picture 19"/>
          <p:cNvPicPr>
            <a:picLocks noChangeAspect="1" noChangeArrowheads="1"/>
          </p:cNvPicPr>
          <p:nvPr/>
        </p:nvPicPr>
        <p:blipFill>
          <a:blip r:embed="rId7" cstate="print"/>
          <a:srcRect/>
          <a:stretch>
            <a:fillRect/>
          </a:stretch>
        </p:blipFill>
        <p:spPr bwMode="auto">
          <a:xfrm>
            <a:off x="881063" y="4562475"/>
            <a:ext cx="1936750" cy="1449388"/>
          </a:xfrm>
          <a:prstGeom prst="rect">
            <a:avLst/>
          </a:prstGeom>
          <a:noFill/>
          <a:ln w="9525">
            <a:noFill/>
            <a:miter lim="800000"/>
            <a:headEnd/>
            <a:tailEnd/>
          </a:ln>
        </p:spPr>
      </p:pic>
      <p:pic>
        <p:nvPicPr>
          <p:cNvPr id="18437" name="Picture 20"/>
          <p:cNvPicPr>
            <a:picLocks noChangeAspect="1" noChangeArrowheads="1"/>
          </p:cNvPicPr>
          <p:nvPr/>
        </p:nvPicPr>
        <p:blipFill>
          <a:blip r:embed="rId7" cstate="print"/>
          <a:srcRect/>
          <a:stretch>
            <a:fillRect/>
          </a:stretch>
        </p:blipFill>
        <p:spPr bwMode="auto">
          <a:xfrm>
            <a:off x="3621088" y="4962525"/>
            <a:ext cx="1936750" cy="1449388"/>
          </a:xfrm>
          <a:prstGeom prst="rect">
            <a:avLst/>
          </a:prstGeom>
          <a:noFill/>
          <a:ln w="9525">
            <a:noFill/>
            <a:miter lim="800000"/>
            <a:headEnd/>
            <a:tailEnd/>
          </a:ln>
        </p:spPr>
      </p:pic>
      <p:pic>
        <p:nvPicPr>
          <p:cNvPr id="18438" name="Picture 21"/>
          <p:cNvPicPr>
            <a:picLocks noChangeAspect="1" noChangeArrowheads="1"/>
          </p:cNvPicPr>
          <p:nvPr/>
        </p:nvPicPr>
        <p:blipFill>
          <a:blip r:embed="rId7" cstate="print"/>
          <a:srcRect/>
          <a:stretch>
            <a:fillRect/>
          </a:stretch>
        </p:blipFill>
        <p:spPr bwMode="auto">
          <a:xfrm>
            <a:off x="6346825" y="4564063"/>
            <a:ext cx="1936750" cy="1449387"/>
          </a:xfrm>
          <a:prstGeom prst="rect">
            <a:avLst/>
          </a:prstGeom>
          <a:noFill/>
          <a:ln w="9525">
            <a:noFill/>
            <a:miter lim="800000"/>
            <a:headEnd/>
            <a:tailEnd/>
          </a:ln>
        </p:spPr>
      </p:pic>
      <p:pic>
        <p:nvPicPr>
          <p:cNvPr id="18439" name="Picture 22"/>
          <p:cNvPicPr>
            <a:picLocks noChangeAspect="1" noChangeArrowheads="1"/>
          </p:cNvPicPr>
          <p:nvPr/>
        </p:nvPicPr>
        <p:blipFill>
          <a:blip r:embed="rId6" cstate="print"/>
          <a:srcRect/>
          <a:stretch>
            <a:fillRect/>
          </a:stretch>
        </p:blipFill>
        <p:spPr bwMode="auto">
          <a:xfrm>
            <a:off x="6726238" y="2908300"/>
            <a:ext cx="1936750" cy="1479550"/>
          </a:xfrm>
          <a:prstGeom prst="rect">
            <a:avLst/>
          </a:prstGeom>
          <a:noFill/>
          <a:ln w="9525">
            <a:noFill/>
            <a:miter lim="800000"/>
            <a:headEnd/>
            <a:tailEnd/>
          </a:ln>
        </p:spPr>
      </p:pic>
      <p:sp>
        <p:nvSpPr>
          <p:cNvPr id="18440" name="Text Box 11"/>
          <p:cNvSpPr txBox="1">
            <a:spLocks noChangeArrowheads="1"/>
          </p:cNvSpPr>
          <p:nvPr/>
        </p:nvSpPr>
        <p:spPr bwMode="auto">
          <a:xfrm>
            <a:off x="422275" y="3543300"/>
            <a:ext cx="2087563" cy="730250"/>
          </a:xfrm>
          <a:prstGeom prst="rect">
            <a:avLst/>
          </a:prstGeom>
          <a:noFill/>
          <a:ln w="9525">
            <a:noFill/>
            <a:miter lim="800000"/>
            <a:headEnd/>
            <a:tailEnd/>
          </a:ln>
        </p:spPr>
        <p:txBody>
          <a:bodyPr>
            <a:spAutoFit/>
          </a:bodyPr>
          <a:lstStyle/>
          <a:p>
            <a:pPr eaLnBrk="1">
              <a:lnSpc>
                <a:spcPct val="70000"/>
              </a:lnSpc>
              <a:spcBef>
                <a:spcPct val="25000"/>
              </a:spcBef>
            </a:pPr>
            <a:r>
              <a:rPr lang="en-US" sz="1600">
                <a:effectLst>
                  <a:outerShdw blurRad="38100" dist="38100" dir="2700000" algn="tl">
                    <a:srgbClr val="000000"/>
                  </a:outerShdw>
                </a:effectLst>
                <a:latin typeface="Segoe Semibold" pitchFamily="34" charset="0"/>
                <a:ea typeface="SimSun" pitchFamily="2" charset="-120"/>
                <a:cs typeface="Times New Roman" pitchFamily="18" charset="0"/>
                <a:sym typeface="Wingdings" pitchFamily="2" charset="2"/>
              </a:rPr>
              <a:t>Interop</a:t>
            </a:r>
          </a:p>
          <a:p>
            <a:pPr eaLnBrk="1">
              <a:lnSpc>
                <a:spcPct val="70000"/>
              </a:lnSpc>
              <a:spcBef>
                <a:spcPct val="25000"/>
              </a:spcBef>
            </a:pPr>
            <a:r>
              <a:rPr lang="en-US" sz="1600">
                <a:effectLst>
                  <a:outerShdw blurRad="38100" dist="38100" dir="2700000" algn="tl">
                    <a:srgbClr val="000000"/>
                  </a:outerShdw>
                </a:effectLst>
                <a:latin typeface="Segoe Semibold" pitchFamily="34" charset="0"/>
                <a:ea typeface="SimSun" pitchFamily="2" charset="-120"/>
                <a:cs typeface="Times New Roman" pitchFamily="18" charset="0"/>
                <a:sym typeface="Wingdings" pitchFamily="2" charset="2"/>
              </a:rPr>
              <a:t>with other</a:t>
            </a:r>
          </a:p>
          <a:p>
            <a:pPr eaLnBrk="1">
              <a:lnSpc>
                <a:spcPct val="70000"/>
              </a:lnSpc>
              <a:spcBef>
                <a:spcPct val="25000"/>
              </a:spcBef>
            </a:pPr>
            <a:r>
              <a:rPr lang="en-US" sz="1600">
                <a:effectLst>
                  <a:outerShdw blurRad="38100" dist="38100" dir="2700000" algn="tl">
                    <a:srgbClr val="000000"/>
                  </a:outerShdw>
                </a:effectLst>
                <a:latin typeface="Segoe Semibold" pitchFamily="34" charset="0"/>
                <a:ea typeface="SimSun" pitchFamily="2" charset="-120"/>
                <a:cs typeface="Times New Roman" pitchFamily="18" charset="0"/>
                <a:sym typeface="Wingdings" pitchFamily="2" charset="2"/>
              </a:rPr>
              <a:t>platforms</a:t>
            </a:r>
          </a:p>
        </p:txBody>
      </p:sp>
      <p:sp>
        <p:nvSpPr>
          <p:cNvPr id="18441" name="Text Box 13"/>
          <p:cNvSpPr txBox="1">
            <a:spLocks noChangeArrowheads="1"/>
          </p:cNvSpPr>
          <p:nvPr/>
        </p:nvSpPr>
        <p:spPr bwMode="auto">
          <a:xfrm>
            <a:off x="749300" y="3051175"/>
            <a:ext cx="1435100" cy="273050"/>
          </a:xfrm>
          <a:prstGeom prst="rect">
            <a:avLst/>
          </a:prstGeom>
          <a:noFill/>
          <a:ln w="9525">
            <a:noFill/>
            <a:miter lim="800000"/>
            <a:headEnd/>
            <a:tailEnd/>
          </a:ln>
        </p:spPr>
        <p:txBody>
          <a:bodyPr>
            <a:spAutoFit/>
          </a:bodyPr>
          <a:lstStyle/>
          <a:p>
            <a:pPr eaLnBrk="1">
              <a:spcBef>
                <a:spcPct val="50000"/>
              </a:spcBef>
            </a:pPr>
            <a:r>
              <a:rPr lang="en-US" sz="1400" b="1">
                <a:solidFill>
                  <a:srgbClr val="FFFFFF"/>
                </a:solidFill>
                <a:effectLst/>
                <a:latin typeface="Arial" charset="0"/>
                <a:ea typeface="SimSun" pitchFamily="2" charset="-120"/>
                <a:cs typeface="Times New Roman" pitchFamily="18" charset="0"/>
                <a:sym typeface="Wingdings" pitchFamily="2" charset="2"/>
              </a:rPr>
              <a:t>ASMX</a:t>
            </a:r>
          </a:p>
        </p:txBody>
      </p:sp>
      <p:sp>
        <p:nvSpPr>
          <p:cNvPr id="18442" name="Text Box 8"/>
          <p:cNvSpPr txBox="1">
            <a:spLocks noChangeArrowheads="1"/>
          </p:cNvSpPr>
          <p:nvPr/>
        </p:nvSpPr>
        <p:spPr bwMode="auto">
          <a:xfrm>
            <a:off x="820738" y="4667250"/>
            <a:ext cx="2087562" cy="730250"/>
          </a:xfrm>
          <a:prstGeom prst="rect">
            <a:avLst/>
          </a:prstGeom>
          <a:noFill/>
          <a:ln w="9525">
            <a:noFill/>
            <a:miter lim="800000"/>
            <a:headEnd/>
            <a:tailEnd/>
          </a:ln>
        </p:spPr>
        <p:txBody>
          <a:bodyPr>
            <a:spAutoFit/>
          </a:bodyPr>
          <a:lstStyle/>
          <a:p>
            <a:pPr eaLnBrk="1">
              <a:lnSpc>
                <a:spcPct val="70000"/>
              </a:lnSpc>
              <a:spcBef>
                <a:spcPct val="25000"/>
              </a:spcBef>
            </a:pPr>
            <a:r>
              <a:rPr lang="en-US" sz="1600">
                <a:effectLst>
                  <a:outerShdw blurRad="38100" dist="38100" dir="2700000" algn="tl">
                    <a:srgbClr val="000000"/>
                  </a:outerShdw>
                </a:effectLst>
                <a:latin typeface="Segoe Semibold" pitchFamily="34" charset="0"/>
                <a:ea typeface="SimSun" pitchFamily="2" charset="-120"/>
                <a:cs typeface="Times New Roman" pitchFamily="18" charset="0"/>
                <a:sym typeface="Wingdings" pitchFamily="2" charset="2"/>
              </a:rPr>
              <a:t>Attribute-      </a:t>
            </a:r>
          </a:p>
          <a:p>
            <a:pPr eaLnBrk="1">
              <a:lnSpc>
                <a:spcPct val="70000"/>
              </a:lnSpc>
              <a:spcBef>
                <a:spcPct val="25000"/>
              </a:spcBef>
            </a:pPr>
            <a:r>
              <a:rPr lang="en-US" sz="1600">
                <a:effectLst>
                  <a:outerShdw blurRad="38100" dist="38100" dir="2700000" algn="tl">
                    <a:srgbClr val="000000"/>
                  </a:outerShdw>
                </a:effectLst>
                <a:latin typeface="Segoe Semibold" pitchFamily="34" charset="0"/>
                <a:ea typeface="SimSun" pitchFamily="2" charset="-120"/>
                <a:cs typeface="Times New Roman" pitchFamily="18" charset="0"/>
                <a:sym typeface="Wingdings" pitchFamily="2" charset="2"/>
              </a:rPr>
              <a:t>Based</a:t>
            </a:r>
          </a:p>
          <a:p>
            <a:pPr eaLnBrk="1">
              <a:lnSpc>
                <a:spcPct val="70000"/>
              </a:lnSpc>
              <a:spcBef>
                <a:spcPct val="25000"/>
              </a:spcBef>
            </a:pPr>
            <a:r>
              <a:rPr lang="en-US" sz="1600">
                <a:effectLst>
                  <a:outerShdw blurRad="38100" dist="38100" dir="2700000" algn="tl">
                    <a:srgbClr val="000000"/>
                  </a:outerShdw>
                </a:effectLst>
                <a:latin typeface="Segoe Semibold" pitchFamily="34" charset="0"/>
                <a:ea typeface="SimSun" pitchFamily="2" charset="-120"/>
                <a:cs typeface="Times New Roman" pitchFamily="18" charset="0"/>
                <a:sym typeface="Wingdings" pitchFamily="2" charset="2"/>
              </a:rPr>
              <a:t>Programming</a:t>
            </a:r>
          </a:p>
        </p:txBody>
      </p:sp>
      <p:sp>
        <p:nvSpPr>
          <p:cNvPr id="18443" name="Text Box 15"/>
          <p:cNvSpPr txBox="1">
            <a:spLocks noChangeArrowheads="1"/>
          </p:cNvSpPr>
          <p:nvPr/>
        </p:nvSpPr>
        <p:spPr bwMode="auto">
          <a:xfrm>
            <a:off x="1184275" y="5543550"/>
            <a:ext cx="1358900" cy="454025"/>
          </a:xfrm>
          <a:prstGeom prst="rect">
            <a:avLst/>
          </a:prstGeom>
          <a:noFill/>
          <a:ln w="9525">
            <a:noFill/>
            <a:miter lim="800000"/>
            <a:headEnd/>
            <a:tailEnd/>
          </a:ln>
        </p:spPr>
        <p:txBody>
          <a:bodyPr>
            <a:spAutoFit/>
          </a:bodyPr>
          <a:lstStyle/>
          <a:p>
            <a:pPr eaLnBrk="1">
              <a:spcBef>
                <a:spcPct val="50000"/>
              </a:spcBef>
            </a:pPr>
            <a:r>
              <a:rPr lang="en-US" sz="1400" b="1">
                <a:solidFill>
                  <a:srgbClr val="FFFFFF"/>
                </a:solidFill>
                <a:effectLst/>
                <a:latin typeface="Arial" charset="0"/>
                <a:ea typeface="SimSun" pitchFamily="2" charset="-120"/>
                <a:cs typeface="Times New Roman" pitchFamily="18" charset="0"/>
                <a:sym typeface="Wingdings" pitchFamily="2" charset="2"/>
              </a:rPr>
              <a:t>Enterprise Services</a:t>
            </a:r>
          </a:p>
        </p:txBody>
      </p:sp>
      <p:sp>
        <p:nvSpPr>
          <p:cNvPr id="18444" name="Text Box 12"/>
          <p:cNvSpPr txBox="1">
            <a:spLocks noChangeArrowheads="1"/>
          </p:cNvSpPr>
          <p:nvPr/>
        </p:nvSpPr>
        <p:spPr bwMode="auto">
          <a:xfrm>
            <a:off x="3692525" y="5048250"/>
            <a:ext cx="1846263" cy="730250"/>
          </a:xfrm>
          <a:prstGeom prst="rect">
            <a:avLst/>
          </a:prstGeom>
          <a:noFill/>
          <a:ln w="9525">
            <a:noFill/>
            <a:miter lim="800000"/>
            <a:headEnd/>
            <a:tailEnd/>
          </a:ln>
        </p:spPr>
        <p:txBody>
          <a:bodyPr>
            <a:spAutoFit/>
          </a:bodyPr>
          <a:lstStyle/>
          <a:p>
            <a:pPr eaLnBrk="1">
              <a:lnSpc>
                <a:spcPct val="70000"/>
              </a:lnSpc>
              <a:spcBef>
                <a:spcPct val="25000"/>
              </a:spcBef>
            </a:pPr>
            <a:r>
              <a:rPr lang="en-US" sz="1600">
                <a:effectLst>
                  <a:outerShdw blurRad="38100" dist="38100" dir="2700000" algn="tl">
                    <a:srgbClr val="000000"/>
                  </a:outerShdw>
                </a:effectLst>
                <a:latin typeface="Segoe Semibold" pitchFamily="34" charset="0"/>
                <a:ea typeface="SimSun" pitchFamily="2" charset="-120"/>
                <a:cs typeface="Times New Roman" pitchFamily="18" charset="0"/>
                <a:sym typeface="Wingdings" pitchFamily="2" charset="2"/>
              </a:rPr>
              <a:t>WS-*</a:t>
            </a:r>
          </a:p>
          <a:p>
            <a:pPr eaLnBrk="1">
              <a:lnSpc>
                <a:spcPct val="70000"/>
              </a:lnSpc>
              <a:spcBef>
                <a:spcPct val="25000"/>
              </a:spcBef>
            </a:pPr>
            <a:r>
              <a:rPr lang="en-US" sz="1600">
                <a:effectLst>
                  <a:outerShdw blurRad="38100" dist="38100" dir="2700000" algn="tl">
                    <a:srgbClr val="000000"/>
                  </a:outerShdw>
                </a:effectLst>
                <a:latin typeface="Segoe Semibold" pitchFamily="34" charset="0"/>
                <a:ea typeface="SimSun" pitchFamily="2" charset="-120"/>
                <a:cs typeface="Times New Roman" pitchFamily="18" charset="0"/>
                <a:sym typeface="Wingdings" pitchFamily="2" charset="2"/>
              </a:rPr>
              <a:t>Protocol</a:t>
            </a:r>
          </a:p>
          <a:p>
            <a:pPr eaLnBrk="1">
              <a:lnSpc>
                <a:spcPct val="70000"/>
              </a:lnSpc>
              <a:spcBef>
                <a:spcPct val="25000"/>
              </a:spcBef>
            </a:pPr>
            <a:r>
              <a:rPr lang="en-US" sz="1600">
                <a:effectLst>
                  <a:outerShdw blurRad="38100" dist="38100" dir="2700000" algn="tl">
                    <a:srgbClr val="000000"/>
                  </a:outerShdw>
                </a:effectLst>
                <a:latin typeface="Segoe Semibold" pitchFamily="34" charset="0"/>
                <a:ea typeface="SimSun" pitchFamily="2" charset="-120"/>
                <a:cs typeface="Times New Roman" pitchFamily="18" charset="0"/>
                <a:sym typeface="Wingdings" pitchFamily="2" charset="2"/>
              </a:rPr>
              <a:t>Support</a:t>
            </a:r>
          </a:p>
        </p:txBody>
      </p:sp>
      <p:sp>
        <p:nvSpPr>
          <p:cNvPr id="18445" name="Text Box 16"/>
          <p:cNvSpPr txBox="1">
            <a:spLocks noChangeArrowheads="1"/>
          </p:cNvSpPr>
          <p:nvPr/>
        </p:nvSpPr>
        <p:spPr bwMode="auto">
          <a:xfrm>
            <a:off x="3935413" y="6000750"/>
            <a:ext cx="1358900" cy="273050"/>
          </a:xfrm>
          <a:prstGeom prst="rect">
            <a:avLst/>
          </a:prstGeom>
          <a:noFill/>
          <a:ln w="9525">
            <a:noFill/>
            <a:miter lim="800000"/>
            <a:headEnd/>
            <a:tailEnd/>
          </a:ln>
        </p:spPr>
        <p:txBody>
          <a:bodyPr>
            <a:spAutoFit/>
          </a:bodyPr>
          <a:lstStyle/>
          <a:p>
            <a:pPr eaLnBrk="1">
              <a:spcBef>
                <a:spcPct val="50000"/>
              </a:spcBef>
            </a:pPr>
            <a:r>
              <a:rPr lang="en-US" sz="1400" b="1">
                <a:solidFill>
                  <a:srgbClr val="FFFFFF"/>
                </a:solidFill>
                <a:effectLst/>
                <a:latin typeface="Arial" charset="0"/>
                <a:ea typeface="SimSun" pitchFamily="2" charset="-120"/>
                <a:cs typeface="Times New Roman" pitchFamily="18" charset="0"/>
                <a:sym typeface="Wingdings" pitchFamily="2" charset="2"/>
              </a:rPr>
              <a:t>WSE</a:t>
            </a:r>
          </a:p>
        </p:txBody>
      </p:sp>
      <p:sp>
        <p:nvSpPr>
          <p:cNvPr id="18446" name="Text Box 9"/>
          <p:cNvSpPr txBox="1">
            <a:spLocks noChangeArrowheads="1"/>
          </p:cNvSpPr>
          <p:nvPr/>
        </p:nvSpPr>
        <p:spPr bwMode="auto">
          <a:xfrm>
            <a:off x="6265863" y="4673600"/>
            <a:ext cx="2087562" cy="730250"/>
          </a:xfrm>
          <a:prstGeom prst="rect">
            <a:avLst/>
          </a:prstGeom>
          <a:noFill/>
          <a:ln w="9525">
            <a:noFill/>
            <a:miter lim="800000"/>
            <a:headEnd/>
            <a:tailEnd/>
          </a:ln>
        </p:spPr>
        <p:txBody>
          <a:bodyPr>
            <a:spAutoFit/>
          </a:bodyPr>
          <a:lstStyle/>
          <a:p>
            <a:pPr eaLnBrk="1">
              <a:lnSpc>
                <a:spcPct val="70000"/>
              </a:lnSpc>
              <a:spcBef>
                <a:spcPct val="25000"/>
              </a:spcBef>
            </a:pPr>
            <a:r>
              <a:rPr lang="en-US" sz="1600">
                <a:effectLst>
                  <a:outerShdw blurRad="38100" dist="38100" dir="2700000" algn="tl">
                    <a:srgbClr val="000000"/>
                  </a:outerShdw>
                </a:effectLst>
                <a:latin typeface="Segoe Semibold" pitchFamily="34" charset="0"/>
                <a:ea typeface="SimSun" pitchFamily="2" charset="-120"/>
                <a:cs typeface="Times New Roman" pitchFamily="18" charset="0"/>
                <a:sym typeface="Wingdings" pitchFamily="2" charset="2"/>
              </a:rPr>
              <a:t>Message-</a:t>
            </a:r>
          </a:p>
          <a:p>
            <a:pPr eaLnBrk="1">
              <a:lnSpc>
                <a:spcPct val="70000"/>
              </a:lnSpc>
              <a:spcBef>
                <a:spcPct val="25000"/>
              </a:spcBef>
            </a:pPr>
            <a:r>
              <a:rPr lang="en-US" sz="1600">
                <a:effectLst>
                  <a:outerShdw blurRad="38100" dist="38100" dir="2700000" algn="tl">
                    <a:srgbClr val="000000"/>
                  </a:outerShdw>
                </a:effectLst>
                <a:latin typeface="Segoe Semibold" pitchFamily="34" charset="0"/>
                <a:ea typeface="SimSun" pitchFamily="2" charset="-120"/>
                <a:cs typeface="Times New Roman" pitchFamily="18" charset="0"/>
                <a:sym typeface="Wingdings" pitchFamily="2" charset="2"/>
              </a:rPr>
              <a:t>Oriented</a:t>
            </a:r>
          </a:p>
          <a:p>
            <a:pPr eaLnBrk="1">
              <a:lnSpc>
                <a:spcPct val="70000"/>
              </a:lnSpc>
              <a:spcBef>
                <a:spcPct val="25000"/>
              </a:spcBef>
            </a:pPr>
            <a:r>
              <a:rPr lang="en-US" sz="1600">
                <a:effectLst>
                  <a:outerShdw blurRad="38100" dist="38100" dir="2700000" algn="tl">
                    <a:srgbClr val="000000"/>
                  </a:outerShdw>
                </a:effectLst>
                <a:latin typeface="Segoe Semibold" pitchFamily="34" charset="0"/>
                <a:ea typeface="SimSun" pitchFamily="2" charset="-120"/>
                <a:cs typeface="Times New Roman" pitchFamily="18" charset="0"/>
                <a:sym typeface="Wingdings" pitchFamily="2" charset="2"/>
              </a:rPr>
              <a:t>Programming</a:t>
            </a:r>
          </a:p>
        </p:txBody>
      </p:sp>
      <p:sp>
        <p:nvSpPr>
          <p:cNvPr id="18447" name="Text Box 17"/>
          <p:cNvSpPr txBox="1">
            <a:spLocks noChangeArrowheads="1"/>
          </p:cNvSpPr>
          <p:nvPr/>
        </p:nvSpPr>
        <p:spPr bwMode="auto">
          <a:xfrm>
            <a:off x="6359525" y="5610225"/>
            <a:ext cx="1936750" cy="273050"/>
          </a:xfrm>
          <a:prstGeom prst="rect">
            <a:avLst/>
          </a:prstGeom>
          <a:noFill/>
          <a:ln w="9525">
            <a:noFill/>
            <a:miter lim="800000"/>
            <a:headEnd/>
            <a:tailEnd/>
          </a:ln>
        </p:spPr>
        <p:txBody>
          <a:bodyPr>
            <a:spAutoFit/>
          </a:bodyPr>
          <a:lstStyle/>
          <a:p>
            <a:pPr eaLnBrk="1">
              <a:spcBef>
                <a:spcPct val="50000"/>
              </a:spcBef>
            </a:pPr>
            <a:r>
              <a:rPr lang="en-US" sz="1400" b="1">
                <a:solidFill>
                  <a:srgbClr val="FFFFFF"/>
                </a:solidFill>
                <a:effectLst/>
                <a:latin typeface="Arial" charset="0"/>
                <a:ea typeface="SimSun" pitchFamily="2" charset="-120"/>
                <a:cs typeface="Times New Roman" pitchFamily="18" charset="0"/>
                <a:sym typeface="Wingdings" pitchFamily="2" charset="2"/>
              </a:rPr>
              <a:t>System.Messaging</a:t>
            </a:r>
          </a:p>
        </p:txBody>
      </p:sp>
      <p:sp>
        <p:nvSpPr>
          <p:cNvPr id="18448" name="Text Box 10"/>
          <p:cNvSpPr txBox="1">
            <a:spLocks noChangeArrowheads="1"/>
          </p:cNvSpPr>
          <p:nvPr/>
        </p:nvSpPr>
        <p:spPr bwMode="auto">
          <a:xfrm>
            <a:off x="6648450" y="3543300"/>
            <a:ext cx="2087563" cy="668338"/>
          </a:xfrm>
          <a:prstGeom prst="rect">
            <a:avLst/>
          </a:prstGeom>
          <a:noFill/>
          <a:ln w="9525">
            <a:noFill/>
            <a:miter lim="800000"/>
            <a:headEnd/>
            <a:tailEnd/>
          </a:ln>
        </p:spPr>
        <p:txBody>
          <a:bodyPr>
            <a:spAutoFit/>
          </a:bodyPr>
          <a:lstStyle/>
          <a:p>
            <a:pPr eaLnBrk="1">
              <a:lnSpc>
                <a:spcPct val="70000"/>
              </a:lnSpc>
              <a:spcBef>
                <a:spcPct val="25000"/>
              </a:spcBef>
            </a:pPr>
            <a:r>
              <a:rPr lang="en-US" sz="1600">
                <a:effectLst>
                  <a:outerShdw blurRad="38100" dist="38100" dir="2700000" algn="tl">
                    <a:srgbClr val="000000"/>
                  </a:outerShdw>
                </a:effectLst>
                <a:latin typeface="Segoe Semibold" pitchFamily="34" charset="0"/>
                <a:ea typeface="SimSun" pitchFamily="2" charset="-120"/>
                <a:cs typeface="Times New Roman" pitchFamily="18" charset="0"/>
                <a:sym typeface="Wingdings" pitchFamily="2" charset="2"/>
              </a:rPr>
              <a:t>Extensibility</a:t>
            </a:r>
          </a:p>
          <a:p>
            <a:pPr eaLnBrk="1">
              <a:lnSpc>
                <a:spcPct val="70000"/>
              </a:lnSpc>
              <a:spcBef>
                <a:spcPct val="25000"/>
              </a:spcBef>
            </a:pPr>
            <a:r>
              <a:rPr lang="en-US" sz="1600">
                <a:effectLst>
                  <a:outerShdw blurRad="38100" dist="38100" dir="2700000" algn="tl">
                    <a:srgbClr val="000000"/>
                  </a:outerShdw>
                </a:effectLst>
                <a:latin typeface="Segoe Semibold" pitchFamily="34" charset="0"/>
                <a:ea typeface="SimSun" pitchFamily="2" charset="-120"/>
                <a:cs typeface="Times New Roman" pitchFamily="18" charset="0"/>
                <a:sym typeface="Wingdings" pitchFamily="2" charset="2"/>
              </a:rPr>
              <a:t>Location transparency</a:t>
            </a:r>
          </a:p>
        </p:txBody>
      </p:sp>
      <p:sp>
        <p:nvSpPr>
          <p:cNvPr id="18449" name="Text Box 14"/>
          <p:cNvSpPr txBox="1">
            <a:spLocks noChangeArrowheads="1"/>
          </p:cNvSpPr>
          <p:nvPr/>
        </p:nvSpPr>
        <p:spPr bwMode="auto">
          <a:xfrm>
            <a:off x="6967538" y="2990850"/>
            <a:ext cx="1447800" cy="454025"/>
          </a:xfrm>
          <a:prstGeom prst="rect">
            <a:avLst/>
          </a:prstGeom>
          <a:noFill/>
          <a:ln w="9525">
            <a:noFill/>
            <a:miter lim="800000"/>
            <a:headEnd/>
            <a:tailEnd/>
          </a:ln>
        </p:spPr>
        <p:txBody>
          <a:bodyPr>
            <a:spAutoFit/>
          </a:bodyPr>
          <a:lstStyle/>
          <a:p>
            <a:pPr eaLnBrk="1">
              <a:spcBef>
                <a:spcPct val="50000"/>
              </a:spcBef>
            </a:pPr>
            <a:r>
              <a:rPr lang="en-US" sz="1400" b="1">
                <a:solidFill>
                  <a:srgbClr val="FFFFFF"/>
                </a:solidFill>
                <a:effectLst/>
                <a:latin typeface="Arial" charset="0"/>
                <a:ea typeface="SimSun" pitchFamily="2" charset="-120"/>
                <a:cs typeface="Times New Roman" pitchFamily="18" charset="0"/>
                <a:sym typeface="Wingdings" pitchFamily="2" charset="2"/>
              </a:rPr>
              <a:t>.NET Remoting</a:t>
            </a:r>
          </a:p>
        </p:txBody>
      </p:sp>
      <p:sp>
        <p:nvSpPr>
          <p:cNvPr id="18450" name="Rectangle 23"/>
          <p:cNvSpPr>
            <a:spLocks noGrp="1" noChangeArrowheads="1"/>
          </p:cNvSpPr>
          <p:nvPr>
            <p:ph type="title" idx="4294967295"/>
          </p:nvPr>
        </p:nvSpPr>
        <p:spPr>
          <a:xfrm>
            <a:off x="381000" y="449263"/>
            <a:ext cx="8382000" cy="530225"/>
          </a:xfrm>
          <a:noFill/>
          <a:ln/>
        </p:spPr>
        <p:txBody>
          <a:bodyPr anchor="t">
            <a:spAutoFit/>
          </a:bodyPr>
          <a:lstStyle/>
          <a:p>
            <a:r>
              <a:rPr lang="en-US">
                <a:sym typeface="Wingdings" pitchFamily="2" charset="2"/>
              </a:rPr>
              <a:t>Unified Programming Model</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18459"/>
                                        </p:tgtEl>
                                        <p:attrNameLst>
                                          <p:attrName>style.visibility</p:attrName>
                                        </p:attrNameLst>
                                      </p:cBhvr>
                                      <p:to>
                                        <p:strVal val="visible"/>
                                      </p:to>
                                    </p:set>
                                    <p:animEffect transition="in" filter="circle(out)">
                                      <p:cBhvr>
                                        <p:cTn id="7" dur="500"/>
                                        <p:tgtEl>
                                          <p:spTgt spid="18459"/>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1" fill="hold">
                                          <p:stCondLst>
                                            <p:cond delay="0"/>
                                          </p:stCondLst>
                                        </p:cTn>
                                        <p:tgtEl>
                                          <p:spTgt spid="18461"/>
                                        </p:tgtEl>
                                        <p:attrNameLst>
                                          <p:attrName>style.visibility</p:attrName>
                                        </p:attrNameLst>
                                      </p:cBhvr>
                                      <p:to>
                                        <p:strVal val="visible"/>
                                      </p:to>
                                    </p:set>
                                    <p:animEffect transition="in" filter="circle(out)">
                                      <p:cBhvr>
                                        <p:cTn id="11" dur="500"/>
                                        <p:tgtEl>
                                          <p:spTgt spid="18461"/>
                                        </p:tgtEl>
                                      </p:cBhvr>
                                    </p:animEffect>
                                  </p:childTnLst>
                                </p:cTn>
                              </p:par>
                            </p:childTnLst>
                          </p:cTn>
                        </p:par>
                        <p:par>
                          <p:cTn id="12" fill="hold">
                            <p:stCondLst>
                              <p:cond delay="1000"/>
                            </p:stCondLst>
                            <p:childTnLst>
                              <p:par>
                                <p:cTn id="13" presetID="53" presetClass="entr" presetSubtype="0" fill="hold" nodeType="afterEffect">
                                  <p:stCondLst>
                                    <p:cond delay="0"/>
                                  </p:stCondLst>
                                  <p:childTnLst>
                                    <p:set>
                                      <p:cBhvr>
                                        <p:cTn id="14" dur="1" fill="hold">
                                          <p:stCondLst>
                                            <p:cond delay="0"/>
                                          </p:stCondLst>
                                        </p:cTn>
                                        <p:tgtEl>
                                          <p:spTgt spid="18435"/>
                                        </p:tgtEl>
                                        <p:attrNameLst>
                                          <p:attrName>style.visibility</p:attrName>
                                        </p:attrNameLst>
                                      </p:cBhvr>
                                      <p:to>
                                        <p:strVal val="visible"/>
                                      </p:to>
                                    </p:set>
                                    <p:anim calcmode="lin" valueType="num">
                                      <p:cBhvr>
                                        <p:cTn id="15" dur="500" fill="hold"/>
                                        <p:tgtEl>
                                          <p:spTgt spid="18435"/>
                                        </p:tgtEl>
                                        <p:attrNameLst>
                                          <p:attrName>ppt_w</p:attrName>
                                        </p:attrNameLst>
                                      </p:cBhvr>
                                      <p:tavLst>
                                        <p:tav tm="0">
                                          <p:val>
                                            <p:fltVal val="0"/>
                                          </p:val>
                                        </p:tav>
                                        <p:tav tm="100000">
                                          <p:val>
                                            <p:strVal val="#ppt_w"/>
                                          </p:val>
                                        </p:tav>
                                      </p:tavLst>
                                    </p:anim>
                                    <p:anim calcmode="lin" valueType="num">
                                      <p:cBhvr>
                                        <p:cTn id="16" dur="500" fill="hold"/>
                                        <p:tgtEl>
                                          <p:spTgt spid="18435"/>
                                        </p:tgtEl>
                                        <p:attrNameLst>
                                          <p:attrName>ppt_h</p:attrName>
                                        </p:attrNameLst>
                                      </p:cBhvr>
                                      <p:tavLst>
                                        <p:tav tm="0">
                                          <p:val>
                                            <p:fltVal val="0"/>
                                          </p:val>
                                        </p:tav>
                                        <p:tav tm="100000">
                                          <p:val>
                                            <p:strVal val="#ppt_h"/>
                                          </p:val>
                                        </p:tav>
                                      </p:tavLst>
                                    </p:anim>
                                    <p:animEffect transition="in" filter="fade">
                                      <p:cBhvr>
                                        <p:cTn id="17" dur="500"/>
                                        <p:tgtEl>
                                          <p:spTgt spid="18435"/>
                                        </p:tgtEl>
                                      </p:cBhvr>
                                    </p:animEffect>
                                  </p:childTnLst>
                                </p:cTn>
                              </p:par>
                              <p:par>
                                <p:cTn id="18" presetID="53" presetClass="entr" presetSubtype="0" fill="hold" nodeType="withEffect">
                                  <p:stCondLst>
                                    <p:cond delay="0"/>
                                  </p:stCondLst>
                                  <p:childTnLst>
                                    <p:set>
                                      <p:cBhvr>
                                        <p:cTn id="19" dur="1" fill="hold">
                                          <p:stCondLst>
                                            <p:cond delay="0"/>
                                          </p:stCondLst>
                                        </p:cTn>
                                        <p:tgtEl>
                                          <p:spTgt spid="18436"/>
                                        </p:tgtEl>
                                        <p:attrNameLst>
                                          <p:attrName>style.visibility</p:attrName>
                                        </p:attrNameLst>
                                      </p:cBhvr>
                                      <p:to>
                                        <p:strVal val="visible"/>
                                      </p:to>
                                    </p:set>
                                    <p:anim calcmode="lin" valueType="num">
                                      <p:cBhvr>
                                        <p:cTn id="20" dur="500" fill="hold"/>
                                        <p:tgtEl>
                                          <p:spTgt spid="18436"/>
                                        </p:tgtEl>
                                        <p:attrNameLst>
                                          <p:attrName>ppt_w</p:attrName>
                                        </p:attrNameLst>
                                      </p:cBhvr>
                                      <p:tavLst>
                                        <p:tav tm="0">
                                          <p:val>
                                            <p:fltVal val="0"/>
                                          </p:val>
                                        </p:tav>
                                        <p:tav tm="100000">
                                          <p:val>
                                            <p:strVal val="#ppt_w"/>
                                          </p:val>
                                        </p:tav>
                                      </p:tavLst>
                                    </p:anim>
                                    <p:anim calcmode="lin" valueType="num">
                                      <p:cBhvr>
                                        <p:cTn id="21" dur="500" fill="hold"/>
                                        <p:tgtEl>
                                          <p:spTgt spid="18436"/>
                                        </p:tgtEl>
                                        <p:attrNameLst>
                                          <p:attrName>ppt_h</p:attrName>
                                        </p:attrNameLst>
                                      </p:cBhvr>
                                      <p:tavLst>
                                        <p:tav tm="0">
                                          <p:val>
                                            <p:fltVal val="0"/>
                                          </p:val>
                                        </p:tav>
                                        <p:tav tm="100000">
                                          <p:val>
                                            <p:strVal val="#ppt_h"/>
                                          </p:val>
                                        </p:tav>
                                      </p:tavLst>
                                    </p:anim>
                                    <p:animEffect transition="in" filter="fade">
                                      <p:cBhvr>
                                        <p:cTn id="22" dur="500"/>
                                        <p:tgtEl>
                                          <p:spTgt spid="18436"/>
                                        </p:tgtEl>
                                      </p:cBhvr>
                                    </p:animEffect>
                                  </p:childTnLst>
                                </p:cTn>
                              </p:par>
                              <p:par>
                                <p:cTn id="23" presetID="53" presetClass="entr" presetSubtype="0" fill="hold" nodeType="withEffect">
                                  <p:stCondLst>
                                    <p:cond delay="0"/>
                                  </p:stCondLst>
                                  <p:childTnLst>
                                    <p:set>
                                      <p:cBhvr>
                                        <p:cTn id="24" dur="1" fill="hold">
                                          <p:stCondLst>
                                            <p:cond delay="0"/>
                                          </p:stCondLst>
                                        </p:cTn>
                                        <p:tgtEl>
                                          <p:spTgt spid="18437"/>
                                        </p:tgtEl>
                                        <p:attrNameLst>
                                          <p:attrName>style.visibility</p:attrName>
                                        </p:attrNameLst>
                                      </p:cBhvr>
                                      <p:to>
                                        <p:strVal val="visible"/>
                                      </p:to>
                                    </p:set>
                                    <p:anim calcmode="lin" valueType="num">
                                      <p:cBhvr>
                                        <p:cTn id="25" dur="500" fill="hold"/>
                                        <p:tgtEl>
                                          <p:spTgt spid="18437"/>
                                        </p:tgtEl>
                                        <p:attrNameLst>
                                          <p:attrName>ppt_w</p:attrName>
                                        </p:attrNameLst>
                                      </p:cBhvr>
                                      <p:tavLst>
                                        <p:tav tm="0">
                                          <p:val>
                                            <p:fltVal val="0"/>
                                          </p:val>
                                        </p:tav>
                                        <p:tav tm="100000">
                                          <p:val>
                                            <p:strVal val="#ppt_w"/>
                                          </p:val>
                                        </p:tav>
                                      </p:tavLst>
                                    </p:anim>
                                    <p:anim calcmode="lin" valueType="num">
                                      <p:cBhvr>
                                        <p:cTn id="26" dur="500" fill="hold"/>
                                        <p:tgtEl>
                                          <p:spTgt spid="18437"/>
                                        </p:tgtEl>
                                        <p:attrNameLst>
                                          <p:attrName>ppt_h</p:attrName>
                                        </p:attrNameLst>
                                      </p:cBhvr>
                                      <p:tavLst>
                                        <p:tav tm="0">
                                          <p:val>
                                            <p:fltVal val="0"/>
                                          </p:val>
                                        </p:tav>
                                        <p:tav tm="100000">
                                          <p:val>
                                            <p:strVal val="#ppt_h"/>
                                          </p:val>
                                        </p:tav>
                                      </p:tavLst>
                                    </p:anim>
                                    <p:animEffect transition="in" filter="fade">
                                      <p:cBhvr>
                                        <p:cTn id="27" dur="500"/>
                                        <p:tgtEl>
                                          <p:spTgt spid="18437"/>
                                        </p:tgtEl>
                                      </p:cBhvr>
                                    </p:animEffect>
                                  </p:childTnLst>
                                </p:cTn>
                              </p:par>
                              <p:par>
                                <p:cTn id="28" presetID="53" presetClass="entr" presetSubtype="0" fill="hold" nodeType="withEffect">
                                  <p:stCondLst>
                                    <p:cond delay="0"/>
                                  </p:stCondLst>
                                  <p:childTnLst>
                                    <p:set>
                                      <p:cBhvr>
                                        <p:cTn id="29" dur="1" fill="hold">
                                          <p:stCondLst>
                                            <p:cond delay="0"/>
                                          </p:stCondLst>
                                        </p:cTn>
                                        <p:tgtEl>
                                          <p:spTgt spid="18438"/>
                                        </p:tgtEl>
                                        <p:attrNameLst>
                                          <p:attrName>style.visibility</p:attrName>
                                        </p:attrNameLst>
                                      </p:cBhvr>
                                      <p:to>
                                        <p:strVal val="visible"/>
                                      </p:to>
                                    </p:set>
                                    <p:anim calcmode="lin" valueType="num">
                                      <p:cBhvr>
                                        <p:cTn id="30" dur="500" fill="hold"/>
                                        <p:tgtEl>
                                          <p:spTgt spid="18438"/>
                                        </p:tgtEl>
                                        <p:attrNameLst>
                                          <p:attrName>ppt_w</p:attrName>
                                        </p:attrNameLst>
                                      </p:cBhvr>
                                      <p:tavLst>
                                        <p:tav tm="0">
                                          <p:val>
                                            <p:fltVal val="0"/>
                                          </p:val>
                                        </p:tav>
                                        <p:tav tm="100000">
                                          <p:val>
                                            <p:strVal val="#ppt_w"/>
                                          </p:val>
                                        </p:tav>
                                      </p:tavLst>
                                    </p:anim>
                                    <p:anim calcmode="lin" valueType="num">
                                      <p:cBhvr>
                                        <p:cTn id="31" dur="500" fill="hold"/>
                                        <p:tgtEl>
                                          <p:spTgt spid="18438"/>
                                        </p:tgtEl>
                                        <p:attrNameLst>
                                          <p:attrName>ppt_h</p:attrName>
                                        </p:attrNameLst>
                                      </p:cBhvr>
                                      <p:tavLst>
                                        <p:tav tm="0">
                                          <p:val>
                                            <p:fltVal val="0"/>
                                          </p:val>
                                        </p:tav>
                                        <p:tav tm="100000">
                                          <p:val>
                                            <p:strVal val="#ppt_h"/>
                                          </p:val>
                                        </p:tav>
                                      </p:tavLst>
                                    </p:anim>
                                    <p:animEffect transition="in" filter="fade">
                                      <p:cBhvr>
                                        <p:cTn id="32" dur="500"/>
                                        <p:tgtEl>
                                          <p:spTgt spid="18438"/>
                                        </p:tgtEl>
                                      </p:cBhvr>
                                    </p:animEffect>
                                  </p:childTnLst>
                                </p:cTn>
                              </p:par>
                              <p:par>
                                <p:cTn id="33" presetID="53" presetClass="entr" presetSubtype="0" fill="hold" nodeType="withEffect">
                                  <p:stCondLst>
                                    <p:cond delay="0"/>
                                  </p:stCondLst>
                                  <p:childTnLst>
                                    <p:set>
                                      <p:cBhvr>
                                        <p:cTn id="34" dur="1" fill="hold">
                                          <p:stCondLst>
                                            <p:cond delay="0"/>
                                          </p:stCondLst>
                                        </p:cTn>
                                        <p:tgtEl>
                                          <p:spTgt spid="18439"/>
                                        </p:tgtEl>
                                        <p:attrNameLst>
                                          <p:attrName>style.visibility</p:attrName>
                                        </p:attrNameLst>
                                      </p:cBhvr>
                                      <p:to>
                                        <p:strVal val="visible"/>
                                      </p:to>
                                    </p:set>
                                    <p:anim calcmode="lin" valueType="num">
                                      <p:cBhvr>
                                        <p:cTn id="35" dur="500" fill="hold"/>
                                        <p:tgtEl>
                                          <p:spTgt spid="18439"/>
                                        </p:tgtEl>
                                        <p:attrNameLst>
                                          <p:attrName>ppt_w</p:attrName>
                                        </p:attrNameLst>
                                      </p:cBhvr>
                                      <p:tavLst>
                                        <p:tav tm="0">
                                          <p:val>
                                            <p:fltVal val="0"/>
                                          </p:val>
                                        </p:tav>
                                        <p:tav tm="100000">
                                          <p:val>
                                            <p:strVal val="#ppt_w"/>
                                          </p:val>
                                        </p:tav>
                                      </p:tavLst>
                                    </p:anim>
                                    <p:anim calcmode="lin" valueType="num">
                                      <p:cBhvr>
                                        <p:cTn id="36" dur="500" fill="hold"/>
                                        <p:tgtEl>
                                          <p:spTgt spid="18439"/>
                                        </p:tgtEl>
                                        <p:attrNameLst>
                                          <p:attrName>ppt_h</p:attrName>
                                        </p:attrNameLst>
                                      </p:cBhvr>
                                      <p:tavLst>
                                        <p:tav tm="0">
                                          <p:val>
                                            <p:fltVal val="0"/>
                                          </p:val>
                                        </p:tav>
                                        <p:tav tm="100000">
                                          <p:val>
                                            <p:strVal val="#ppt_h"/>
                                          </p:val>
                                        </p:tav>
                                      </p:tavLst>
                                    </p:anim>
                                    <p:animEffect transition="in" filter="fade">
                                      <p:cBhvr>
                                        <p:cTn id="37" dur="500"/>
                                        <p:tgtEl>
                                          <p:spTgt spid="18439"/>
                                        </p:tgtEl>
                                      </p:cBhvr>
                                    </p:animEffect>
                                  </p:childTnLst>
                                </p:cTn>
                              </p:par>
                              <p:par>
                                <p:cTn id="38" presetID="10" presetClass="entr" presetSubtype="0" fill="hold" nodeType="withEffect">
                                  <p:stCondLst>
                                    <p:cond delay="1000"/>
                                  </p:stCondLst>
                                  <p:childTnLst>
                                    <p:set>
                                      <p:cBhvr>
                                        <p:cTn id="39" dur="1" fill="hold">
                                          <p:stCondLst>
                                            <p:cond delay="0"/>
                                          </p:stCondLst>
                                        </p:cTn>
                                        <p:tgtEl>
                                          <p:spTgt spid="18444"/>
                                        </p:tgtEl>
                                        <p:attrNameLst>
                                          <p:attrName>style.visibility</p:attrName>
                                        </p:attrNameLst>
                                      </p:cBhvr>
                                      <p:to>
                                        <p:strVal val="visible"/>
                                      </p:to>
                                    </p:set>
                                    <p:animEffect transition="in" filter="fade">
                                      <p:cBhvr>
                                        <p:cTn id="40" dur="1000"/>
                                        <p:tgtEl>
                                          <p:spTgt spid="18444"/>
                                        </p:tgtEl>
                                      </p:cBhvr>
                                    </p:animEffect>
                                  </p:childTnLst>
                                </p:cTn>
                              </p:par>
                              <p:par>
                                <p:cTn id="41" presetID="10" presetClass="entr" presetSubtype="0" fill="hold" nodeType="withEffect">
                                  <p:stCondLst>
                                    <p:cond delay="1000"/>
                                  </p:stCondLst>
                                  <p:childTnLst>
                                    <p:set>
                                      <p:cBhvr>
                                        <p:cTn id="42" dur="1" fill="hold">
                                          <p:stCondLst>
                                            <p:cond delay="0"/>
                                          </p:stCondLst>
                                        </p:cTn>
                                        <p:tgtEl>
                                          <p:spTgt spid="18440"/>
                                        </p:tgtEl>
                                        <p:attrNameLst>
                                          <p:attrName>style.visibility</p:attrName>
                                        </p:attrNameLst>
                                      </p:cBhvr>
                                      <p:to>
                                        <p:strVal val="visible"/>
                                      </p:to>
                                    </p:set>
                                    <p:animEffect transition="in" filter="fade">
                                      <p:cBhvr>
                                        <p:cTn id="43" dur="1000"/>
                                        <p:tgtEl>
                                          <p:spTgt spid="18440"/>
                                        </p:tgtEl>
                                      </p:cBhvr>
                                    </p:animEffect>
                                  </p:childTnLst>
                                </p:cTn>
                              </p:par>
                              <p:par>
                                <p:cTn id="44" presetID="10" presetClass="entr" presetSubtype="0" fill="hold" nodeType="withEffect">
                                  <p:stCondLst>
                                    <p:cond delay="1000"/>
                                  </p:stCondLst>
                                  <p:childTnLst>
                                    <p:set>
                                      <p:cBhvr>
                                        <p:cTn id="45" dur="1" fill="hold">
                                          <p:stCondLst>
                                            <p:cond delay="0"/>
                                          </p:stCondLst>
                                        </p:cTn>
                                        <p:tgtEl>
                                          <p:spTgt spid="18442"/>
                                        </p:tgtEl>
                                        <p:attrNameLst>
                                          <p:attrName>style.visibility</p:attrName>
                                        </p:attrNameLst>
                                      </p:cBhvr>
                                      <p:to>
                                        <p:strVal val="visible"/>
                                      </p:to>
                                    </p:set>
                                    <p:animEffect transition="in" filter="fade">
                                      <p:cBhvr>
                                        <p:cTn id="46" dur="1000"/>
                                        <p:tgtEl>
                                          <p:spTgt spid="18442"/>
                                        </p:tgtEl>
                                      </p:cBhvr>
                                    </p:animEffect>
                                  </p:childTnLst>
                                </p:cTn>
                              </p:par>
                              <p:par>
                                <p:cTn id="47" presetID="10" presetClass="entr" presetSubtype="0" fill="hold" nodeType="withEffect">
                                  <p:stCondLst>
                                    <p:cond delay="1000"/>
                                  </p:stCondLst>
                                  <p:childTnLst>
                                    <p:set>
                                      <p:cBhvr>
                                        <p:cTn id="48" dur="1" fill="hold">
                                          <p:stCondLst>
                                            <p:cond delay="0"/>
                                          </p:stCondLst>
                                        </p:cTn>
                                        <p:tgtEl>
                                          <p:spTgt spid="18446"/>
                                        </p:tgtEl>
                                        <p:attrNameLst>
                                          <p:attrName>style.visibility</p:attrName>
                                        </p:attrNameLst>
                                      </p:cBhvr>
                                      <p:to>
                                        <p:strVal val="visible"/>
                                      </p:to>
                                    </p:set>
                                    <p:animEffect transition="in" filter="fade">
                                      <p:cBhvr>
                                        <p:cTn id="49" dur="1000"/>
                                        <p:tgtEl>
                                          <p:spTgt spid="18446"/>
                                        </p:tgtEl>
                                      </p:cBhvr>
                                    </p:animEffect>
                                  </p:childTnLst>
                                </p:cTn>
                              </p:par>
                              <p:par>
                                <p:cTn id="50" presetID="10" presetClass="entr" presetSubtype="0" fill="hold" nodeType="withEffect">
                                  <p:stCondLst>
                                    <p:cond delay="1000"/>
                                  </p:stCondLst>
                                  <p:childTnLst>
                                    <p:set>
                                      <p:cBhvr>
                                        <p:cTn id="51" dur="1" fill="hold">
                                          <p:stCondLst>
                                            <p:cond delay="0"/>
                                          </p:stCondLst>
                                        </p:cTn>
                                        <p:tgtEl>
                                          <p:spTgt spid="18448"/>
                                        </p:tgtEl>
                                        <p:attrNameLst>
                                          <p:attrName>style.visibility</p:attrName>
                                        </p:attrNameLst>
                                      </p:cBhvr>
                                      <p:to>
                                        <p:strVal val="visible"/>
                                      </p:to>
                                    </p:set>
                                    <p:animEffect transition="in" filter="fade">
                                      <p:cBhvr>
                                        <p:cTn id="52" dur="1000"/>
                                        <p:tgtEl>
                                          <p:spTgt spid="18448"/>
                                        </p:tgtEl>
                                      </p:cBhvr>
                                    </p:animEffect>
                                  </p:childTnLst>
                                </p:cTn>
                              </p:par>
                              <p:par>
                                <p:cTn id="53" presetID="31" presetClass="entr" presetSubtype="0" fill="hold" nodeType="withEffect">
                                  <p:stCondLst>
                                    <p:cond delay="1800"/>
                                  </p:stCondLst>
                                  <p:iterate type="lt">
                                    <p:tmPct val="5000"/>
                                  </p:iterate>
                                  <p:childTnLst>
                                    <p:set>
                                      <p:cBhvr>
                                        <p:cTn id="54" dur="1" fill="hold">
                                          <p:stCondLst>
                                            <p:cond delay="0"/>
                                          </p:stCondLst>
                                        </p:cTn>
                                        <p:tgtEl>
                                          <p:spTgt spid="18441"/>
                                        </p:tgtEl>
                                        <p:attrNameLst>
                                          <p:attrName>style.visibility</p:attrName>
                                        </p:attrNameLst>
                                      </p:cBhvr>
                                      <p:to>
                                        <p:strVal val="visible"/>
                                      </p:to>
                                    </p:set>
                                    <p:anim calcmode="lin" valueType="num">
                                      <p:cBhvr>
                                        <p:cTn id="55" dur="500" fill="hold"/>
                                        <p:tgtEl>
                                          <p:spTgt spid="18441"/>
                                        </p:tgtEl>
                                        <p:attrNameLst>
                                          <p:attrName>ppt_w</p:attrName>
                                        </p:attrNameLst>
                                      </p:cBhvr>
                                      <p:tavLst>
                                        <p:tav tm="0">
                                          <p:val>
                                            <p:fltVal val="0"/>
                                          </p:val>
                                        </p:tav>
                                        <p:tav tm="100000">
                                          <p:val>
                                            <p:strVal val="#ppt_w"/>
                                          </p:val>
                                        </p:tav>
                                      </p:tavLst>
                                    </p:anim>
                                    <p:anim calcmode="lin" valueType="num">
                                      <p:cBhvr>
                                        <p:cTn id="56" dur="500" fill="hold"/>
                                        <p:tgtEl>
                                          <p:spTgt spid="18441"/>
                                        </p:tgtEl>
                                        <p:attrNameLst>
                                          <p:attrName>ppt_h</p:attrName>
                                        </p:attrNameLst>
                                      </p:cBhvr>
                                      <p:tavLst>
                                        <p:tav tm="0">
                                          <p:val>
                                            <p:fltVal val="0"/>
                                          </p:val>
                                        </p:tav>
                                        <p:tav tm="100000">
                                          <p:val>
                                            <p:strVal val="#ppt_h"/>
                                          </p:val>
                                        </p:tav>
                                      </p:tavLst>
                                    </p:anim>
                                    <p:anim calcmode="lin" valueType="num">
                                      <p:cBhvr>
                                        <p:cTn id="57" dur="500" fill="hold"/>
                                        <p:tgtEl>
                                          <p:spTgt spid="18441"/>
                                        </p:tgtEl>
                                        <p:attrNameLst>
                                          <p:attrName>style.rotation</p:attrName>
                                        </p:attrNameLst>
                                      </p:cBhvr>
                                      <p:tavLst>
                                        <p:tav tm="0">
                                          <p:val>
                                            <p:fltVal val="90"/>
                                          </p:val>
                                        </p:tav>
                                        <p:tav tm="100000">
                                          <p:val>
                                            <p:fltVal val="0"/>
                                          </p:val>
                                        </p:tav>
                                      </p:tavLst>
                                    </p:anim>
                                    <p:animEffect transition="in" filter="fade">
                                      <p:cBhvr>
                                        <p:cTn id="58" dur="500"/>
                                        <p:tgtEl>
                                          <p:spTgt spid="18441"/>
                                        </p:tgtEl>
                                      </p:cBhvr>
                                    </p:animEffect>
                                  </p:childTnLst>
                                </p:cTn>
                              </p:par>
                              <p:par>
                                <p:cTn id="59" presetID="31" presetClass="entr" presetSubtype="0" fill="hold" nodeType="withEffect">
                                  <p:stCondLst>
                                    <p:cond delay="2400"/>
                                  </p:stCondLst>
                                  <p:iterate type="lt">
                                    <p:tmPct val="5000"/>
                                  </p:iterate>
                                  <p:childTnLst>
                                    <p:set>
                                      <p:cBhvr>
                                        <p:cTn id="60" dur="1" fill="hold">
                                          <p:stCondLst>
                                            <p:cond delay="0"/>
                                          </p:stCondLst>
                                        </p:cTn>
                                        <p:tgtEl>
                                          <p:spTgt spid="18443"/>
                                        </p:tgtEl>
                                        <p:attrNameLst>
                                          <p:attrName>style.visibility</p:attrName>
                                        </p:attrNameLst>
                                      </p:cBhvr>
                                      <p:to>
                                        <p:strVal val="visible"/>
                                      </p:to>
                                    </p:set>
                                    <p:anim calcmode="lin" valueType="num">
                                      <p:cBhvr>
                                        <p:cTn id="61" dur="500" fill="hold"/>
                                        <p:tgtEl>
                                          <p:spTgt spid="18443"/>
                                        </p:tgtEl>
                                        <p:attrNameLst>
                                          <p:attrName>ppt_w</p:attrName>
                                        </p:attrNameLst>
                                      </p:cBhvr>
                                      <p:tavLst>
                                        <p:tav tm="0">
                                          <p:val>
                                            <p:fltVal val="0"/>
                                          </p:val>
                                        </p:tav>
                                        <p:tav tm="100000">
                                          <p:val>
                                            <p:strVal val="#ppt_w"/>
                                          </p:val>
                                        </p:tav>
                                      </p:tavLst>
                                    </p:anim>
                                    <p:anim calcmode="lin" valueType="num">
                                      <p:cBhvr>
                                        <p:cTn id="62" dur="500" fill="hold"/>
                                        <p:tgtEl>
                                          <p:spTgt spid="18443"/>
                                        </p:tgtEl>
                                        <p:attrNameLst>
                                          <p:attrName>ppt_h</p:attrName>
                                        </p:attrNameLst>
                                      </p:cBhvr>
                                      <p:tavLst>
                                        <p:tav tm="0">
                                          <p:val>
                                            <p:fltVal val="0"/>
                                          </p:val>
                                        </p:tav>
                                        <p:tav tm="100000">
                                          <p:val>
                                            <p:strVal val="#ppt_h"/>
                                          </p:val>
                                        </p:tav>
                                      </p:tavLst>
                                    </p:anim>
                                    <p:anim calcmode="lin" valueType="num">
                                      <p:cBhvr>
                                        <p:cTn id="63" dur="500" fill="hold"/>
                                        <p:tgtEl>
                                          <p:spTgt spid="18443"/>
                                        </p:tgtEl>
                                        <p:attrNameLst>
                                          <p:attrName>style.rotation</p:attrName>
                                        </p:attrNameLst>
                                      </p:cBhvr>
                                      <p:tavLst>
                                        <p:tav tm="0">
                                          <p:val>
                                            <p:fltVal val="90"/>
                                          </p:val>
                                        </p:tav>
                                        <p:tav tm="100000">
                                          <p:val>
                                            <p:fltVal val="0"/>
                                          </p:val>
                                        </p:tav>
                                      </p:tavLst>
                                    </p:anim>
                                    <p:animEffect transition="in" filter="fade">
                                      <p:cBhvr>
                                        <p:cTn id="64" dur="500"/>
                                        <p:tgtEl>
                                          <p:spTgt spid="18443"/>
                                        </p:tgtEl>
                                      </p:cBhvr>
                                    </p:animEffect>
                                  </p:childTnLst>
                                </p:cTn>
                              </p:par>
                              <p:par>
                                <p:cTn id="65" presetID="31" presetClass="entr" presetSubtype="0" fill="hold" nodeType="withEffect">
                                  <p:stCondLst>
                                    <p:cond delay="2900"/>
                                  </p:stCondLst>
                                  <p:iterate type="lt">
                                    <p:tmPct val="5000"/>
                                  </p:iterate>
                                  <p:childTnLst>
                                    <p:set>
                                      <p:cBhvr>
                                        <p:cTn id="66" dur="1" fill="hold">
                                          <p:stCondLst>
                                            <p:cond delay="0"/>
                                          </p:stCondLst>
                                        </p:cTn>
                                        <p:tgtEl>
                                          <p:spTgt spid="18445"/>
                                        </p:tgtEl>
                                        <p:attrNameLst>
                                          <p:attrName>style.visibility</p:attrName>
                                        </p:attrNameLst>
                                      </p:cBhvr>
                                      <p:to>
                                        <p:strVal val="visible"/>
                                      </p:to>
                                    </p:set>
                                    <p:anim calcmode="lin" valueType="num">
                                      <p:cBhvr>
                                        <p:cTn id="67" dur="500" fill="hold"/>
                                        <p:tgtEl>
                                          <p:spTgt spid="18445"/>
                                        </p:tgtEl>
                                        <p:attrNameLst>
                                          <p:attrName>ppt_w</p:attrName>
                                        </p:attrNameLst>
                                      </p:cBhvr>
                                      <p:tavLst>
                                        <p:tav tm="0">
                                          <p:val>
                                            <p:fltVal val="0"/>
                                          </p:val>
                                        </p:tav>
                                        <p:tav tm="100000">
                                          <p:val>
                                            <p:strVal val="#ppt_w"/>
                                          </p:val>
                                        </p:tav>
                                      </p:tavLst>
                                    </p:anim>
                                    <p:anim calcmode="lin" valueType="num">
                                      <p:cBhvr>
                                        <p:cTn id="68" dur="500" fill="hold"/>
                                        <p:tgtEl>
                                          <p:spTgt spid="18445"/>
                                        </p:tgtEl>
                                        <p:attrNameLst>
                                          <p:attrName>ppt_h</p:attrName>
                                        </p:attrNameLst>
                                      </p:cBhvr>
                                      <p:tavLst>
                                        <p:tav tm="0">
                                          <p:val>
                                            <p:fltVal val="0"/>
                                          </p:val>
                                        </p:tav>
                                        <p:tav tm="100000">
                                          <p:val>
                                            <p:strVal val="#ppt_h"/>
                                          </p:val>
                                        </p:tav>
                                      </p:tavLst>
                                    </p:anim>
                                    <p:anim calcmode="lin" valueType="num">
                                      <p:cBhvr>
                                        <p:cTn id="69" dur="500" fill="hold"/>
                                        <p:tgtEl>
                                          <p:spTgt spid="18445"/>
                                        </p:tgtEl>
                                        <p:attrNameLst>
                                          <p:attrName>style.rotation</p:attrName>
                                        </p:attrNameLst>
                                      </p:cBhvr>
                                      <p:tavLst>
                                        <p:tav tm="0">
                                          <p:val>
                                            <p:fltVal val="90"/>
                                          </p:val>
                                        </p:tav>
                                        <p:tav tm="100000">
                                          <p:val>
                                            <p:fltVal val="0"/>
                                          </p:val>
                                        </p:tav>
                                      </p:tavLst>
                                    </p:anim>
                                    <p:animEffect transition="in" filter="fade">
                                      <p:cBhvr>
                                        <p:cTn id="70" dur="500"/>
                                        <p:tgtEl>
                                          <p:spTgt spid="18445"/>
                                        </p:tgtEl>
                                      </p:cBhvr>
                                    </p:animEffect>
                                  </p:childTnLst>
                                </p:cTn>
                              </p:par>
                              <p:par>
                                <p:cTn id="71" presetID="31" presetClass="entr" presetSubtype="0" fill="hold" nodeType="withEffect">
                                  <p:stCondLst>
                                    <p:cond delay="3400"/>
                                  </p:stCondLst>
                                  <p:iterate type="lt">
                                    <p:tmPct val="5000"/>
                                  </p:iterate>
                                  <p:childTnLst>
                                    <p:set>
                                      <p:cBhvr>
                                        <p:cTn id="72" dur="1" fill="hold">
                                          <p:stCondLst>
                                            <p:cond delay="0"/>
                                          </p:stCondLst>
                                        </p:cTn>
                                        <p:tgtEl>
                                          <p:spTgt spid="18447"/>
                                        </p:tgtEl>
                                        <p:attrNameLst>
                                          <p:attrName>style.visibility</p:attrName>
                                        </p:attrNameLst>
                                      </p:cBhvr>
                                      <p:to>
                                        <p:strVal val="visible"/>
                                      </p:to>
                                    </p:set>
                                    <p:anim calcmode="lin" valueType="num">
                                      <p:cBhvr>
                                        <p:cTn id="73" dur="500" fill="hold"/>
                                        <p:tgtEl>
                                          <p:spTgt spid="18447"/>
                                        </p:tgtEl>
                                        <p:attrNameLst>
                                          <p:attrName>ppt_w</p:attrName>
                                        </p:attrNameLst>
                                      </p:cBhvr>
                                      <p:tavLst>
                                        <p:tav tm="0">
                                          <p:val>
                                            <p:fltVal val="0"/>
                                          </p:val>
                                        </p:tav>
                                        <p:tav tm="100000">
                                          <p:val>
                                            <p:strVal val="#ppt_w"/>
                                          </p:val>
                                        </p:tav>
                                      </p:tavLst>
                                    </p:anim>
                                    <p:anim calcmode="lin" valueType="num">
                                      <p:cBhvr>
                                        <p:cTn id="74" dur="500" fill="hold"/>
                                        <p:tgtEl>
                                          <p:spTgt spid="18447"/>
                                        </p:tgtEl>
                                        <p:attrNameLst>
                                          <p:attrName>ppt_h</p:attrName>
                                        </p:attrNameLst>
                                      </p:cBhvr>
                                      <p:tavLst>
                                        <p:tav tm="0">
                                          <p:val>
                                            <p:fltVal val="0"/>
                                          </p:val>
                                        </p:tav>
                                        <p:tav tm="100000">
                                          <p:val>
                                            <p:strVal val="#ppt_h"/>
                                          </p:val>
                                        </p:tav>
                                      </p:tavLst>
                                    </p:anim>
                                    <p:anim calcmode="lin" valueType="num">
                                      <p:cBhvr>
                                        <p:cTn id="75" dur="500" fill="hold"/>
                                        <p:tgtEl>
                                          <p:spTgt spid="18447"/>
                                        </p:tgtEl>
                                        <p:attrNameLst>
                                          <p:attrName>style.rotation</p:attrName>
                                        </p:attrNameLst>
                                      </p:cBhvr>
                                      <p:tavLst>
                                        <p:tav tm="0">
                                          <p:val>
                                            <p:fltVal val="90"/>
                                          </p:val>
                                        </p:tav>
                                        <p:tav tm="100000">
                                          <p:val>
                                            <p:fltVal val="0"/>
                                          </p:val>
                                        </p:tav>
                                      </p:tavLst>
                                    </p:anim>
                                    <p:animEffect transition="in" filter="fade">
                                      <p:cBhvr>
                                        <p:cTn id="76" dur="500"/>
                                        <p:tgtEl>
                                          <p:spTgt spid="18447"/>
                                        </p:tgtEl>
                                      </p:cBhvr>
                                    </p:animEffect>
                                  </p:childTnLst>
                                </p:cTn>
                              </p:par>
                              <p:par>
                                <p:cTn id="77" presetID="31" presetClass="entr" presetSubtype="0" fill="hold" nodeType="withEffect">
                                  <p:stCondLst>
                                    <p:cond delay="3900"/>
                                  </p:stCondLst>
                                  <p:iterate type="lt">
                                    <p:tmPct val="5000"/>
                                  </p:iterate>
                                  <p:childTnLst>
                                    <p:set>
                                      <p:cBhvr>
                                        <p:cTn id="78" dur="1" fill="hold">
                                          <p:stCondLst>
                                            <p:cond delay="0"/>
                                          </p:stCondLst>
                                        </p:cTn>
                                        <p:tgtEl>
                                          <p:spTgt spid="18449"/>
                                        </p:tgtEl>
                                        <p:attrNameLst>
                                          <p:attrName>style.visibility</p:attrName>
                                        </p:attrNameLst>
                                      </p:cBhvr>
                                      <p:to>
                                        <p:strVal val="visible"/>
                                      </p:to>
                                    </p:set>
                                    <p:anim calcmode="lin" valueType="num">
                                      <p:cBhvr>
                                        <p:cTn id="79" dur="500" fill="hold"/>
                                        <p:tgtEl>
                                          <p:spTgt spid="18449"/>
                                        </p:tgtEl>
                                        <p:attrNameLst>
                                          <p:attrName>ppt_w</p:attrName>
                                        </p:attrNameLst>
                                      </p:cBhvr>
                                      <p:tavLst>
                                        <p:tav tm="0">
                                          <p:val>
                                            <p:fltVal val="0"/>
                                          </p:val>
                                        </p:tav>
                                        <p:tav tm="100000">
                                          <p:val>
                                            <p:strVal val="#ppt_w"/>
                                          </p:val>
                                        </p:tav>
                                      </p:tavLst>
                                    </p:anim>
                                    <p:anim calcmode="lin" valueType="num">
                                      <p:cBhvr>
                                        <p:cTn id="80" dur="500" fill="hold"/>
                                        <p:tgtEl>
                                          <p:spTgt spid="18449"/>
                                        </p:tgtEl>
                                        <p:attrNameLst>
                                          <p:attrName>ppt_h</p:attrName>
                                        </p:attrNameLst>
                                      </p:cBhvr>
                                      <p:tavLst>
                                        <p:tav tm="0">
                                          <p:val>
                                            <p:fltVal val="0"/>
                                          </p:val>
                                        </p:tav>
                                        <p:tav tm="100000">
                                          <p:val>
                                            <p:strVal val="#ppt_h"/>
                                          </p:val>
                                        </p:tav>
                                      </p:tavLst>
                                    </p:anim>
                                    <p:anim calcmode="lin" valueType="num">
                                      <p:cBhvr>
                                        <p:cTn id="81" dur="500" fill="hold"/>
                                        <p:tgtEl>
                                          <p:spTgt spid="18449"/>
                                        </p:tgtEl>
                                        <p:attrNameLst>
                                          <p:attrName>style.rotation</p:attrName>
                                        </p:attrNameLst>
                                      </p:cBhvr>
                                      <p:tavLst>
                                        <p:tav tm="0">
                                          <p:val>
                                            <p:fltVal val="90"/>
                                          </p:val>
                                        </p:tav>
                                        <p:tav tm="100000">
                                          <p:val>
                                            <p:fltVal val="0"/>
                                          </p:val>
                                        </p:tav>
                                      </p:tavLst>
                                    </p:anim>
                                    <p:animEffect transition="in" filter="fade">
                                      <p:cBhvr>
                                        <p:cTn id="82" dur="500"/>
                                        <p:tgtEl>
                                          <p:spTgt spid="18449"/>
                                        </p:tgtEl>
                                      </p:cBhvr>
                                    </p:animEffect>
                                  </p:childTnLst>
                                </p:cTn>
                              </p:par>
                            </p:childTnLst>
                          </p:cTn>
                        </p:par>
                        <p:par>
                          <p:cTn id="83" fill="hold">
                            <p:stCondLst>
                              <p:cond delay="5675"/>
                            </p:stCondLst>
                            <p:childTnLst>
                              <p:par>
                                <p:cTn id="84" presetID="22" presetClass="entr" presetSubtype="4" fill="hold" nodeType="afterEffect">
                                  <p:stCondLst>
                                    <p:cond delay="0"/>
                                  </p:stCondLst>
                                  <p:childTnLst>
                                    <p:set>
                                      <p:cBhvr>
                                        <p:cTn id="85" dur="1" fill="hold">
                                          <p:stCondLst>
                                            <p:cond delay="0"/>
                                          </p:stCondLst>
                                        </p:cTn>
                                        <p:tgtEl>
                                          <p:spTgt spid="18433"/>
                                        </p:tgtEl>
                                        <p:attrNameLst>
                                          <p:attrName>style.visibility</p:attrName>
                                        </p:attrNameLst>
                                      </p:cBhvr>
                                      <p:to>
                                        <p:strVal val="visible"/>
                                      </p:to>
                                    </p:set>
                                    <p:animEffect transition="in" filter="wipe(down)">
                                      <p:cBhvr>
                                        <p:cTn id="86" dur="500"/>
                                        <p:tgtEl>
                                          <p:spTgt spid="184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7" name="Picture 7" descr="WinFX__SUB__05"/>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pic>
        <p:nvPicPr>
          <p:cNvPr id="10248" name="Picture 8" descr="WinFX__LineGlow"/>
          <p:cNvPicPr>
            <a:picLocks noChangeAspect="1" noChangeArrowheads="1"/>
          </p:cNvPicPr>
          <p:nvPr/>
        </p:nvPicPr>
        <p:blipFill>
          <a:blip r:embed="rId4" cstate="print"/>
          <a:srcRect/>
          <a:stretch>
            <a:fillRect/>
          </a:stretch>
        </p:blipFill>
        <p:spPr bwMode="auto">
          <a:xfrm>
            <a:off x="0" y="3049588"/>
            <a:ext cx="9144000" cy="785812"/>
          </a:xfrm>
          <a:prstGeom prst="rect">
            <a:avLst/>
          </a:prstGeom>
          <a:noFill/>
        </p:spPr>
      </p:pic>
      <p:sp>
        <p:nvSpPr>
          <p:cNvPr id="10249" name="Text Box 9"/>
          <p:cNvSpPr txBox="1">
            <a:spLocks noChangeArrowheads="1"/>
          </p:cNvSpPr>
          <p:nvPr/>
        </p:nvSpPr>
        <p:spPr bwMode="auto">
          <a:xfrm>
            <a:off x="355600" y="2667000"/>
            <a:ext cx="8458200" cy="579438"/>
          </a:xfrm>
          <a:prstGeom prst="rect">
            <a:avLst/>
          </a:prstGeom>
          <a:noFill/>
          <a:ln w="9525">
            <a:noFill/>
            <a:miter lim="800000"/>
            <a:headEnd/>
            <a:tailEnd/>
          </a:ln>
          <a:effectLst/>
        </p:spPr>
        <p:txBody>
          <a:bodyPr>
            <a:spAutoFit/>
          </a:bodyPr>
          <a:lstStyle/>
          <a:p>
            <a:pPr eaLnBrk="1" hangingPunct="1">
              <a:lnSpc>
                <a:spcPct val="100000"/>
              </a:lnSpc>
              <a:spcBef>
                <a:spcPct val="50000"/>
              </a:spcBef>
            </a:pPr>
            <a:r>
              <a:rPr lang="en-US" sz="3200" b="1" dirty="0" smtClean="0">
                <a:effectLst/>
                <a:latin typeface="Arial" charset="0"/>
              </a:rPr>
              <a:t>Windows </a:t>
            </a:r>
            <a:r>
              <a:rPr lang="en-US" sz="3200" b="1" dirty="0">
                <a:effectLst/>
                <a:latin typeface="Arial" charset="0"/>
              </a:rPr>
              <a:t>Communication Foundation</a:t>
            </a:r>
          </a:p>
        </p:txBody>
      </p:sp>
      <p:pic>
        <p:nvPicPr>
          <p:cNvPr id="10252" name="Picture 12" descr="WinFX__Logo_small"/>
          <p:cNvPicPr>
            <a:picLocks noChangeAspect="1" noChangeArrowheads="1"/>
          </p:cNvPicPr>
          <p:nvPr/>
        </p:nvPicPr>
        <p:blipFill>
          <a:blip r:embed="rId5" cstate="print"/>
          <a:srcRect/>
          <a:stretch>
            <a:fillRect/>
          </a:stretch>
        </p:blipFill>
        <p:spPr bwMode="auto">
          <a:xfrm>
            <a:off x="6858000" y="685800"/>
            <a:ext cx="2124075" cy="2066925"/>
          </a:xfrm>
          <a:prstGeom prst="rect">
            <a:avLst/>
          </a:prstGeom>
          <a:noFill/>
        </p:spPr>
      </p:pic>
      <p:sp>
        <p:nvSpPr>
          <p:cNvPr id="10253" name="Text Box 13"/>
          <p:cNvSpPr txBox="1">
            <a:spLocks noChangeArrowheads="1"/>
          </p:cNvSpPr>
          <p:nvPr/>
        </p:nvSpPr>
        <p:spPr bwMode="auto">
          <a:xfrm>
            <a:off x="3586389" y="4590142"/>
            <a:ext cx="5395686" cy="2062103"/>
          </a:xfrm>
          <a:prstGeom prst="rect">
            <a:avLst/>
          </a:prstGeom>
          <a:noFill/>
          <a:ln w="9525" algn="ctr">
            <a:noFill/>
            <a:miter lim="800000"/>
            <a:headEnd/>
            <a:tailEnd/>
          </a:ln>
          <a:effectLst/>
        </p:spPr>
        <p:txBody>
          <a:bodyPr wrap="square">
            <a:spAutoFit/>
          </a:bodyPr>
          <a:lstStyle/>
          <a:p>
            <a:pPr algn="r" eaLnBrk="1" hangingPunct="1">
              <a:lnSpc>
                <a:spcPct val="100000"/>
              </a:lnSpc>
              <a:spcBef>
                <a:spcPct val="50000"/>
              </a:spcBef>
            </a:pPr>
            <a:r>
              <a:rPr lang="el-GR" sz="3200" b="1" dirty="0" smtClean="0">
                <a:effectLst/>
                <a:latin typeface="Arial" charset="0"/>
                <a:cs typeface="Arial" charset="0"/>
              </a:rPr>
              <a:t>Ανδρέας Μπότσικας</a:t>
            </a:r>
          </a:p>
          <a:p>
            <a:pPr algn="r" eaLnBrk="1" hangingPunct="1">
              <a:lnSpc>
                <a:spcPct val="100000"/>
              </a:lnSpc>
              <a:spcBef>
                <a:spcPct val="50000"/>
              </a:spcBef>
            </a:pPr>
            <a:r>
              <a:rPr lang="el-GR" sz="3200" b="1" dirty="0" smtClean="0">
                <a:effectLst/>
                <a:latin typeface="Arial" charset="0"/>
                <a:cs typeface="Arial" charset="0"/>
              </a:rPr>
              <a:t>Ηρακλής Ψαρουδάκης</a:t>
            </a:r>
            <a:endParaRPr lang="en-US" sz="3200" b="1" dirty="0" smtClean="0">
              <a:effectLst/>
              <a:latin typeface="Arial" charset="0"/>
              <a:cs typeface="Arial" charset="0"/>
            </a:endParaRPr>
          </a:p>
          <a:p>
            <a:pPr algn="r" eaLnBrk="1" hangingPunct="1">
              <a:lnSpc>
                <a:spcPct val="100000"/>
              </a:lnSpc>
              <a:spcBef>
                <a:spcPct val="50000"/>
              </a:spcBef>
            </a:pPr>
            <a:r>
              <a:rPr lang="el-GR" sz="3200" b="1" dirty="0" smtClean="0">
                <a:effectLst/>
                <a:latin typeface="Arial" charset="0"/>
                <a:cs typeface="Arial" charset="0"/>
              </a:rPr>
              <a:t>Βασίλης Σταυρουλάκης</a:t>
            </a:r>
            <a:endParaRPr lang="en-US" sz="3200" b="1" dirty="0">
              <a:effectLst/>
              <a:latin typeface="Arial" charset="0"/>
              <a:cs typeface="Arial" charset="0"/>
            </a:endParaRPr>
          </a:p>
        </p:txBody>
      </p:sp>
      <p:pic>
        <p:nvPicPr>
          <p:cNvPr id="8" name="Picture 10"/>
          <p:cNvPicPr>
            <a:picLocks noChangeAspect="1" noChangeArrowheads="1"/>
          </p:cNvPicPr>
          <p:nvPr/>
        </p:nvPicPr>
        <p:blipFill>
          <a:blip r:embed="rId6" cstate="print"/>
          <a:srcRect/>
          <a:stretch>
            <a:fillRect/>
          </a:stretch>
        </p:blipFill>
        <p:spPr bwMode="auto">
          <a:xfrm>
            <a:off x="139723" y="89032"/>
            <a:ext cx="1320777" cy="1391897"/>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8744" name="Rectangle 8"/>
          <p:cNvSpPr>
            <a:spLocks noGrp="1" noChangeArrowheads="1"/>
          </p:cNvSpPr>
          <p:nvPr>
            <p:ph type="title"/>
          </p:nvPr>
        </p:nvSpPr>
        <p:spPr/>
        <p:txBody>
          <a:bodyPr/>
          <a:lstStyle/>
          <a:p>
            <a:r>
              <a:rPr lang="en-US" dirty="0" smtClean="0"/>
              <a:t>Endpoints</a:t>
            </a:r>
            <a:endParaRPr lang="en-US" dirty="0"/>
          </a:p>
        </p:txBody>
      </p:sp>
      <p:graphicFrame>
        <p:nvGraphicFramePr>
          <p:cNvPr id="1268758" name="Object 22"/>
          <p:cNvGraphicFramePr>
            <a:graphicFrameLocks noGrp="1" noChangeAspect="1"/>
          </p:cNvGraphicFramePr>
          <p:nvPr>
            <p:ph idx="1"/>
          </p:nvPr>
        </p:nvGraphicFramePr>
        <p:xfrm>
          <a:off x="3263900" y="2041525"/>
          <a:ext cx="1185863" cy="903288"/>
        </p:xfrm>
        <a:graphic>
          <a:graphicData uri="http://schemas.openxmlformats.org/presentationml/2006/ole">
            <mc:AlternateContent xmlns:mc="http://schemas.openxmlformats.org/markup-compatibility/2006">
              <mc:Choice xmlns:v="urn:schemas-microsoft-com:vml" Requires="v">
                <p:oleObj spid="_x0000_s158725" name="Visio" r:id="rId4" imgW="1367573" imgH="1041502" progId="Visio.Drawing.11">
                  <p:embed/>
                </p:oleObj>
              </mc:Choice>
              <mc:Fallback>
                <p:oleObj name="Visio" r:id="rId4" imgW="1367573" imgH="1041502" progId="Visio.Drawing.11">
                  <p:embed/>
                  <p:pic>
                    <p:nvPicPr>
                      <p:cNvPr id="0" name="Picture 2"/>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63900" y="2041525"/>
                        <a:ext cx="1185863" cy="903288"/>
                      </a:xfrm>
                      <a:prstGeom prst="rect">
                        <a:avLst/>
                      </a:prstGeom>
                      <a:noFill/>
                      <a:ln>
                        <a:noFill/>
                      </a:ln>
                      <a:effectLst/>
                      <a:extLst>
                        <a:ext uri="{909E8E84-426E-40DD-AFC4-6F175D3DCCD1}">
                          <a14:hiddenFill xmlns:a14="http://schemas.microsoft.com/office/drawing/2010/main">
                            <a:gradFill rotWithShape="0">
                              <a:gsLst>
                                <a:gs pos="0">
                                  <a:schemeClr val="bg1"/>
                                </a:gs>
                                <a:gs pos="50000">
                                  <a:schemeClr val="accent1"/>
                                </a:gs>
                                <a:gs pos="100000">
                                  <a:schemeClr val="bg1"/>
                                </a:gs>
                              </a:gsLst>
                              <a:lin ang="2700000" scaled="1"/>
                            </a:gra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4" name="Slide Number Placeholder 3"/>
          <p:cNvSpPr>
            <a:spLocks noGrp="1"/>
          </p:cNvSpPr>
          <p:nvPr>
            <p:ph type="sldNum" sz="quarter" idx="4294967295"/>
          </p:nvPr>
        </p:nvSpPr>
        <p:spPr>
          <a:xfrm>
            <a:off x="6845300" y="6445250"/>
            <a:ext cx="2133600" cy="476250"/>
          </a:xfrm>
          <a:prstGeom prst="rect">
            <a:avLst/>
          </a:prstGeom>
        </p:spPr>
        <p:txBody>
          <a:bodyPr/>
          <a:lstStyle/>
          <a:p>
            <a:fld id="{2A66D435-DEB7-4993-B3AB-43ADEAE7A4AA}" type="slidenum">
              <a:rPr lang="en-US"/>
              <a:pPr/>
              <a:t>20</a:t>
            </a:fld>
            <a:endParaRPr lang="en-US"/>
          </a:p>
        </p:txBody>
      </p:sp>
      <p:cxnSp>
        <p:nvCxnSpPr>
          <p:cNvPr id="1268738" name="AutoShape 2"/>
          <p:cNvCxnSpPr>
            <a:cxnSpLocks noChangeShapeType="1"/>
            <a:endCxn id="1268746" idx="1"/>
          </p:cNvCxnSpPr>
          <p:nvPr/>
        </p:nvCxnSpPr>
        <p:spPr bwMode="auto">
          <a:xfrm>
            <a:off x="2743200" y="3221038"/>
            <a:ext cx="2201863" cy="0"/>
          </a:xfrm>
          <a:prstGeom prst="straightConnector1">
            <a:avLst/>
          </a:prstGeom>
          <a:noFill/>
          <a:ln w="57150">
            <a:solidFill>
              <a:srgbClr val="DDDDDD"/>
            </a:solidFill>
            <a:round/>
            <a:headEnd/>
            <a:tailEnd type="triangle" w="med" len="med"/>
          </a:ln>
          <a:effectLst/>
        </p:spPr>
      </p:cxnSp>
      <p:sp>
        <p:nvSpPr>
          <p:cNvPr id="1268739" name="AutoShape 3"/>
          <p:cNvSpPr>
            <a:spLocks noChangeArrowheads="1"/>
          </p:cNvSpPr>
          <p:nvPr/>
        </p:nvSpPr>
        <p:spPr bwMode="auto">
          <a:xfrm>
            <a:off x="471488" y="2416175"/>
            <a:ext cx="1522412" cy="1889125"/>
          </a:xfrm>
          <a:prstGeom prst="roundRect">
            <a:avLst>
              <a:gd name="adj" fmla="val 10171"/>
            </a:avLst>
          </a:prstGeom>
          <a:solidFill>
            <a:schemeClr val="folHlink">
              <a:alpha val="64999"/>
            </a:schemeClr>
          </a:solidFill>
          <a:ln w="9525">
            <a:noFill/>
            <a:round/>
            <a:headEnd/>
            <a:tailEnd/>
          </a:ln>
          <a:effectLst/>
        </p:spPr>
        <p:txBody>
          <a:bodyPr wrap="none" anchorCtr="1"/>
          <a:lstStyle/>
          <a:p>
            <a:pPr eaLnBrk="1" hangingPunct="1">
              <a:lnSpc>
                <a:spcPct val="100000"/>
              </a:lnSpc>
              <a:spcBef>
                <a:spcPct val="0"/>
              </a:spcBef>
            </a:pPr>
            <a:r>
              <a:rPr lang="en-US" sz="1600">
                <a:solidFill>
                  <a:schemeClr val="bg1"/>
                </a:solidFill>
                <a:latin typeface="Arial" charset="0"/>
              </a:rPr>
              <a:t>Client</a:t>
            </a:r>
          </a:p>
        </p:txBody>
      </p:sp>
      <p:pic>
        <p:nvPicPr>
          <p:cNvPr id="1268740" name="Picture 4" descr="PC Running XML Web Service sm"/>
          <p:cNvPicPr>
            <a:picLocks noChangeAspect="1" noChangeArrowheads="1"/>
          </p:cNvPicPr>
          <p:nvPr/>
        </p:nvPicPr>
        <p:blipFill>
          <a:blip r:embed="rId6" cstate="print"/>
          <a:srcRect/>
          <a:stretch>
            <a:fillRect/>
          </a:stretch>
        </p:blipFill>
        <p:spPr bwMode="auto">
          <a:xfrm>
            <a:off x="547688" y="2724150"/>
            <a:ext cx="1001712" cy="992188"/>
          </a:xfrm>
          <a:prstGeom prst="rect">
            <a:avLst/>
          </a:prstGeom>
          <a:noFill/>
        </p:spPr>
      </p:pic>
      <p:sp>
        <p:nvSpPr>
          <p:cNvPr id="1268741" name="AutoShape 5"/>
          <p:cNvSpPr>
            <a:spLocks noChangeArrowheads="1"/>
          </p:cNvSpPr>
          <p:nvPr/>
        </p:nvSpPr>
        <p:spPr bwMode="auto">
          <a:xfrm>
            <a:off x="5721350" y="2276475"/>
            <a:ext cx="2660650" cy="1889125"/>
          </a:xfrm>
          <a:prstGeom prst="roundRect">
            <a:avLst>
              <a:gd name="adj" fmla="val 10171"/>
            </a:avLst>
          </a:prstGeom>
          <a:solidFill>
            <a:schemeClr val="folHlink">
              <a:alpha val="64999"/>
            </a:schemeClr>
          </a:solidFill>
          <a:ln w="9525">
            <a:noFill/>
            <a:round/>
            <a:headEnd/>
            <a:tailEnd/>
          </a:ln>
          <a:effectLst/>
        </p:spPr>
        <p:txBody>
          <a:bodyPr wrap="none" anchorCtr="1"/>
          <a:lstStyle/>
          <a:p>
            <a:pPr eaLnBrk="1" hangingPunct="1">
              <a:lnSpc>
                <a:spcPct val="100000"/>
              </a:lnSpc>
              <a:spcBef>
                <a:spcPct val="0"/>
              </a:spcBef>
            </a:pPr>
            <a:r>
              <a:rPr lang="en-US" sz="1600">
                <a:solidFill>
                  <a:schemeClr val="bg1"/>
                </a:solidFill>
                <a:latin typeface="Arial" charset="0"/>
              </a:rPr>
              <a:t>Service</a:t>
            </a:r>
          </a:p>
        </p:txBody>
      </p:sp>
      <p:pic>
        <p:nvPicPr>
          <p:cNvPr id="1268742" name="Picture 6" descr="Server and XML Web Service sm"/>
          <p:cNvPicPr>
            <a:picLocks noChangeAspect="1" noChangeArrowheads="1"/>
          </p:cNvPicPr>
          <p:nvPr/>
        </p:nvPicPr>
        <p:blipFill>
          <a:blip r:embed="rId7" cstate="print"/>
          <a:srcRect/>
          <a:stretch>
            <a:fillRect/>
          </a:stretch>
        </p:blipFill>
        <p:spPr bwMode="auto">
          <a:xfrm>
            <a:off x="6281738" y="2713038"/>
            <a:ext cx="668337" cy="1014412"/>
          </a:xfrm>
          <a:prstGeom prst="rect">
            <a:avLst/>
          </a:prstGeom>
          <a:noFill/>
        </p:spPr>
      </p:pic>
      <p:pic>
        <p:nvPicPr>
          <p:cNvPr id="1268743" name="Picture 7" descr="Folders sm"/>
          <p:cNvPicPr>
            <a:picLocks noChangeAspect="1" noChangeArrowheads="1"/>
          </p:cNvPicPr>
          <p:nvPr/>
        </p:nvPicPr>
        <p:blipFill>
          <a:blip r:embed="rId8" cstate="print"/>
          <a:srcRect/>
          <a:stretch>
            <a:fillRect/>
          </a:stretch>
        </p:blipFill>
        <p:spPr bwMode="auto">
          <a:xfrm>
            <a:off x="7308850" y="2878138"/>
            <a:ext cx="879475" cy="684212"/>
          </a:xfrm>
          <a:prstGeom prst="rect">
            <a:avLst/>
          </a:prstGeom>
          <a:noFill/>
        </p:spPr>
      </p:pic>
      <p:sp>
        <p:nvSpPr>
          <p:cNvPr id="1268746" name="AutoShape 10"/>
          <p:cNvSpPr>
            <a:spLocks noChangeArrowheads="1"/>
          </p:cNvSpPr>
          <p:nvPr/>
        </p:nvSpPr>
        <p:spPr bwMode="auto">
          <a:xfrm>
            <a:off x="4945063" y="3027363"/>
            <a:ext cx="1117600" cy="385762"/>
          </a:xfrm>
          <a:prstGeom prst="roundRect">
            <a:avLst>
              <a:gd name="adj" fmla="val 10171"/>
            </a:avLst>
          </a:prstGeom>
          <a:solidFill>
            <a:schemeClr val="accent5">
              <a:lumMod val="60000"/>
              <a:lumOff val="40000"/>
              <a:alpha val="65000"/>
            </a:schemeClr>
          </a:solidFill>
          <a:ln w="9525">
            <a:noFill/>
            <a:round/>
            <a:headEnd/>
            <a:tailEnd/>
          </a:ln>
          <a:effectLst/>
        </p:spPr>
        <p:txBody>
          <a:bodyPr wrap="none" anchor="b"/>
          <a:lstStyle/>
          <a:p>
            <a:pPr eaLnBrk="1" hangingPunct="1">
              <a:lnSpc>
                <a:spcPct val="100000"/>
              </a:lnSpc>
              <a:spcBef>
                <a:spcPct val="0"/>
              </a:spcBef>
            </a:pPr>
            <a:r>
              <a:rPr lang="en-US" sz="1600" b="1">
                <a:solidFill>
                  <a:schemeClr val="bg1"/>
                </a:solidFill>
                <a:latin typeface="Arial" charset="0"/>
              </a:rPr>
              <a:t>Endpoint</a:t>
            </a:r>
          </a:p>
        </p:txBody>
      </p:sp>
      <p:sp>
        <p:nvSpPr>
          <p:cNvPr id="1268747" name="AutoShape 11"/>
          <p:cNvSpPr>
            <a:spLocks noChangeArrowheads="1"/>
          </p:cNvSpPr>
          <p:nvPr/>
        </p:nvSpPr>
        <p:spPr bwMode="auto">
          <a:xfrm>
            <a:off x="1628775" y="3028950"/>
            <a:ext cx="1117600" cy="385763"/>
          </a:xfrm>
          <a:prstGeom prst="roundRect">
            <a:avLst>
              <a:gd name="adj" fmla="val 10171"/>
            </a:avLst>
          </a:prstGeom>
          <a:solidFill>
            <a:schemeClr val="accent5">
              <a:lumMod val="60000"/>
              <a:lumOff val="40000"/>
              <a:alpha val="65000"/>
            </a:schemeClr>
          </a:solidFill>
          <a:ln w="9525">
            <a:noFill/>
            <a:round/>
            <a:headEnd/>
            <a:tailEnd/>
          </a:ln>
          <a:effectLst/>
        </p:spPr>
        <p:txBody>
          <a:bodyPr wrap="none" anchor="b"/>
          <a:lstStyle/>
          <a:p>
            <a:pPr eaLnBrk="1" hangingPunct="1">
              <a:lnSpc>
                <a:spcPct val="100000"/>
              </a:lnSpc>
              <a:spcBef>
                <a:spcPct val="0"/>
              </a:spcBef>
            </a:pPr>
            <a:r>
              <a:rPr lang="en-US" sz="1600" b="1">
                <a:solidFill>
                  <a:schemeClr val="bg1"/>
                </a:solidFill>
                <a:latin typeface="Arial" charset="0"/>
              </a:rPr>
              <a:t>Endpoint</a:t>
            </a:r>
          </a:p>
        </p:txBody>
      </p:sp>
      <p:sp>
        <p:nvSpPr>
          <p:cNvPr id="1268748" name="AutoShape 12"/>
          <p:cNvSpPr>
            <a:spLocks noChangeArrowheads="1"/>
          </p:cNvSpPr>
          <p:nvPr/>
        </p:nvSpPr>
        <p:spPr bwMode="auto">
          <a:xfrm>
            <a:off x="4945063" y="3481388"/>
            <a:ext cx="1117600" cy="385762"/>
          </a:xfrm>
          <a:prstGeom prst="roundRect">
            <a:avLst>
              <a:gd name="adj" fmla="val 10171"/>
            </a:avLst>
          </a:prstGeom>
          <a:solidFill>
            <a:schemeClr val="accent5">
              <a:lumMod val="60000"/>
              <a:lumOff val="40000"/>
              <a:alpha val="65000"/>
            </a:schemeClr>
          </a:solidFill>
          <a:ln w="9525">
            <a:noFill/>
            <a:round/>
            <a:headEnd/>
            <a:tailEnd/>
          </a:ln>
          <a:effectLst/>
        </p:spPr>
        <p:txBody>
          <a:bodyPr wrap="none" anchor="b"/>
          <a:lstStyle/>
          <a:p>
            <a:pPr eaLnBrk="1" hangingPunct="1">
              <a:lnSpc>
                <a:spcPct val="100000"/>
              </a:lnSpc>
              <a:spcBef>
                <a:spcPct val="0"/>
              </a:spcBef>
            </a:pPr>
            <a:r>
              <a:rPr lang="en-US" sz="1600" b="1">
                <a:solidFill>
                  <a:schemeClr val="bg1"/>
                </a:solidFill>
                <a:latin typeface="Arial" charset="0"/>
              </a:rPr>
              <a:t>Endpoint</a:t>
            </a:r>
          </a:p>
        </p:txBody>
      </p:sp>
      <p:sp>
        <p:nvSpPr>
          <p:cNvPr id="1268749" name="AutoShape 13"/>
          <p:cNvSpPr>
            <a:spLocks noChangeArrowheads="1"/>
          </p:cNvSpPr>
          <p:nvPr/>
        </p:nvSpPr>
        <p:spPr bwMode="auto">
          <a:xfrm>
            <a:off x="4943475" y="2574925"/>
            <a:ext cx="1117600" cy="385763"/>
          </a:xfrm>
          <a:prstGeom prst="roundRect">
            <a:avLst>
              <a:gd name="adj" fmla="val 10171"/>
            </a:avLst>
          </a:prstGeom>
          <a:solidFill>
            <a:schemeClr val="accent5">
              <a:lumMod val="60000"/>
              <a:lumOff val="40000"/>
              <a:alpha val="65000"/>
            </a:schemeClr>
          </a:solidFill>
          <a:ln w="9525">
            <a:noFill/>
            <a:round/>
            <a:headEnd/>
            <a:tailEnd/>
          </a:ln>
          <a:effectLst/>
        </p:spPr>
        <p:txBody>
          <a:bodyPr wrap="none" anchor="b"/>
          <a:lstStyle/>
          <a:p>
            <a:pPr eaLnBrk="1" hangingPunct="1">
              <a:lnSpc>
                <a:spcPct val="100000"/>
              </a:lnSpc>
              <a:spcBef>
                <a:spcPct val="0"/>
              </a:spcBef>
            </a:pPr>
            <a:r>
              <a:rPr lang="en-US" sz="1600" b="1">
                <a:solidFill>
                  <a:schemeClr val="bg1"/>
                </a:solidFill>
                <a:latin typeface="Arial" charset="0"/>
              </a:rPr>
              <a:t>Endpoint</a:t>
            </a:r>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0793" name="Rectangle 9"/>
          <p:cNvSpPr>
            <a:spLocks noGrp="1" noChangeArrowheads="1"/>
          </p:cNvSpPr>
          <p:nvPr>
            <p:ph type="title"/>
          </p:nvPr>
        </p:nvSpPr>
        <p:spPr/>
        <p:txBody>
          <a:bodyPr/>
          <a:lstStyle/>
          <a:p>
            <a:r>
              <a:rPr lang="en-US"/>
              <a:t>Address, Binding, Contract</a:t>
            </a:r>
          </a:p>
        </p:txBody>
      </p:sp>
      <p:graphicFrame>
        <p:nvGraphicFramePr>
          <p:cNvPr id="1270833" name="Object 49"/>
          <p:cNvGraphicFramePr>
            <a:graphicFrameLocks noGrp="1" noChangeAspect="1"/>
          </p:cNvGraphicFramePr>
          <p:nvPr>
            <p:ph idx="1"/>
          </p:nvPr>
        </p:nvGraphicFramePr>
        <p:xfrm>
          <a:off x="3265488" y="1782763"/>
          <a:ext cx="1185862" cy="903287"/>
        </p:xfrm>
        <a:graphic>
          <a:graphicData uri="http://schemas.openxmlformats.org/presentationml/2006/ole">
            <mc:AlternateContent xmlns:mc="http://schemas.openxmlformats.org/markup-compatibility/2006">
              <mc:Choice xmlns:v="urn:schemas-microsoft-com:vml" Requires="v">
                <p:oleObj spid="_x0000_s159749" name="Visio" r:id="rId4" imgW="1367573" imgH="1041502" progId="Visio.Drawing.11">
                  <p:embed/>
                </p:oleObj>
              </mc:Choice>
              <mc:Fallback>
                <p:oleObj name="Visio" r:id="rId4" imgW="1367573" imgH="1041502" progId="Visio.Drawing.11">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65488" y="1782763"/>
                        <a:ext cx="1185862" cy="903287"/>
                      </a:xfrm>
                      <a:prstGeom prst="rect">
                        <a:avLst/>
                      </a:prstGeom>
                      <a:noFill/>
                      <a:ln>
                        <a:noFill/>
                      </a:ln>
                      <a:effectLst/>
                      <a:extLst>
                        <a:ext uri="{909E8E84-426E-40DD-AFC4-6F175D3DCCD1}">
                          <a14:hiddenFill xmlns:a14="http://schemas.microsoft.com/office/drawing/2010/main">
                            <a:gradFill rotWithShape="0">
                              <a:gsLst>
                                <a:gs pos="0">
                                  <a:schemeClr val="bg1"/>
                                </a:gs>
                                <a:gs pos="50000">
                                  <a:schemeClr val="accent1"/>
                                </a:gs>
                                <a:gs pos="100000">
                                  <a:schemeClr val="bg1"/>
                                </a:gs>
                              </a:gsLst>
                              <a:lin ang="2700000" scaled="1"/>
                            </a:gra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1" name="Slide Number Placeholder 3"/>
          <p:cNvSpPr>
            <a:spLocks noGrp="1"/>
          </p:cNvSpPr>
          <p:nvPr>
            <p:ph type="sldNum" sz="quarter" idx="4294967295"/>
          </p:nvPr>
        </p:nvSpPr>
        <p:spPr>
          <a:xfrm>
            <a:off x="6845300" y="6445250"/>
            <a:ext cx="2133600" cy="476250"/>
          </a:xfrm>
          <a:prstGeom prst="rect">
            <a:avLst/>
          </a:prstGeom>
        </p:spPr>
        <p:txBody>
          <a:bodyPr/>
          <a:lstStyle/>
          <a:p>
            <a:fld id="{89361464-B39A-458D-9F83-AEE3946D4828}" type="slidenum">
              <a:rPr lang="en-US"/>
              <a:pPr/>
              <a:t>21</a:t>
            </a:fld>
            <a:endParaRPr lang="en-US"/>
          </a:p>
        </p:txBody>
      </p:sp>
      <p:sp>
        <p:nvSpPr>
          <p:cNvPr id="1270790" name="AutoShape 6"/>
          <p:cNvSpPr>
            <a:spLocks noChangeArrowheads="1"/>
          </p:cNvSpPr>
          <p:nvPr/>
        </p:nvSpPr>
        <p:spPr bwMode="auto">
          <a:xfrm>
            <a:off x="5721350" y="2047875"/>
            <a:ext cx="2660650" cy="1889125"/>
          </a:xfrm>
          <a:prstGeom prst="roundRect">
            <a:avLst>
              <a:gd name="adj" fmla="val 10171"/>
            </a:avLst>
          </a:prstGeom>
          <a:solidFill>
            <a:schemeClr val="folHlink">
              <a:alpha val="64999"/>
            </a:schemeClr>
          </a:solidFill>
          <a:ln w="9525">
            <a:noFill/>
            <a:round/>
            <a:headEnd/>
            <a:tailEnd/>
          </a:ln>
          <a:effectLst/>
        </p:spPr>
        <p:txBody>
          <a:bodyPr wrap="none" anchorCtr="1"/>
          <a:lstStyle/>
          <a:p>
            <a:pPr eaLnBrk="1" hangingPunct="1">
              <a:lnSpc>
                <a:spcPct val="100000"/>
              </a:lnSpc>
              <a:spcBef>
                <a:spcPct val="0"/>
              </a:spcBef>
            </a:pPr>
            <a:r>
              <a:rPr lang="en-US" sz="1600">
                <a:solidFill>
                  <a:schemeClr val="bg1"/>
                </a:solidFill>
                <a:latin typeface="Arial" charset="0"/>
              </a:rPr>
              <a:t>Service</a:t>
            </a:r>
          </a:p>
        </p:txBody>
      </p:sp>
      <p:grpSp>
        <p:nvGrpSpPr>
          <p:cNvPr id="2" name="Group 38"/>
          <p:cNvGrpSpPr>
            <a:grpSpLocks/>
          </p:cNvGrpSpPr>
          <p:nvPr/>
        </p:nvGrpSpPr>
        <p:grpSpPr bwMode="auto">
          <a:xfrm>
            <a:off x="4954588" y="2792413"/>
            <a:ext cx="1138237" cy="385762"/>
            <a:chOff x="3126" y="749"/>
            <a:chExt cx="717" cy="243"/>
          </a:xfrm>
        </p:grpSpPr>
        <p:sp>
          <p:nvSpPr>
            <p:cNvPr id="1270823" name="AutoShape 39"/>
            <p:cNvSpPr>
              <a:spLocks noChangeArrowheads="1"/>
            </p:cNvSpPr>
            <p:nvPr/>
          </p:nvSpPr>
          <p:spPr bwMode="auto">
            <a:xfrm>
              <a:off x="3610" y="749"/>
              <a:ext cx="233" cy="243"/>
            </a:xfrm>
            <a:prstGeom prst="roundRect">
              <a:avLst>
                <a:gd name="adj" fmla="val 10171"/>
              </a:avLst>
            </a:prstGeom>
            <a:solidFill>
              <a:schemeClr val="hlink">
                <a:alpha val="64999"/>
              </a:schemeClr>
            </a:solidFill>
            <a:ln w="9525">
              <a:noFill/>
              <a:round/>
              <a:headEnd/>
              <a:tailEnd/>
            </a:ln>
            <a:effectLst/>
          </p:spPr>
          <p:txBody>
            <a:bodyPr wrap="none" anchor="b"/>
            <a:lstStyle/>
            <a:p>
              <a:pPr eaLnBrk="1" hangingPunct="1">
                <a:lnSpc>
                  <a:spcPct val="100000"/>
                </a:lnSpc>
                <a:spcBef>
                  <a:spcPct val="0"/>
                </a:spcBef>
              </a:pPr>
              <a:r>
                <a:rPr lang="en-US" sz="1600" b="1">
                  <a:solidFill>
                    <a:schemeClr val="bg1"/>
                  </a:solidFill>
                  <a:latin typeface="Arial" charset="0"/>
                </a:rPr>
                <a:t>C</a:t>
              </a:r>
            </a:p>
          </p:txBody>
        </p:sp>
        <p:sp>
          <p:nvSpPr>
            <p:cNvPr id="1270824" name="AutoShape 40"/>
            <p:cNvSpPr>
              <a:spLocks noChangeArrowheads="1"/>
            </p:cNvSpPr>
            <p:nvPr/>
          </p:nvSpPr>
          <p:spPr bwMode="auto">
            <a:xfrm>
              <a:off x="3367" y="749"/>
              <a:ext cx="233" cy="243"/>
            </a:xfrm>
            <a:prstGeom prst="roundRect">
              <a:avLst>
                <a:gd name="adj" fmla="val 10171"/>
              </a:avLst>
            </a:prstGeom>
            <a:solidFill>
              <a:schemeClr val="tx2">
                <a:alpha val="64999"/>
              </a:schemeClr>
            </a:solidFill>
            <a:ln w="9525">
              <a:noFill/>
              <a:round/>
              <a:headEnd/>
              <a:tailEnd/>
            </a:ln>
            <a:effectLst/>
          </p:spPr>
          <p:txBody>
            <a:bodyPr wrap="none" anchor="b"/>
            <a:lstStyle/>
            <a:p>
              <a:pPr eaLnBrk="1" hangingPunct="1">
                <a:lnSpc>
                  <a:spcPct val="100000"/>
                </a:lnSpc>
                <a:spcBef>
                  <a:spcPct val="0"/>
                </a:spcBef>
              </a:pPr>
              <a:r>
                <a:rPr lang="en-US" sz="1600" b="1">
                  <a:solidFill>
                    <a:schemeClr val="bg1"/>
                  </a:solidFill>
                  <a:latin typeface="Arial" charset="0"/>
                </a:rPr>
                <a:t>B</a:t>
              </a:r>
            </a:p>
          </p:txBody>
        </p:sp>
        <p:sp>
          <p:nvSpPr>
            <p:cNvPr id="1270825" name="AutoShape 41"/>
            <p:cNvSpPr>
              <a:spLocks noChangeArrowheads="1"/>
            </p:cNvSpPr>
            <p:nvPr/>
          </p:nvSpPr>
          <p:spPr bwMode="auto">
            <a:xfrm>
              <a:off x="3126" y="749"/>
              <a:ext cx="233" cy="243"/>
            </a:xfrm>
            <a:prstGeom prst="roundRect">
              <a:avLst>
                <a:gd name="adj" fmla="val 10171"/>
              </a:avLst>
            </a:prstGeom>
            <a:solidFill>
              <a:schemeClr val="bg1">
                <a:alpha val="64999"/>
              </a:schemeClr>
            </a:solidFill>
            <a:ln w="9525">
              <a:noFill/>
              <a:round/>
              <a:headEnd/>
              <a:tailEnd/>
            </a:ln>
            <a:effectLst/>
          </p:spPr>
          <p:txBody>
            <a:bodyPr wrap="none" anchor="b"/>
            <a:lstStyle/>
            <a:p>
              <a:pPr eaLnBrk="1" hangingPunct="1">
                <a:lnSpc>
                  <a:spcPct val="100000"/>
                </a:lnSpc>
                <a:spcBef>
                  <a:spcPct val="0"/>
                </a:spcBef>
              </a:pPr>
              <a:r>
                <a:rPr lang="en-US" sz="1600" b="1">
                  <a:solidFill>
                    <a:schemeClr val="bg1"/>
                  </a:solidFill>
                  <a:latin typeface="Arial" charset="0"/>
                </a:rPr>
                <a:t>A</a:t>
              </a:r>
            </a:p>
          </p:txBody>
        </p:sp>
      </p:grpSp>
      <p:grpSp>
        <p:nvGrpSpPr>
          <p:cNvPr id="3" name="Group 42"/>
          <p:cNvGrpSpPr>
            <a:grpSpLocks/>
          </p:cNvGrpSpPr>
          <p:nvPr/>
        </p:nvGrpSpPr>
        <p:grpSpPr bwMode="auto">
          <a:xfrm>
            <a:off x="4948238" y="3249613"/>
            <a:ext cx="1138237" cy="385762"/>
            <a:chOff x="3126" y="749"/>
            <a:chExt cx="717" cy="243"/>
          </a:xfrm>
        </p:grpSpPr>
        <p:sp>
          <p:nvSpPr>
            <p:cNvPr id="1270827" name="AutoShape 43"/>
            <p:cNvSpPr>
              <a:spLocks noChangeArrowheads="1"/>
            </p:cNvSpPr>
            <p:nvPr/>
          </p:nvSpPr>
          <p:spPr bwMode="auto">
            <a:xfrm>
              <a:off x="3610" y="749"/>
              <a:ext cx="233" cy="243"/>
            </a:xfrm>
            <a:prstGeom prst="roundRect">
              <a:avLst>
                <a:gd name="adj" fmla="val 10171"/>
              </a:avLst>
            </a:prstGeom>
            <a:solidFill>
              <a:schemeClr val="hlink">
                <a:alpha val="64999"/>
              </a:schemeClr>
            </a:solidFill>
            <a:ln w="9525">
              <a:noFill/>
              <a:round/>
              <a:headEnd/>
              <a:tailEnd/>
            </a:ln>
            <a:effectLst/>
          </p:spPr>
          <p:txBody>
            <a:bodyPr wrap="none" anchor="b"/>
            <a:lstStyle/>
            <a:p>
              <a:pPr eaLnBrk="1" hangingPunct="1">
                <a:lnSpc>
                  <a:spcPct val="100000"/>
                </a:lnSpc>
                <a:spcBef>
                  <a:spcPct val="0"/>
                </a:spcBef>
              </a:pPr>
              <a:r>
                <a:rPr lang="en-US" sz="1600" b="1">
                  <a:solidFill>
                    <a:schemeClr val="bg1"/>
                  </a:solidFill>
                  <a:latin typeface="Arial" charset="0"/>
                </a:rPr>
                <a:t>C</a:t>
              </a:r>
            </a:p>
          </p:txBody>
        </p:sp>
        <p:sp>
          <p:nvSpPr>
            <p:cNvPr id="1270828" name="AutoShape 44"/>
            <p:cNvSpPr>
              <a:spLocks noChangeArrowheads="1"/>
            </p:cNvSpPr>
            <p:nvPr/>
          </p:nvSpPr>
          <p:spPr bwMode="auto">
            <a:xfrm>
              <a:off x="3367" y="749"/>
              <a:ext cx="233" cy="243"/>
            </a:xfrm>
            <a:prstGeom prst="roundRect">
              <a:avLst>
                <a:gd name="adj" fmla="val 10171"/>
              </a:avLst>
            </a:prstGeom>
            <a:solidFill>
              <a:schemeClr val="tx2">
                <a:alpha val="64999"/>
              </a:schemeClr>
            </a:solidFill>
            <a:ln w="9525">
              <a:noFill/>
              <a:round/>
              <a:headEnd/>
              <a:tailEnd/>
            </a:ln>
            <a:effectLst/>
          </p:spPr>
          <p:txBody>
            <a:bodyPr wrap="none" anchor="b"/>
            <a:lstStyle/>
            <a:p>
              <a:pPr eaLnBrk="1" hangingPunct="1">
                <a:lnSpc>
                  <a:spcPct val="100000"/>
                </a:lnSpc>
                <a:spcBef>
                  <a:spcPct val="0"/>
                </a:spcBef>
              </a:pPr>
              <a:r>
                <a:rPr lang="en-US" sz="1600" b="1">
                  <a:solidFill>
                    <a:schemeClr val="bg1"/>
                  </a:solidFill>
                  <a:latin typeface="Arial" charset="0"/>
                </a:rPr>
                <a:t>B</a:t>
              </a:r>
            </a:p>
          </p:txBody>
        </p:sp>
        <p:sp>
          <p:nvSpPr>
            <p:cNvPr id="1270829" name="AutoShape 45"/>
            <p:cNvSpPr>
              <a:spLocks noChangeArrowheads="1"/>
            </p:cNvSpPr>
            <p:nvPr/>
          </p:nvSpPr>
          <p:spPr bwMode="auto">
            <a:xfrm>
              <a:off x="3126" y="749"/>
              <a:ext cx="233" cy="243"/>
            </a:xfrm>
            <a:prstGeom prst="roundRect">
              <a:avLst>
                <a:gd name="adj" fmla="val 10171"/>
              </a:avLst>
            </a:prstGeom>
            <a:solidFill>
              <a:schemeClr val="bg1">
                <a:alpha val="64999"/>
              </a:schemeClr>
            </a:solidFill>
            <a:ln w="9525">
              <a:noFill/>
              <a:round/>
              <a:headEnd/>
              <a:tailEnd/>
            </a:ln>
            <a:effectLst/>
          </p:spPr>
          <p:txBody>
            <a:bodyPr wrap="none" anchor="b"/>
            <a:lstStyle/>
            <a:p>
              <a:pPr eaLnBrk="1" hangingPunct="1">
                <a:lnSpc>
                  <a:spcPct val="100000"/>
                </a:lnSpc>
                <a:spcBef>
                  <a:spcPct val="0"/>
                </a:spcBef>
              </a:pPr>
              <a:r>
                <a:rPr lang="en-US" sz="1600" b="1">
                  <a:solidFill>
                    <a:schemeClr val="bg1"/>
                  </a:solidFill>
                  <a:latin typeface="Arial" charset="0"/>
                </a:rPr>
                <a:t>A</a:t>
              </a:r>
            </a:p>
          </p:txBody>
        </p:sp>
      </p:grpSp>
      <p:sp>
        <p:nvSpPr>
          <p:cNvPr id="1270786" name="AutoShape 2"/>
          <p:cNvSpPr>
            <a:spLocks noChangeArrowheads="1"/>
          </p:cNvSpPr>
          <p:nvPr/>
        </p:nvSpPr>
        <p:spPr bwMode="auto">
          <a:xfrm>
            <a:off x="381000" y="4349750"/>
            <a:ext cx="8067675" cy="1085850"/>
          </a:xfrm>
          <a:prstGeom prst="roundRect">
            <a:avLst>
              <a:gd name="adj" fmla="val 10171"/>
            </a:avLst>
          </a:prstGeom>
          <a:solidFill>
            <a:srgbClr val="FF5050">
              <a:alpha val="64999"/>
            </a:srgbClr>
          </a:solidFill>
          <a:ln w="9525">
            <a:noFill/>
            <a:round/>
            <a:headEnd/>
            <a:tailEnd/>
          </a:ln>
          <a:effectLst/>
        </p:spPr>
        <p:txBody>
          <a:bodyPr wrap="none" anchor="b"/>
          <a:lstStyle/>
          <a:p>
            <a:pPr eaLnBrk="1" hangingPunct="1">
              <a:lnSpc>
                <a:spcPct val="100000"/>
              </a:lnSpc>
              <a:spcBef>
                <a:spcPct val="0"/>
              </a:spcBef>
            </a:pPr>
            <a:endParaRPr lang="en-US" sz="1600" b="1">
              <a:solidFill>
                <a:schemeClr val="bg1"/>
              </a:solidFill>
              <a:latin typeface="Arial" charset="0"/>
            </a:endParaRPr>
          </a:p>
        </p:txBody>
      </p:sp>
      <p:cxnSp>
        <p:nvCxnSpPr>
          <p:cNvPr id="1270787" name="AutoShape 3"/>
          <p:cNvCxnSpPr>
            <a:cxnSpLocks noChangeShapeType="1"/>
            <a:stCxn id="1270808" idx="3"/>
          </p:cNvCxnSpPr>
          <p:nvPr/>
        </p:nvCxnSpPr>
        <p:spPr bwMode="auto">
          <a:xfrm>
            <a:off x="2767013" y="2992438"/>
            <a:ext cx="2189162" cy="0"/>
          </a:xfrm>
          <a:prstGeom prst="straightConnector1">
            <a:avLst/>
          </a:prstGeom>
          <a:noFill/>
          <a:ln w="57150">
            <a:solidFill>
              <a:srgbClr val="DDDDDD"/>
            </a:solidFill>
            <a:round/>
            <a:headEnd/>
            <a:tailEnd type="triangle" w="med" len="med"/>
          </a:ln>
          <a:effectLst/>
        </p:spPr>
      </p:cxnSp>
      <p:sp>
        <p:nvSpPr>
          <p:cNvPr id="1270788" name="AutoShape 4"/>
          <p:cNvSpPr>
            <a:spLocks noChangeArrowheads="1"/>
          </p:cNvSpPr>
          <p:nvPr/>
        </p:nvSpPr>
        <p:spPr bwMode="auto">
          <a:xfrm>
            <a:off x="468313" y="2047875"/>
            <a:ext cx="1522412" cy="1889125"/>
          </a:xfrm>
          <a:prstGeom prst="roundRect">
            <a:avLst>
              <a:gd name="adj" fmla="val 10171"/>
            </a:avLst>
          </a:prstGeom>
          <a:solidFill>
            <a:schemeClr val="folHlink">
              <a:alpha val="64999"/>
            </a:schemeClr>
          </a:solidFill>
          <a:ln w="9525">
            <a:noFill/>
            <a:round/>
            <a:headEnd/>
            <a:tailEnd/>
          </a:ln>
          <a:effectLst/>
        </p:spPr>
        <p:txBody>
          <a:bodyPr wrap="none" anchorCtr="1"/>
          <a:lstStyle/>
          <a:p>
            <a:pPr eaLnBrk="1" hangingPunct="1">
              <a:lnSpc>
                <a:spcPct val="100000"/>
              </a:lnSpc>
              <a:spcBef>
                <a:spcPct val="0"/>
              </a:spcBef>
            </a:pPr>
            <a:r>
              <a:rPr lang="en-US" sz="1600" dirty="0">
                <a:solidFill>
                  <a:schemeClr val="bg1"/>
                </a:solidFill>
                <a:latin typeface="Arial" charset="0"/>
              </a:rPr>
              <a:t>Client</a:t>
            </a:r>
          </a:p>
        </p:txBody>
      </p:sp>
      <p:pic>
        <p:nvPicPr>
          <p:cNvPr id="1270789" name="Picture 5" descr="PC Running XML Web Service sm"/>
          <p:cNvPicPr>
            <a:picLocks noChangeAspect="1" noChangeArrowheads="1"/>
          </p:cNvPicPr>
          <p:nvPr/>
        </p:nvPicPr>
        <p:blipFill>
          <a:blip r:embed="rId6" cstate="print"/>
          <a:srcRect/>
          <a:stretch>
            <a:fillRect/>
          </a:stretch>
        </p:blipFill>
        <p:spPr bwMode="auto">
          <a:xfrm>
            <a:off x="547688" y="2495550"/>
            <a:ext cx="1001712" cy="992188"/>
          </a:xfrm>
          <a:prstGeom prst="rect">
            <a:avLst/>
          </a:prstGeom>
          <a:noFill/>
        </p:spPr>
      </p:pic>
      <p:pic>
        <p:nvPicPr>
          <p:cNvPr id="1270791" name="Picture 7" descr="Server and XML Web Service sm"/>
          <p:cNvPicPr>
            <a:picLocks noChangeAspect="1" noChangeArrowheads="1"/>
          </p:cNvPicPr>
          <p:nvPr/>
        </p:nvPicPr>
        <p:blipFill>
          <a:blip r:embed="rId7" cstate="print"/>
          <a:srcRect/>
          <a:stretch>
            <a:fillRect/>
          </a:stretch>
        </p:blipFill>
        <p:spPr bwMode="auto">
          <a:xfrm>
            <a:off x="6281738" y="2484438"/>
            <a:ext cx="668337" cy="1014412"/>
          </a:xfrm>
          <a:prstGeom prst="rect">
            <a:avLst/>
          </a:prstGeom>
          <a:noFill/>
        </p:spPr>
      </p:pic>
      <p:pic>
        <p:nvPicPr>
          <p:cNvPr id="1270792" name="Picture 8" descr="Folders sm"/>
          <p:cNvPicPr>
            <a:picLocks noChangeAspect="1" noChangeArrowheads="1"/>
          </p:cNvPicPr>
          <p:nvPr/>
        </p:nvPicPr>
        <p:blipFill>
          <a:blip r:embed="rId8" cstate="print"/>
          <a:srcRect/>
          <a:stretch>
            <a:fillRect/>
          </a:stretch>
        </p:blipFill>
        <p:spPr bwMode="auto">
          <a:xfrm>
            <a:off x="7308850" y="2649538"/>
            <a:ext cx="879475" cy="684212"/>
          </a:xfrm>
          <a:prstGeom prst="rect">
            <a:avLst/>
          </a:prstGeom>
          <a:noFill/>
        </p:spPr>
      </p:pic>
      <p:grpSp>
        <p:nvGrpSpPr>
          <p:cNvPr id="4" name="Group 36"/>
          <p:cNvGrpSpPr>
            <a:grpSpLocks/>
          </p:cNvGrpSpPr>
          <p:nvPr/>
        </p:nvGrpSpPr>
        <p:grpSpPr bwMode="auto">
          <a:xfrm>
            <a:off x="1616075" y="2798763"/>
            <a:ext cx="1150938" cy="385762"/>
            <a:chOff x="1018" y="1763"/>
            <a:chExt cx="725" cy="243"/>
          </a:xfrm>
        </p:grpSpPr>
        <p:sp>
          <p:nvSpPr>
            <p:cNvPr id="1270808" name="AutoShape 24"/>
            <p:cNvSpPr>
              <a:spLocks noChangeArrowheads="1"/>
            </p:cNvSpPr>
            <p:nvPr/>
          </p:nvSpPr>
          <p:spPr bwMode="auto">
            <a:xfrm>
              <a:off x="1497" y="1763"/>
              <a:ext cx="246" cy="243"/>
            </a:xfrm>
            <a:prstGeom prst="roundRect">
              <a:avLst>
                <a:gd name="adj" fmla="val 10171"/>
              </a:avLst>
            </a:prstGeom>
            <a:solidFill>
              <a:schemeClr val="bg1">
                <a:alpha val="64999"/>
              </a:schemeClr>
            </a:solidFill>
            <a:ln w="9525">
              <a:noFill/>
              <a:round/>
              <a:headEnd/>
              <a:tailEnd/>
            </a:ln>
            <a:effectLst/>
          </p:spPr>
          <p:txBody>
            <a:bodyPr wrap="none" anchor="b"/>
            <a:lstStyle/>
            <a:p>
              <a:pPr eaLnBrk="1" hangingPunct="1">
                <a:lnSpc>
                  <a:spcPct val="100000"/>
                </a:lnSpc>
                <a:spcBef>
                  <a:spcPct val="0"/>
                </a:spcBef>
              </a:pPr>
              <a:r>
                <a:rPr lang="en-US" sz="1600" b="1">
                  <a:solidFill>
                    <a:schemeClr val="bg1"/>
                  </a:solidFill>
                  <a:latin typeface="Arial" charset="0"/>
                </a:rPr>
                <a:t>A</a:t>
              </a:r>
            </a:p>
          </p:txBody>
        </p:sp>
        <p:sp>
          <p:nvSpPr>
            <p:cNvPr id="1270809" name="AutoShape 25"/>
            <p:cNvSpPr>
              <a:spLocks noChangeArrowheads="1"/>
            </p:cNvSpPr>
            <p:nvPr/>
          </p:nvSpPr>
          <p:spPr bwMode="auto">
            <a:xfrm>
              <a:off x="1259" y="1763"/>
              <a:ext cx="233" cy="243"/>
            </a:xfrm>
            <a:prstGeom prst="roundRect">
              <a:avLst>
                <a:gd name="adj" fmla="val 10171"/>
              </a:avLst>
            </a:prstGeom>
            <a:solidFill>
              <a:schemeClr val="tx2">
                <a:alpha val="64999"/>
              </a:schemeClr>
            </a:solidFill>
            <a:ln w="9525">
              <a:noFill/>
              <a:round/>
              <a:headEnd/>
              <a:tailEnd/>
            </a:ln>
            <a:effectLst/>
          </p:spPr>
          <p:txBody>
            <a:bodyPr wrap="none" anchor="b"/>
            <a:lstStyle/>
            <a:p>
              <a:pPr eaLnBrk="1" hangingPunct="1">
                <a:lnSpc>
                  <a:spcPct val="100000"/>
                </a:lnSpc>
                <a:spcBef>
                  <a:spcPct val="0"/>
                </a:spcBef>
              </a:pPr>
              <a:r>
                <a:rPr lang="en-US" sz="1600" b="1">
                  <a:solidFill>
                    <a:schemeClr val="bg1"/>
                  </a:solidFill>
                  <a:latin typeface="Arial" charset="0"/>
                </a:rPr>
                <a:t>B</a:t>
              </a:r>
            </a:p>
          </p:txBody>
        </p:sp>
        <p:sp>
          <p:nvSpPr>
            <p:cNvPr id="1270810" name="AutoShape 26"/>
            <p:cNvSpPr>
              <a:spLocks noChangeArrowheads="1"/>
            </p:cNvSpPr>
            <p:nvPr/>
          </p:nvSpPr>
          <p:spPr bwMode="auto">
            <a:xfrm>
              <a:off x="1018" y="1763"/>
              <a:ext cx="233" cy="243"/>
            </a:xfrm>
            <a:prstGeom prst="roundRect">
              <a:avLst>
                <a:gd name="adj" fmla="val 10171"/>
              </a:avLst>
            </a:prstGeom>
            <a:solidFill>
              <a:schemeClr val="hlink">
                <a:alpha val="64999"/>
              </a:schemeClr>
            </a:solidFill>
            <a:ln w="9525">
              <a:noFill/>
              <a:round/>
              <a:headEnd/>
              <a:tailEnd/>
            </a:ln>
            <a:effectLst/>
          </p:spPr>
          <p:txBody>
            <a:bodyPr wrap="none" anchor="b"/>
            <a:lstStyle/>
            <a:p>
              <a:pPr eaLnBrk="1" hangingPunct="1">
                <a:lnSpc>
                  <a:spcPct val="100000"/>
                </a:lnSpc>
                <a:spcBef>
                  <a:spcPct val="0"/>
                </a:spcBef>
              </a:pPr>
              <a:r>
                <a:rPr lang="en-US" sz="1600" b="1">
                  <a:solidFill>
                    <a:schemeClr val="bg1"/>
                  </a:solidFill>
                  <a:latin typeface="Arial" charset="0"/>
                </a:rPr>
                <a:t>C</a:t>
              </a:r>
            </a:p>
          </p:txBody>
        </p:sp>
      </p:grpSp>
      <p:sp>
        <p:nvSpPr>
          <p:cNvPr id="1270811" name="AutoShape 27"/>
          <p:cNvSpPr>
            <a:spLocks noChangeArrowheads="1"/>
          </p:cNvSpPr>
          <p:nvPr/>
        </p:nvSpPr>
        <p:spPr bwMode="auto">
          <a:xfrm>
            <a:off x="468313" y="4452938"/>
            <a:ext cx="2449512" cy="887412"/>
          </a:xfrm>
          <a:prstGeom prst="roundRect">
            <a:avLst>
              <a:gd name="adj" fmla="val 10171"/>
            </a:avLst>
          </a:prstGeom>
          <a:solidFill>
            <a:schemeClr val="bg1">
              <a:alpha val="64999"/>
            </a:schemeClr>
          </a:solidFill>
          <a:ln w="9525">
            <a:noFill/>
            <a:round/>
            <a:headEnd/>
            <a:tailEnd/>
          </a:ln>
          <a:effectLst/>
        </p:spPr>
        <p:txBody>
          <a:bodyPr wrap="none" anchor="b"/>
          <a:lstStyle/>
          <a:p>
            <a:pPr eaLnBrk="1" hangingPunct="1">
              <a:lnSpc>
                <a:spcPct val="100000"/>
              </a:lnSpc>
              <a:spcBef>
                <a:spcPct val="0"/>
              </a:spcBef>
            </a:pPr>
            <a:r>
              <a:rPr lang="en-US" sz="2400" b="1" dirty="0">
                <a:latin typeface="Arial" charset="0"/>
              </a:rPr>
              <a:t>Address</a:t>
            </a:r>
            <a:endParaRPr lang="en-US" sz="1000" b="1" dirty="0">
              <a:latin typeface="Arial" charset="0"/>
            </a:endParaRPr>
          </a:p>
          <a:p>
            <a:pPr eaLnBrk="1" hangingPunct="1">
              <a:lnSpc>
                <a:spcPct val="100000"/>
              </a:lnSpc>
              <a:spcBef>
                <a:spcPct val="0"/>
              </a:spcBef>
            </a:pPr>
            <a:endParaRPr lang="en-US" sz="1000" b="1" dirty="0">
              <a:latin typeface="Arial" charset="0"/>
            </a:endParaRPr>
          </a:p>
          <a:p>
            <a:pPr eaLnBrk="1" hangingPunct="1">
              <a:lnSpc>
                <a:spcPct val="100000"/>
              </a:lnSpc>
              <a:spcBef>
                <a:spcPct val="0"/>
              </a:spcBef>
            </a:pPr>
            <a:r>
              <a:rPr lang="en-US" sz="1600" b="1" dirty="0">
                <a:latin typeface="Arial" charset="0"/>
              </a:rPr>
              <a:t>Where?</a:t>
            </a:r>
          </a:p>
        </p:txBody>
      </p:sp>
      <p:sp>
        <p:nvSpPr>
          <p:cNvPr id="1270812" name="AutoShape 28"/>
          <p:cNvSpPr>
            <a:spLocks noChangeArrowheads="1"/>
          </p:cNvSpPr>
          <p:nvPr/>
        </p:nvSpPr>
        <p:spPr bwMode="auto">
          <a:xfrm>
            <a:off x="5932488" y="4452938"/>
            <a:ext cx="2449512" cy="887412"/>
          </a:xfrm>
          <a:prstGeom prst="roundRect">
            <a:avLst>
              <a:gd name="adj" fmla="val 10171"/>
            </a:avLst>
          </a:prstGeom>
          <a:solidFill>
            <a:schemeClr val="hlink">
              <a:alpha val="64999"/>
            </a:schemeClr>
          </a:solidFill>
          <a:ln w="9525">
            <a:noFill/>
            <a:round/>
            <a:headEnd/>
            <a:tailEnd/>
          </a:ln>
          <a:effectLst/>
        </p:spPr>
        <p:txBody>
          <a:bodyPr wrap="none" anchor="b"/>
          <a:lstStyle/>
          <a:p>
            <a:pPr eaLnBrk="1" hangingPunct="1">
              <a:lnSpc>
                <a:spcPct val="100000"/>
              </a:lnSpc>
              <a:spcBef>
                <a:spcPct val="0"/>
              </a:spcBef>
            </a:pPr>
            <a:r>
              <a:rPr lang="en-US" sz="2400" b="1">
                <a:solidFill>
                  <a:schemeClr val="bg1"/>
                </a:solidFill>
                <a:latin typeface="Arial" charset="0"/>
              </a:rPr>
              <a:t>Contract</a:t>
            </a:r>
            <a:endParaRPr lang="en-US" sz="1000" b="1">
              <a:solidFill>
                <a:schemeClr val="bg1"/>
              </a:solidFill>
              <a:latin typeface="Arial" charset="0"/>
            </a:endParaRPr>
          </a:p>
          <a:p>
            <a:pPr eaLnBrk="1" hangingPunct="1">
              <a:lnSpc>
                <a:spcPct val="100000"/>
              </a:lnSpc>
              <a:spcBef>
                <a:spcPct val="0"/>
              </a:spcBef>
            </a:pPr>
            <a:endParaRPr lang="en-US" sz="1000" b="1">
              <a:solidFill>
                <a:schemeClr val="bg1"/>
              </a:solidFill>
              <a:latin typeface="Arial" charset="0"/>
            </a:endParaRPr>
          </a:p>
          <a:p>
            <a:pPr eaLnBrk="1" hangingPunct="1">
              <a:lnSpc>
                <a:spcPct val="100000"/>
              </a:lnSpc>
              <a:spcBef>
                <a:spcPct val="0"/>
              </a:spcBef>
            </a:pPr>
            <a:r>
              <a:rPr lang="en-US" sz="1600" b="1">
                <a:solidFill>
                  <a:schemeClr val="bg1"/>
                </a:solidFill>
                <a:latin typeface="Arial" charset="0"/>
              </a:rPr>
              <a:t>What?</a:t>
            </a:r>
          </a:p>
        </p:txBody>
      </p:sp>
      <p:sp>
        <p:nvSpPr>
          <p:cNvPr id="1270813" name="AutoShape 29"/>
          <p:cNvSpPr>
            <a:spLocks noChangeArrowheads="1"/>
          </p:cNvSpPr>
          <p:nvPr/>
        </p:nvSpPr>
        <p:spPr bwMode="auto">
          <a:xfrm>
            <a:off x="3200400" y="4452938"/>
            <a:ext cx="2449513" cy="887412"/>
          </a:xfrm>
          <a:prstGeom prst="roundRect">
            <a:avLst>
              <a:gd name="adj" fmla="val 10171"/>
            </a:avLst>
          </a:prstGeom>
          <a:solidFill>
            <a:schemeClr val="tx2">
              <a:alpha val="64999"/>
            </a:schemeClr>
          </a:solidFill>
          <a:ln w="9525">
            <a:noFill/>
            <a:round/>
            <a:headEnd/>
            <a:tailEnd/>
          </a:ln>
          <a:effectLst/>
        </p:spPr>
        <p:txBody>
          <a:bodyPr wrap="none" anchor="b"/>
          <a:lstStyle/>
          <a:p>
            <a:pPr eaLnBrk="1" hangingPunct="1">
              <a:lnSpc>
                <a:spcPct val="100000"/>
              </a:lnSpc>
              <a:spcBef>
                <a:spcPct val="0"/>
              </a:spcBef>
            </a:pPr>
            <a:r>
              <a:rPr lang="en-US" sz="2400" b="1">
                <a:solidFill>
                  <a:schemeClr val="bg1"/>
                </a:solidFill>
                <a:latin typeface="Arial" charset="0"/>
              </a:rPr>
              <a:t>Binding</a:t>
            </a:r>
            <a:endParaRPr lang="en-US" sz="1000" b="1">
              <a:solidFill>
                <a:schemeClr val="bg1"/>
              </a:solidFill>
              <a:latin typeface="Arial" charset="0"/>
            </a:endParaRPr>
          </a:p>
          <a:p>
            <a:pPr eaLnBrk="1" hangingPunct="1">
              <a:lnSpc>
                <a:spcPct val="100000"/>
              </a:lnSpc>
              <a:spcBef>
                <a:spcPct val="0"/>
              </a:spcBef>
            </a:pPr>
            <a:endParaRPr lang="en-US" sz="1000" b="1">
              <a:solidFill>
                <a:schemeClr val="bg1"/>
              </a:solidFill>
              <a:latin typeface="Arial" charset="0"/>
            </a:endParaRPr>
          </a:p>
          <a:p>
            <a:pPr eaLnBrk="1" hangingPunct="1">
              <a:lnSpc>
                <a:spcPct val="100000"/>
              </a:lnSpc>
              <a:spcBef>
                <a:spcPct val="0"/>
              </a:spcBef>
            </a:pPr>
            <a:r>
              <a:rPr lang="en-US" sz="1600" b="1">
                <a:solidFill>
                  <a:schemeClr val="bg1"/>
                </a:solidFill>
                <a:latin typeface="Arial" charset="0"/>
              </a:rPr>
              <a:t>How?</a:t>
            </a:r>
          </a:p>
        </p:txBody>
      </p:sp>
      <p:sp>
        <p:nvSpPr>
          <p:cNvPr id="1270819" name="Text Box 35"/>
          <p:cNvSpPr txBox="1">
            <a:spLocks noChangeArrowheads="1"/>
          </p:cNvSpPr>
          <p:nvPr/>
        </p:nvSpPr>
        <p:spPr bwMode="auto">
          <a:xfrm>
            <a:off x="3751263" y="5468938"/>
            <a:ext cx="1399742" cy="477054"/>
          </a:xfrm>
          <a:prstGeom prst="rect">
            <a:avLst/>
          </a:prstGeom>
          <a:noFill/>
          <a:ln w="12700" algn="ctr">
            <a:noFill/>
            <a:miter lim="800000"/>
            <a:headEnd/>
            <a:tailEnd/>
          </a:ln>
          <a:effectLst/>
        </p:spPr>
        <p:txBody>
          <a:bodyPr wrap="none">
            <a:spAutoFit/>
          </a:bodyPr>
          <a:lstStyle/>
          <a:p>
            <a:r>
              <a:rPr lang="en-US" sz="2500">
                <a:solidFill>
                  <a:schemeClr val="bg1"/>
                </a:solidFill>
                <a:effectLst>
                  <a:outerShdw blurRad="38100" dist="38100" dir="2700000" algn="tl">
                    <a:srgbClr val="000000"/>
                  </a:outerShdw>
                </a:effectLst>
                <a:latin typeface="Franklin Gothic Medium" pitchFamily="34" charset="0"/>
              </a:rPr>
              <a:t>Endpoint</a:t>
            </a:r>
          </a:p>
        </p:txBody>
      </p:sp>
      <p:grpSp>
        <p:nvGrpSpPr>
          <p:cNvPr id="5" name="Group 37"/>
          <p:cNvGrpSpPr>
            <a:grpSpLocks/>
          </p:cNvGrpSpPr>
          <p:nvPr/>
        </p:nvGrpSpPr>
        <p:grpSpPr bwMode="auto">
          <a:xfrm>
            <a:off x="4948238" y="2346325"/>
            <a:ext cx="1138237" cy="385763"/>
            <a:chOff x="3126" y="749"/>
            <a:chExt cx="717" cy="243"/>
          </a:xfrm>
        </p:grpSpPr>
        <p:sp>
          <p:nvSpPr>
            <p:cNvPr id="1270816" name="AutoShape 32"/>
            <p:cNvSpPr>
              <a:spLocks noChangeArrowheads="1"/>
            </p:cNvSpPr>
            <p:nvPr/>
          </p:nvSpPr>
          <p:spPr bwMode="auto">
            <a:xfrm>
              <a:off x="3610" y="749"/>
              <a:ext cx="233" cy="243"/>
            </a:xfrm>
            <a:prstGeom prst="roundRect">
              <a:avLst>
                <a:gd name="adj" fmla="val 10171"/>
              </a:avLst>
            </a:prstGeom>
            <a:solidFill>
              <a:schemeClr val="hlink">
                <a:alpha val="64999"/>
              </a:schemeClr>
            </a:solidFill>
            <a:ln w="9525">
              <a:noFill/>
              <a:round/>
              <a:headEnd/>
              <a:tailEnd/>
            </a:ln>
            <a:effectLst/>
          </p:spPr>
          <p:txBody>
            <a:bodyPr wrap="none" anchor="b"/>
            <a:lstStyle/>
            <a:p>
              <a:pPr eaLnBrk="1" hangingPunct="1">
                <a:lnSpc>
                  <a:spcPct val="100000"/>
                </a:lnSpc>
                <a:spcBef>
                  <a:spcPct val="0"/>
                </a:spcBef>
              </a:pPr>
              <a:r>
                <a:rPr lang="en-US" sz="1600" b="1">
                  <a:solidFill>
                    <a:schemeClr val="bg1"/>
                  </a:solidFill>
                  <a:latin typeface="Arial" charset="0"/>
                </a:rPr>
                <a:t>C</a:t>
              </a:r>
            </a:p>
          </p:txBody>
        </p:sp>
        <p:sp>
          <p:nvSpPr>
            <p:cNvPr id="1270817" name="AutoShape 33"/>
            <p:cNvSpPr>
              <a:spLocks noChangeArrowheads="1"/>
            </p:cNvSpPr>
            <p:nvPr/>
          </p:nvSpPr>
          <p:spPr bwMode="auto">
            <a:xfrm>
              <a:off x="3367" y="749"/>
              <a:ext cx="233" cy="243"/>
            </a:xfrm>
            <a:prstGeom prst="roundRect">
              <a:avLst>
                <a:gd name="adj" fmla="val 10171"/>
              </a:avLst>
            </a:prstGeom>
            <a:solidFill>
              <a:schemeClr val="tx2">
                <a:alpha val="64999"/>
              </a:schemeClr>
            </a:solidFill>
            <a:ln w="9525">
              <a:noFill/>
              <a:round/>
              <a:headEnd/>
              <a:tailEnd/>
            </a:ln>
            <a:effectLst/>
          </p:spPr>
          <p:txBody>
            <a:bodyPr wrap="none" anchor="b"/>
            <a:lstStyle/>
            <a:p>
              <a:pPr eaLnBrk="1" hangingPunct="1">
                <a:lnSpc>
                  <a:spcPct val="100000"/>
                </a:lnSpc>
                <a:spcBef>
                  <a:spcPct val="0"/>
                </a:spcBef>
              </a:pPr>
              <a:r>
                <a:rPr lang="en-US" sz="1600" b="1">
                  <a:solidFill>
                    <a:schemeClr val="bg1"/>
                  </a:solidFill>
                  <a:latin typeface="Arial" charset="0"/>
                </a:rPr>
                <a:t>B</a:t>
              </a:r>
            </a:p>
          </p:txBody>
        </p:sp>
        <p:sp>
          <p:nvSpPr>
            <p:cNvPr id="1270818" name="AutoShape 34"/>
            <p:cNvSpPr>
              <a:spLocks noChangeArrowheads="1"/>
            </p:cNvSpPr>
            <p:nvPr/>
          </p:nvSpPr>
          <p:spPr bwMode="auto">
            <a:xfrm>
              <a:off x="3126" y="749"/>
              <a:ext cx="233" cy="243"/>
            </a:xfrm>
            <a:prstGeom prst="roundRect">
              <a:avLst>
                <a:gd name="adj" fmla="val 10171"/>
              </a:avLst>
            </a:prstGeom>
            <a:solidFill>
              <a:schemeClr val="bg1">
                <a:alpha val="64999"/>
              </a:schemeClr>
            </a:solidFill>
            <a:ln w="9525">
              <a:noFill/>
              <a:round/>
              <a:headEnd/>
              <a:tailEnd/>
            </a:ln>
            <a:effectLst/>
          </p:spPr>
          <p:txBody>
            <a:bodyPr wrap="none" anchor="b"/>
            <a:lstStyle/>
            <a:p>
              <a:pPr eaLnBrk="1" hangingPunct="1">
                <a:lnSpc>
                  <a:spcPct val="100000"/>
                </a:lnSpc>
                <a:spcBef>
                  <a:spcPct val="0"/>
                </a:spcBef>
              </a:pPr>
              <a:r>
                <a:rPr lang="en-US" sz="1600" b="1">
                  <a:solidFill>
                    <a:schemeClr val="bg1"/>
                  </a:solidFill>
                  <a:latin typeface="Arial" charset="0"/>
                </a:rPr>
                <a:t>A</a:t>
              </a:r>
            </a:p>
          </p:txBody>
        </p:sp>
      </p:gr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p:cNvSpPr txBox="1">
            <a:spLocks noChangeArrowheads="1"/>
          </p:cNvSpPr>
          <p:nvPr/>
        </p:nvSpPr>
        <p:spPr bwMode="auto">
          <a:xfrm>
            <a:off x="531955" y="4136155"/>
            <a:ext cx="8080090" cy="455531"/>
          </a:xfrm>
          <a:prstGeom prst="rect">
            <a:avLst/>
          </a:prstGeom>
          <a:noFill/>
          <a:ln w="9525" cap="flat" cmpd="sng" algn="ctr">
            <a:solidFill>
              <a:schemeClr val="accent6">
                <a:shade val="50000"/>
                <a:alpha val="72000"/>
              </a:schemeClr>
            </a:solidFill>
            <a:prstDash val="solid"/>
            <a:miter lim="800000"/>
            <a:headEnd type="none" w="med" len="med"/>
            <a:tailEnd type="none" w="med" len="med"/>
          </a:ln>
          <a:effectLst/>
        </p:spPr>
        <p:txBody>
          <a:bodyPr>
            <a:spAutoFit/>
          </a:bodyPr>
          <a:lstStyle/>
          <a:p>
            <a:pPr algn="l" eaLnBrk="1" hangingPunct="1">
              <a:lnSpc>
                <a:spcPct val="100000"/>
              </a:lnSpc>
              <a:spcBef>
                <a:spcPct val="50000"/>
              </a:spcBef>
            </a:pPr>
            <a:r>
              <a:rPr lang="en-US" sz="2400">
                <a:effectLst>
                  <a:outerShdw blurRad="38100" dist="38100" dir="2700000" algn="tl">
                    <a:srgbClr val="000000"/>
                  </a:outerShdw>
                </a:effectLst>
                <a:latin typeface="Tahoma" pitchFamily="34" charset="0"/>
              </a:rPr>
              <a:t>   NetTcpBinding</a:t>
            </a:r>
            <a:endParaRPr lang="en-US" sz="1800">
              <a:effectLst/>
              <a:latin typeface="Arial" charset="0"/>
            </a:endParaRPr>
          </a:p>
        </p:txBody>
      </p:sp>
      <p:sp>
        <p:nvSpPr>
          <p:cNvPr id="192621" name="Title 192620"/>
          <p:cNvSpPr>
            <a:spLocks noGrp="1" noChangeArrowheads="1"/>
          </p:cNvSpPr>
          <p:nvPr>
            <p:ph type="title"/>
          </p:nvPr>
        </p:nvSpPr>
        <p:spPr>
          <a:xfrm>
            <a:off x="304800" y="456134"/>
            <a:ext cx="8229600" cy="535531"/>
          </a:xfrm>
        </p:spPr>
        <p:txBody>
          <a:bodyPr>
            <a:spAutoFit/>
          </a:bodyPr>
          <a:lstStyle/>
          <a:p>
            <a:pPr marL="0" indent="0" defTabSz="914400" hangingPunct="1"/>
            <a:r>
              <a:rPr lang="el-GR" dirty="0" smtClean="0"/>
              <a:t>Τα κύρια </a:t>
            </a:r>
            <a:r>
              <a:rPr lang="en-US" dirty="0" smtClean="0"/>
              <a:t>Bindings</a:t>
            </a:r>
          </a:p>
        </p:txBody>
      </p:sp>
      <p:sp>
        <p:nvSpPr>
          <p:cNvPr id="53" name="Content Placeholder 52"/>
          <p:cNvSpPr>
            <a:spLocks noGrp="1"/>
          </p:cNvSpPr>
          <p:nvPr>
            <p:ph idx="1"/>
          </p:nvPr>
        </p:nvSpPr>
        <p:spPr/>
        <p:txBody>
          <a:bodyPr/>
          <a:lstStyle/>
          <a:p>
            <a:endParaRPr lang="el-GR"/>
          </a:p>
        </p:txBody>
      </p:sp>
      <p:sp>
        <p:nvSpPr>
          <p:cNvPr id="18437" name="Rectangle 18436"/>
          <p:cNvSpPr>
            <a:spLocks noChangeArrowheads="1"/>
          </p:cNvSpPr>
          <p:nvPr/>
        </p:nvSpPr>
        <p:spPr bwMode="auto">
          <a:xfrm>
            <a:off x="368300" y="6396038"/>
            <a:ext cx="8410575" cy="263525"/>
          </a:xfrm>
          <a:prstGeom prst="rect">
            <a:avLst/>
          </a:prstGeom>
          <a:noFill/>
          <a:ln w="9525">
            <a:noFill/>
            <a:miter lim="800000"/>
            <a:headEnd/>
            <a:tailEnd/>
          </a:ln>
        </p:spPr>
        <p:txBody>
          <a:bodyPr>
            <a:spAutoFit/>
          </a:bodyPr>
          <a:lstStyle/>
          <a:p>
            <a:pPr marL="461963" indent="-461963" hangingPunct="1">
              <a:lnSpc>
                <a:spcPct val="70000"/>
              </a:lnSpc>
              <a:spcBef>
                <a:spcPct val="30000"/>
              </a:spcBef>
              <a:buClr>
                <a:schemeClr val="tx1"/>
              </a:buClr>
            </a:pPr>
            <a:r>
              <a:rPr lang="en-US" sz="1600">
                <a:effectLst/>
                <a:latin typeface="Arial" charset="0"/>
              </a:rPr>
              <a:t>T = Transport Security </a:t>
            </a:r>
            <a:r>
              <a:rPr lang="en-US" sz="1600">
                <a:solidFill>
                  <a:srgbClr val="DDDDDD"/>
                </a:solidFill>
                <a:effectLst/>
                <a:latin typeface="Arial" charset="0"/>
              </a:rPr>
              <a:t>|</a:t>
            </a:r>
            <a:r>
              <a:rPr lang="en-US" sz="1600">
                <a:effectLst/>
                <a:latin typeface="Arial" charset="0"/>
              </a:rPr>
              <a:t> M = Message Security | O = One-Way Only</a:t>
            </a:r>
          </a:p>
        </p:txBody>
      </p:sp>
      <p:sp>
        <p:nvSpPr>
          <p:cNvPr id="18438" name="TextBox 18437"/>
          <p:cNvSpPr txBox="1">
            <a:spLocks noChangeArrowheads="1"/>
          </p:cNvSpPr>
          <p:nvPr/>
        </p:nvSpPr>
        <p:spPr bwMode="auto">
          <a:xfrm rot="-1600494">
            <a:off x="5505450" y="1052513"/>
            <a:ext cx="549275" cy="1873250"/>
          </a:xfrm>
          <a:prstGeom prst="rect">
            <a:avLst/>
          </a:prstGeom>
          <a:noFill/>
          <a:ln w="9525">
            <a:noFill/>
            <a:miter lim="800000"/>
            <a:headEnd/>
            <a:tailEnd/>
          </a:ln>
        </p:spPr>
        <p:txBody>
          <a:bodyPr vert="eaVert">
            <a:spAutoFit/>
          </a:bodyPr>
          <a:lstStyle/>
          <a:p>
            <a:pPr algn="l" eaLnBrk="1" hangingPunct="1">
              <a:lnSpc>
                <a:spcPct val="100000"/>
              </a:lnSpc>
              <a:spcBef>
                <a:spcPct val="50000"/>
              </a:spcBef>
            </a:pPr>
            <a:r>
              <a:rPr lang="en-US" sz="2400">
                <a:effectLst/>
                <a:latin typeface="Arial" charset="0"/>
              </a:rPr>
              <a:t>Interop</a:t>
            </a:r>
          </a:p>
        </p:txBody>
      </p:sp>
      <p:sp>
        <p:nvSpPr>
          <p:cNvPr id="18439" name="TextBox 18438"/>
          <p:cNvSpPr txBox="1">
            <a:spLocks noChangeArrowheads="1"/>
          </p:cNvSpPr>
          <p:nvPr/>
        </p:nvSpPr>
        <p:spPr bwMode="auto">
          <a:xfrm rot="-1600494">
            <a:off x="5972175" y="1052513"/>
            <a:ext cx="549275" cy="1873250"/>
          </a:xfrm>
          <a:prstGeom prst="rect">
            <a:avLst/>
          </a:prstGeom>
          <a:noFill/>
          <a:ln w="9525">
            <a:noFill/>
            <a:miter lim="800000"/>
            <a:headEnd/>
            <a:tailEnd/>
          </a:ln>
        </p:spPr>
        <p:txBody>
          <a:bodyPr vert="eaVert">
            <a:spAutoFit/>
          </a:bodyPr>
          <a:lstStyle/>
          <a:p>
            <a:pPr algn="l" eaLnBrk="1" hangingPunct="1">
              <a:lnSpc>
                <a:spcPct val="100000"/>
              </a:lnSpc>
              <a:spcBef>
                <a:spcPct val="50000"/>
              </a:spcBef>
            </a:pPr>
            <a:r>
              <a:rPr lang="en-US" sz="2400">
                <a:effectLst/>
                <a:latin typeface="Arial" charset="0"/>
              </a:rPr>
              <a:t>Security</a:t>
            </a:r>
          </a:p>
        </p:txBody>
      </p:sp>
      <p:sp>
        <p:nvSpPr>
          <p:cNvPr id="18440" name="TextBox 18439"/>
          <p:cNvSpPr txBox="1">
            <a:spLocks noChangeArrowheads="1"/>
          </p:cNvSpPr>
          <p:nvPr/>
        </p:nvSpPr>
        <p:spPr bwMode="auto">
          <a:xfrm rot="-1600494">
            <a:off x="6513513" y="1052513"/>
            <a:ext cx="549275" cy="1873250"/>
          </a:xfrm>
          <a:prstGeom prst="rect">
            <a:avLst/>
          </a:prstGeom>
          <a:noFill/>
          <a:ln w="9525">
            <a:noFill/>
            <a:miter lim="800000"/>
            <a:headEnd/>
            <a:tailEnd/>
          </a:ln>
        </p:spPr>
        <p:txBody>
          <a:bodyPr vert="eaVert">
            <a:spAutoFit/>
          </a:bodyPr>
          <a:lstStyle/>
          <a:p>
            <a:pPr algn="l" eaLnBrk="1" hangingPunct="1">
              <a:lnSpc>
                <a:spcPct val="100000"/>
              </a:lnSpc>
              <a:spcBef>
                <a:spcPct val="50000"/>
              </a:spcBef>
            </a:pPr>
            <a:r>
              <a:rPr lang="en-US" sz="2400">
                <a:effectLst/>
                <a:latin typeface="Arial" charset="0"/>
              </a:rPr>
              <a:t>Session</a:t>
            </a:r>
          </a:p>
        </p:txBody>
      </p:sp>
      <p:sp>
        <p:nvSpPr>
          <p:cNvPr id="18441" name="TextBox 18440"/>
          <p:cNvSpPr txBox="1">
            <a:spLocks noChangeArrowheads="1"/>
          </p:cNvSpPr>
          <p:nvPr/>
        </p:nvSpPr>
        <p:spPr bwMode="auto">
          <a:xfrm rot="-1600494">
            <a:off x="6989763" y="1052513"/>
            <a:ext cx="549275" cy="1873250"/>
          </a:xfrm>
          <a:prstGeom prst="rect">
            <a:avLst/>
          </a:prstGeom>
          <a:noFill/>
          <a:ln w="9525">
            <a:noFill/>
            <a:miter lim="800000"/>
            <a:headEnd/>
            <a:tailEnd/>
          </a:ln>
        </p:spPr>
        <p:txBody>
          <a:bodyPr vert="eaVert">
            <a:spAutoFit/>
          </a:bodyPr>
          <a:lstStyle/>
          <a:p>
            <a:pPr algn="l" eaLnBrk="1" hangingPunct="1">
              <a:lnSpc>
                <a:spcPct val="100000"/>
              </a:lnSpc>
              <a:spcBef>
                <a:spcPct val="50000"/>
              </a:spcBef>
            </a:pPr>
            <a:r>
              <a:rPr lang="en-US" sz="2400">
                <a:effectLst/>
                <a:latin typeface="Arial" charset="0"/>
              </a:rPr>
              <a:t>Transx</a:t>
            </a:r>
          </a:p>
        </p:txBody>
      </p:sp>
      <p:sp>
        <p:nvSpPr>
          <p:cNvPr id="18442" name="TextBox 18441"/>
          <p:cNvSpPr txBox="1">
            <a:spLocks noChangeArrowheads="1"/>
          </p:cNvSpPr>
          <p:nvPr/>
        </p:nvSpPr>
        <p:spPr bwMode="auto">
          <a:xfrm rot="-1600494">
            <a:off x="7475538" y="1052513"/>
            <a:ext cx="549275" cy="1873250"/>
          </a:xfrm>
          <a:prstGeom prst="rect">
            <a:avLst/>
          </a:prstGeom>
          <a:noFill/>
          <a:ln w="9525">
            <a:noFill/>
            <a:miter lim="800000"/>
            <a:headEnd/>
            <a:tailEnd/>
          </a:ln>
        </p:spPr>
        <p:txBody>
          <a:bodyPr vert="eaVert">
            <a:spAutoFit/>
          </a:bodyPr>
          <a:lstStyle/>
          <a:p>
            <a:pPr algn="l" eaLnBrk="1" hangingPunct="1">
              <a:lnSpc>
                <a:spcPct val="100000"/>
              </a:lnSpc>
              <a:spcBef>
                <a:spcPct val="50000"/>
              </a:spcBef>
            </a:pPr>
            <a:r>
              <a:rPr lang="en-US" sz="2400">
                <a:effectLst/>
                <a:latin typeface="Arial" charset="0"/>
              </a:rPr>
              <a:t>Duplex</a:t>
            </a:r>
          </a:p>
        </p:txBody>
      </p:sp>
      <p:sp>
        <p:nvSpPr>
          <p:cNvPr id="18443" name="Straight Connector 18442"/>
          <p:cNvSpPr>
            <a:spLocks noChangeShapeType="1"/>
          </p:cNvSpPr>
          <p:nvPr/>
        </p:nvSpPr>
        <p:spPr bwMode="auto">
          <a:xfrm rot="-1607413">
            <a:off x="5981700" y="1557338"/>
            <a:ext cx="0" cy="1079500"/>
          </a:xfrm>
          <a:prstGeom prst="line">
            <a:avLst/>
          </a:prstGeom>
          <a:noFill/>
          <a:ln w="9525" algn="ctr">
            <a:solidFill>
              <a:schemeClr val="tx1"/>
            </a:solidFill>
            <a:round/>
            <a:headEnd/>
            <a:tailEnd/>
          </a:ln>
        </p:spPr>
        <p:txBody>
          <a:bodyPr/>
          <a:lstStyle/>
          <a:p>
            <a:endParaRPr lang="en-US"/>
          </a:p>
        </p:txBody>
      </p:sp>
      <p:sp>
        <p:nvSpPr>
          <p:cNvPr id="18444" name="Straight Connector 18443"/>
          <p:cNvSpPr>
            <a:spLocks noChangeShapeType="1"/>
          </p:cNvSpPr>
          <p:nvPr/>
        </p:nvSpPr>
        <p:spPr bwMode="auto">
          <a:xfrm rot="-1607413">
            <a:off x="6548438" y="1557338"/>
            <a:ext cx="0" cy="1079500"/>
          </a:xfrm>
          <a:prstGeom prst="line">
            <a:avLst/>
          </a:prstGeom>
          <a:noFill/>
          <a:ln w="9525" algn="ctr">
            <a:solidFill>
              <a:schemeClr val="tx1"/>
            </a:solidFill>
            <a:round/>
            <a:headEnd/>
            <a:tailEnd/>
          </a:ln>
        </p:spPr>
        <p:txBody>
          <a:bodyPr/>
          <a:lstStyle/>
          <a:p>
            <a:endParaRPr lang="en-US"/>
          </a:p>
        </p:txBody>
      </p:sp>
      <p:sp>
        <p:nvSpPr>
          <p:cNvPr id="18445" name="Straight Connector 18444"/>
          <p:cNvSpPr>
            <a:spLocks noChangeShapeType="1"/>
          </p:cNvSpPr>
          <p:nvPr/>
        </p:nvSpPr>
        <p:spPr bwMode="auto">
          <a:xfrm rot="-1607413">
            <a:off x="7016750" y="1557338"/>
            <a:ext cx="0" cy="1079500"/>
          </a:xfrm>
          <a:prstGeom prst="line">
            <a:avLst/>
          </a:prstGeom>
          <a:noFill/>
          <a:ln w="9525" algn="ctr">
            <a:solidFill>
              <a:schemeClr val="tx1"/>
            </a:solidFill>
            <a:round/>
            <a:headEnd/>
            <a:tailEnd/>
          </a:ln>
        </p:spPr>
        <p:txBody>
          <a:bodyPr/>
          <a:lstStyle/>
          <a:p>
            <a:endParaRPr lang="en-US"/>
          </a:p>
        </p:txBody>
      </p:sp>
      <p:sp>
        <p:nvSpPr>
          <p:cNvPr id="18446" name="Straight Connector 18445"/>
          <p:cNvSpPr>
            <a:spLocks noChangeShapeType="1"/>
          </p:cNvSpPr>
          <p:nvPr/>
        </p:nvSpPr>
        <p:spPr bwMode="auto">
          <a:xfrm rot="-1607413">
            <a:off x="7485063" y="1557338"/>
            <a:ext cx="0" cy="1079500"/>
          </a:xfrm>
          <a:prstGeom prst="line">
            <a:avLst/>
          </a:prstGeom>
          <a:noFill/>
          <a:ln w="9525" algn="ctr">
            <a:solidFill>
              <a:schemeClr val="tx1"/>
            </a:solidFill>
            <a:round/>
            <a:headEnd/>
            <a:tailEnd/>
          </a:ln>
        </p:spPr>
        <p:txBody>
          <a:bodyPr/>
          <a:lstStyle/>
          <a:p>
            <a:endParaRPr lang="en-US"/>
          </a:p>
        </p:txBody>
      </p:sp>
      <p:sp>
        <p:nvSpPr>
          <p:cNvPr id="192644" name="TextBox 192643"/>
          <p:cNvSpPr txBox="1">
            <a:spLocks noChangeArrowheads="1"/>
          </p:cNvSpPr>
          <p:nvPr/>
        </p:nvSpPr>
        <p:spPr bwMode="auto">
          <a:xfrm>
            <a:off x="4929188" y="2611438"/>
            <a:ext cx="1620837" cy="457200"/>
          </a:xfrm>
          <a:prstGeom prst="rect">
            <a:avLst/>
          </a:prstGeom>
          <a:noFill/>
          <a:ln w="9525" cap="flat" cmpd="sng" algn="ctr">
            <a:noFill/>
            <a:prstDash val="solid"/>
            <a:miter lim="800000"/>
            <a:headEnd type="none" w="med" len="med"/>
            <a:tailEnd type="none" w="med" len="med"/>
          </a:ln>
          <a:effectLst/>
        </p:spPr>
        <p:txBody>
          <a:bodyPr>
            <a:spAutoFit/>
          </a:bodyPr>
          <a:lstStyle/>
          <a:p>
            <a:pPr eaLnBrk="1" hangingPunct="1">
              <a:lnSpc>
                <a:spcPct val="100000"/>
              </a:lnSpc>
              <a:spcBef>
                <a:spcPct val="50000"/>
              </a:spcBef>
            </a:pPr>
            <a:r>
              <a:rPr lang="en-US" sz="2400">
                <a:effectLst>
                  <a:outerShdw blurRad="38100" dist="38100" dir="2700000" algn="tl">
                    <a:srgbClr val="000000"/>
                  </a:outerShdw>
                </a:effectLst>
                <a:latin typeface="Tahoma" pitchFamily="34" charset="0"/>
              </a:rPr>
              <a:t>BP 1.1</a:t>
            </a:r>
            <a:endParaRPr lang="en-US" sz="1800">
              <a:effectLst/>
              <a:latin typeface="Arial" charset="0"/>
            </a:endParaRPr>
          </a:p>
        </p:txBody>
      </p:sp>
      <p:sp>
        <p:nvSpPr>
          <p:cNvPr id="192645" name="TextBox 192644"/>
          <p:cNvSpPr txBox="1">
            <a:spLocks noChangeArrowheads="1"/>
          </p:cNvSpPr>
          <p:nvPr/>
        </p:nvSpPr>
        <p:spPr bwMode="auto">
          <a:xfrm>
            <a:off x="5145088" y="3151188"/>
            <a:ext cx="720725" cy="457200"/>
          </a:xfrm>
          <a:prstGeom prst="rect">
            <a:avLst/>
          </a:prstGeom>
          <a:noFill/>
          <a:ln w="9525" cap="flat" cmpd="sng" algn="ctr">
            <a:noFill/>
            <a:prstDash val="solid"/>
            <a:miter lim="800000"/>
            <a:headEnd type="none" w="med" len="med"/>
            <a:tailEnd type="none" w="med" len="med"/>
          </a:ln>
          <a:effectLst/>
        </p:spPr>
        <p:txBody>
          <a:bodyPr>
            <a:spAutoFit/>
          </a:bodyPr>
          <a:lstStyle/>
          <a:p>
            <a:pPr eaLnBrk="1" hangingPunct="1">
              <a:lnSpc>
                <a:spcPct val="100000"/>
              </a:lnSpc>
              <a:spcBef>
                <a:spcPct val="50000"/>
              </a:spcBef>
            </a:pPr>
            <a:r>
              <a:rPr lang="en-US" sz="2400">
                <a:effectLst>
                  <a:outerShdw blurRad="38100" dist="38100" dir="2700000" algn="tl">
                    <a:srgbClr val="000000"/>
                  </a:outerShdw>
                </a:effectLst>
                <a:latin typeface="Tahoma" pitchFamily="34" charset="0"/>
              </a:rPr>
              <a:t>WS</a:t>
            </a:r>
            <a:endParaRPr lang="en-US" sz="1800">
              <a:effectLst/>
              <a:latin typeface="Arial" charset="0"/>
            </a:endParaRPr>
          </a:p>
        </p:txBody>
      </p:sp>
      <p:sp>
        <p:nvSpPr>
          <p:cNvPr id="192646" name="TextBox 192645"/>
          <p:cNvSpPr txBox="1">
            <a:spLocks noChangeArrowheads="1"/>
          </p:cNvSpPr>
          <p:nvPr/>
        </p:nvSpPr>
        <p:spPr bwMode="auto">
          <a:xfrm>
            <a:off x="5145088" y="3644900"/>
            <a:ext cx="720725" cy="457200"/>
          </a:xfrm>
          <a:prstGeom prst="rect">
            <a:avLst/>
          </a:prstGeom>
          <a:noFill/>
          <a:ln w="9525" cap="flat" cmpd="sng" algn="ctr">
            <a:noFill/>
            <a:prstDash val="solid"/>
            <a:miter lim="800000"/>
            <a:headEnd type="none" w="med" len="med"/>
            <a:tailEnd type="none" w="med" len="med"/>
          </a:ln>
          <a:effectLst/>
        </p:spPr>
        <p:txBody>
          <a:bodyPr>
            <a:spAutoFit/>
          </a:bodyPr>
          <a:lstStyle/>
          <a:p>
            <a:pPr eaLnBrk="1" hangingPunct="1">
              <a:lnSpc>
                <a:spcPct val="100000"/>
              </a:lnSpc>
              <a:spcBef>
                <a:spcPct val="50000"/>
              </a:spcBef>
            </a:pPr>
            <a:r>
              <a:rPr lang="en-US" sz="2400">
                <a:effectLst>
                  <a:outerShdw blurRad="38100" dist="38100" dir="2700000" algn="tl">
                    <a:srgbClr val="000000"/>
                  </a:outerShdw>
                </a:effectLst>
                <a:latin typeface="Tahoma" pitchFamily="34" charset="0"/>
              </a:rPr>
              <a:t>WS</a:t>
            </a:r>
            <a:endParaRPr lang="en-US" sz="1800">
              <a:effectLst/>
              <a:latin typeface="Arial" charset="0"/>
            </a:endParaRPr>
          </a:p>
        </p:txBody>
      </p:sp>
      <p:sp>
        <p:nvSpPr>
          <p:cNvPr id="192647" name="TextBox 192646"/>
          <p:cNvSpPr txBox="1">
            <a:spLocks noChangeArrowheads="1"/>
          </p:cNvSpPr>
          <p:nvPr/>
        </p:nvSpPr>
        <p:spPr bwMode="auto">
          <a:xfrm>
            <a:off x="6142038" y="2611438"/>
            <a:ext cx="803275" cy="457200"/>
          </a:xfrm>
          <a:prstGeom prst="rect">
            <a:avLst/>
          </a:prstGeom>
          <a:noFill/>
          <a:ln w="9525" cap="flat" cmpd="sng" algn="ctr">
            <a:noFill/>
            <a:prstDash val="solid"/>
            <a:miter lim="800000"/>
            <a:headEnd type="none" w="med" len="med"/>
            <a:tailEnd type="none" w="med" len="med"/>
          </a:ln>
          <a:effectLst/>
        </p:spPr>
        <p:txBody>
          <a:bodyPr>
            <a:spAutoFit/>
          </a:bodyPr>
          <a:lstStyle/>
          <a:p>
            <a:pPr eaLnBrk="1" hangingPunct="1">
              <a:lnSpc>
                <a:spcPct val="100000"/>
              </a:lnSpc>
              <a:spcBef>
                <a:spcPct val="50000"/>
              </a:spcBef>
            </a:pPr>
            <a:r>
              <a:rPr lang="en-US" sz="2400">
                <a:effectLst>
                  <a:outerShdw blurRad="38100" dist="38100" dir="2700000" algn="tl">
                    <a:srgbClr val="000000"/>
                  </a:outerShdw>
                </a:effectLst>
                <a:latin typeface="Tahoma" pitchFamily="34" charset="0"/>
              </a:rPr>
              <a:t>TM</a:t>
            </a:r>
            <a:endParaRPr lang="en-US" sz="1800">
              <a:effectLst/>
              <a:latin typeface="Arial" charset="0"/>
            </a:endParaRPr>
          </a:p>
        </p:txBody>
      </p:sp>
      <p:sp>
        <p:nvSpPr>
          <p:cNvPr id="192648" name="TextBox 192647"/>
          <p:cNvSpPr txBox="1">
            <a:spLocks noChangeArrowheads="1"/>
          </p:cNvSpPr>
          <p:nvPr/>
        </p:nvSpPr>
        <p:spPr bwMode="auto">
          <a:xfrm>
            <a:off x="6188075" y="3141663"/>
            <a:ext cx="720725" cy="457200"/>
          </a:xfrm>
          <a:prstGeom prst="rect">
            <a:avLst/>
          </a:prstGeom>
          <a:noFill/>
          <a:ln w="9525" cap="flat" cmpd="sng" algn="ctr">
            <a:noFill/>
            <a:prstDash val="solid"/>
            <a:miter lim="800000"/>
            <a:headEnd type="none" w="med" len="med"/>
            <a:tailEnd type="none" w="med" len="med"/>
          </a:ln>
          <a:effectLst/>
        </p:spPr>
        <p:txBody>
          <a:bodyPr>
            <a:spAutoFit/>
          </a:bodyPr>
          <a:lstStyle/>
          <a:p>
            <a:pPr eaLnBrk="1" hangingPunct="1">
              <a:lnSpc>
                <a:spcPct val="100000"/>
              </a:lnSpc>
              <a:spcBef>
                <a:spcPct val="50000"/>
              </a:spcBef>
            </a:pPr>
            <a:r>
              <a:rPr lang="en-US" sz="2400">
                <a:effectLst>
                  <a:outerShdw blurRad="38100" dist="38100" dir="2700000" algn="tl">
                    <a:srgbClr val="000000"/>
                  </a:outerShdw>
                </a:effectLst>
                <a:latin typeface="Tahoma" pitchFamily="34" charset="0"/>
              </a:rPr>
              <a:t>TM</a:t>
            </a:r>
            <a:endParaRPr lang="en-US" sz="1800">
              <a:effectLst/>
              <a:latin typeface="Arial" charset="0"/>
            </a:endParaRPr>
          </a:p>
        </p:txBody>
      </p:sp>
      <p:sp>
        <p:nvSpPr>
          <p:cNvPr id="192649" name="TextBox 192648"/>
          <p:cNvSpPr txBox="1">
            <a:spLocks noChangeArrowheads="1"/>
          </p:cNvSpPr>
          <p:nvPr/>
        </p:nvSpPr>
        <p:spPr bwMode="auto">
          <a:xfrm>
            <a:off x="6188075" y="3644900"/>
            <a:ext cx="720725" cy="457200"/>
          </a:xfrm>
          <a:prstGeom prst="rect">
            <a:avLst/>
          </a:prstGeom>
          <a:noFill/>
          <a:ln w="9525" cap="flat" cmpd="sng" algn="ctr">
            <a:noFill/>
            <a:prstDash val="solid"/>
            <a:miter lim="800000"/>
            <a:headEnd type="none" w="med" len="med"/>
            <a:tailEnd type="none" w="med" len="med"/>
          </a:ln>
          <a:effectLst/>
        </p:spPr>
        <p:txBody>
          <a:bodyPr>
            <a:spAutoFit/>
          </a:bodyPr>
          <a:lstStyle/>
          <a:p>
            <a:pPr eaLnBrk="1" hangingPunct="1">
              <a:lnSpc>
                <a:spcPct val="100000"/>
              </a:lnSpc>
              <a:spcBef>
                <a:spcPct val="50000"/>
              </a:spcBef>
            </a:pPr>
            <a:r>
              <a:rPr lang="en-US" sz="2400">
                <a:effectLst>
                  <a:outerShdw blurRad="38100" dist="38100" dir="2700000" algn="tl">
                    <a:srgbClr val="000000"/>
                  </a:outerShdw>
                </a:effectLst>
                <a:latin typeface="Tahoma" pitchFamily="34" charset="0"/>
              </a:rPr>
              <a:t>TM</a:t>
            </a:r>
            <a:endParaRPr lang="en-US" sz="1800">
              <a:effectLst/>
              <a:latin typeface="Arial" charset="0"/>
            </a:endParaRPr>
          </a:p>
        </p:txBody>
      </p:sp>
      <p:sp>
        <p:nvSpPr>
          <p:cNvPr id="192650" name="TextBox 192649"/>
          <p:cNvSpPr txBox="1">
            <a:spLocks noChangeArrowheads="1"/>
          </p:cNvSpPr>
          <p:nvPr/>
        </p:nvSpPr>
        <p:spPr bwMode="auto">
          <a:xfrm>
            <a:off x="6188075" y="4157663"/>
            <a:ext cx="720725" cy="457200"/>
          </a:xfrm>
          <a:prstGeom prst="rect">
            <a:avLst/>
          </a:prstGeom>
          <a:noFill/>
          <a:ln w="9525" cap="flat" cmpd="sng" algn="ctr">
            <a:noFill/>
            <a:prstDash val="solid"/>
            <a:miter lim="800000"/>
            <a:headEnd type="none" w="med" len="med"/>
            <a:tailEnd type="none" w="med" len="med"/>
          </a:ln>
          <a:effectLst/>
        </p:spPr>
        <p:txBody>
          <a:bodyPr>
            <a:spAutoFit/>
          </a:bodyPr>
          <a:lstStyle/>
          <a:p>
            <a:pPr eaLnBrk="1" hangingPunct="1">
              <a:lnSpc>
                <a:spcPct val="100000"/>
              </a:lnSpc>
              <a:spcBef>
                <a:spcPct val="50000"/>
              </a:spcBef>
            </a:pPr>
            <a:r>
              <a:rPr lang="en-US" sz="2400">
                <a:effectLst>
                  <a:outerShdw blurRad="38100" dist="38100" dir="2700000" algn="tl">
                    <a:srgbClr val="000000"/>
                  </a:outerShdw>
                </a:effectLst>
                <a:latin typeface="Tahoma" pitchFamily="34" charset="0"/>
              </a:rPr>
              <a:t>TM</a:t>
            </a:r>
            <a:endParaRPr lang="en-US" sz="1800">
              <a:effectLst/>
              <a:latin typeface="Arial" charset="0"/>
            </a:endParaRPr>
          </a:p>
        </p:txBody>
      </p:sp>
      <p:sp>
        <p:nvSpPr>
          <p:cNvPr id="192651" name="TextBox 192650"/>
          <p:cNvSpPr txBox="1">
            <a:spLocks noChangeArrowheads="1"/>
          </p:cNvSpPr>
          <p:nvPr/>
        </p:nvSpPr>
        <p:spPr bwMode="auto">
          <a:xfrm>
            <a:off x="6188075" y="4635500"/>
            <a:ext cx="720725" cy="457200"/>
          </a:xfrm>
          <a:prstGeom prst="rect">
            <a:avLst/>
          </a:prstGeom>
          <a:noFill/>
          <a:ln w="9525" cap="flat" cmpd="sng" algn="ctr">
            <a:noFill/>
            <a:prstDash val="solid"/>
            <a:miter lim="800000"/>
            <a:headEnd type="none" w="med" len="med"/>
            <a:tailEnd type="none" w="med" len="med"/>
          </a:ln>
          <a:effectLst/>
        </p:spPr>
        <p:txBody>
          <a:bodyPr>
            <a:spAutoFit/>
          </a:bodyPr>
          <a:lstStyle/>
          <a:p>
            <a:pPr eaLnBrk="1" hangingPunct="1">
              <a:lnSpc>
                <a:spcPct val="100000"/>
              </a:lnSpc>
              <a:spcBef>
                <a:spcPct val="50000"/>
              </a:spcBef>
            </a:pPr>
            <a:r>
              <a:rPr lang="en-US" sz="2400">
                <a:effectLst>
                  <a:outerShdw blurRad="38100" dist="38100" dir="2700000" algn="tl">
                    <a:srgbClr val="000000"/>
                  </a:outerShdw>
                </a:effectLst>
                <a:latin typeface="Tahoma" pitchFamily="34" charset="0"/>
              </a:rPr>
              <a:t>TM</a:t>
            </a:r>
            <a:endParaRPr lang="en-US" sz="1800">
              <a:effectLst/>
              <a:latin typeface="Arial" charset="0"/>
            </a:endParaRPr>
          </a:p>
        </p:txBody>
      </p:sp>
      <p:sp>
        <p:nvSpPr>
          <p:cNvPr id="192652" name="TextBox 192651"/>
          <p:cNvSpPr txBox="1">
            <a:spLocks noChangeArrowheads="1"/>
          </p:cNvSpPr>
          <p:nvPr/>
        </p:nvSpPr>
        <p:spPr bwMode="auto">
          <a:xfrm>
            <a:off x="6188075" y="5153025"/>
            <a:ext cx="720725" cy="457200"/>
          </a:xfrm>
          <a:prstGeom prst="rect">
            <a:avLst/>
          </a:prstGeom>
          <a:noFill/>
          <a:ln w="9525" cap="flat" cmpd="sng" algn="ctr">
            <a:noFill/>
            <a:prstDash val="solid"/>
            <a:miter lim="800000"/>
            <a:headEnd type="none" w="med" len="med"/>
            <a:tailEnd type="none" w="med" len="med"/>
          </a:ln>
          <a:effectLst/>
        </p:spPr>
        <p:txBody>
          <a:bodyPr>
            <a:spAutoFit/>
          </a:bodyPr>
          <a:lstStyle/>
          <a:p>
            <a:pPr eaLnBrk="1" hangingPunct="1">
              <a:lnSpc>
                <a:spcPct val="100000"/>
              </a:lnSpc>
              <a:spcBef>
                <a:spcPct val="50000"/>
              </a:spcBef>
            </a:pPr>
            <a:r>
              <a:rPr lang="en-US" sz="2400">
                <a:effectLst>
                  <a:outerShdw blurRad="38100" dist="38100" dir="2700000" algn="tl">
                    <a:srgbClr val="000000"/>
                  </a:outerShdw>
                </a:effectLst>
                <a:latin typeface="Tahoma" pitchFamily="34" charset="0"/>
              </a:rPr>
              <a:t>TM</a:t>
            </a:r>
            <a:endParaRPr lang="en-US" sz="1800">
              <a:effectLst/>
              <a:latin typeface="Arial" charset="0"/>
            </a:endParaRPr>
          </a:p>
        </p:txBody>
      </p:sp>
      <p:pic>
        <p:nvPicPr>
          <p:cNvPr id="18456" name="Rectangle 18455"/>
          <p:cNvPicPr>
            <a:picLocks noChangeAspect="1" noChangeArrowheads="1"/>
          </p:cNvPicPr>
          <p:nvPr/>
        </p:nvPicPr>
        <p:blipFill>
          <a:blip r:embed="rId3" cstate="print"/>
          <a:srcRect/>
          <a:stretch>
            <a:fillRect/>
          </a:stretch>
        </p:blipFill>
        <p:spPr bwMode="invGray">
          <a:xfrm>
            <a:off x="6908800" y="4170363"/>
            <a:ext cx="384175" cy="373062"/>
          </a:xfrm>
          <a:prstGeom prst="rect">
            <a:avLst/>
          </a:prstGeom>
          <a:noFill/>
          <a:ln w="9525">
            <a:noFill/>
            <a:miter lim="800000"/>
            <a:headEnd/>
            <a:tailEnd/>
          </a:ln>
        </p:spPr>
      </p:pic>
      <p:pic>
        <p:nvPicPr>
          <p:cNvPr id="18457" name="Rectangle 18456"/>
          <p:cNvPicPr>
            <a:picLocks noChangeAspect="1" noChangeArrowheads="1"/>
          </p:cNvPicPr>
          <p:nvPr/>
        </p:nvPicPr>
        <p:blipFill>
          <a:blip r:embed="rId3" cstate="print"/>
          <a:srcRect/>
          <a:stretch>
            <a:fillRect/>
          </a:stretch>
        </p:blipFill>
        <p:spPr bwMode="invGray">
          <a:xfrm>
            <a:off x="6908800" y="4662488"/>
            <a:ext cx="384175" cy="373062"/>
          </a:xfrm>
          <a:prstGeom prst="rect">
            <a:avLst/>
          </a:prstGeom>
          <a:noFill/>
          <a:ln w="9525">
            <a:noFill/>
            <a:miter lim="800000"/>
            <a:headEnd/>
            <a:tailEnd/>
          </a:ln>
        </p:spPr>
      </p:pic>
      <p:pic>
        <p:nvPicPr>
          <p:cNvPr id="18458" name="Rectangle 18457"/>
          <p:cNvPicPr>
            <a:picLocks noChangeAspect="1" noChangeArrowheads="1"/>
          </p:cNvPicPr>
          <p:nvPr/>
        </p:nvPicPr>
        <p:blipFill>
          <a:blip r:embed="rId3" cstate="print"/>
          <a:srcRect/>
          <a:stretch>
            <a:fillRect/>
          </a:stretch>
        </p:blipFill>
        <p:spPr bwMode="invGray">
          <a:xfrm>
            <a:off x="6908800" y="5178425"/>
            <a:ext cx="384175" cy="373063"/>
          </a:xfrm>
          <a:prstGeom prst="rect">
            <a:avLst/>
          </a:prstGeom>
          <a:noFill/>
          <a:ln w="9525">
            <a:noFill/>
            <a:miter lim="800000"/>
            <a:headEnd/>
            <a:tailEnd/>
          </a:ln>
        </p:spPr>
      </p:pic>
      <p:pic>
        <p:nvPicPr>
          <p:cNvPr id="18459" name="Rectangle 18458"/>
          <p:cNvPicPr>
            <a:picLocks noChangeAspect="1" noChangeArrowheads="1"/>
          </p:cNvPicPr>
          <p:nvPr/>
        </p:nvPicPr>
        <p:blipFill>
          <a:blip r:embed="rId3" cstate="print"/>
          <a:srcRect/>
          <a:stretch>
            <a:fillRect/>
          </a:stretch>
        </p:blipFill>
        <p:spPr bwMode="invGray">
          <a:xfrm>
            <a:off x="6908800" y="3644900"/>
            <a:ext cx="384175" cy="373063"/>
          </a:xfrm>
          <a:prstGeom prst="rect">
            <a:avLst/>
          </a:prstGeom>
          <a:noFill/>
          <a:ln w="9525">
            <a:noFill/>
            <a:miter lim="800000"/>
            <a:headEnd/>
            <a:tailEnd/>
          </a:ln>
        </p:spPr>
      </p:pic>
      <p:pic>
        <p:nvPicPr>
          <p:cNvPr id="18460" name="Rectangle 18459"/>
          <p:cNvPicPr>
            <a:picLocks noChangeAspect="1" noChangeArrowheads="1"/>
          </p:cNvPicPr>
          <p:nvPr/>
        </p:nvPicPr>
        <p:blipFill>
          <a:blip r:embed="rId3" cstate="print"/>
          <a:srcRect/>
          <a:stretch>
            <a:fillRect/>
          </a:stretch>
        </p:blipFill>
        <p:spPr bwMode="invGray">
          <a:xfrm>
            <a:off x="6908800" y="3141663"/>
            <a:ext cx="384175" cy="373062"/>
          </a:xfrm>
          <a:prstGeom prst="rect">
            <a:avLst/>
          </a:prstGeom>
          <a:noFill/>
          <a:ln w="9525">
            <a:noFill/>
            <a:miter lim="800000"/>
            <a:headEnd/>
            <a:tailEnd/>
          </a:ln>
        </p:spPr>
      </p:pic>
      <p:pic>
        <p:nvPicPr>
          <p:cNvPr id="18461" name="Rectangle 18460"/>
          <p:cNvPicPr>
            <a:picLocks noChangeAspect="1" noChangeArrowheads="1"/>
          </p:cNvPicPr>
          <p:nvPr/>
        </p:nvPicPr>
        <p:blipFill>
          <a:blip r:embed="rId3" cstate="print"/>
          <a:srcRect/>
          <a:stretch>
            <a:fillRect/>
          </a:stretch>
        </p:blipFill>
        <p:spPr bwMode="invGray">
          <a:xfrm>
            <a:off x="7346950" y="4170363"/>
            <a:ext cx="384175" cy="373062"/>
          </a:xfrm>
          <a:prstGeom prst="rect">
            <a:avLst/>
          </a:prstGeom>
          <a:noFill/>
          <a:ln w="9525">
            <a:noFill/>
            <a:miter lim="800000"/>
            <a:headEnd/>
            <a:tailEnd/>
          </a:ln>
        </p:spPr>
      </p:pic>
      <p:pic>
        <p:nvPicPr>
          <p:cNvPr id="18462" name="Rectangle 18461"/>
          <p:cNvPicPr>
            <a:picLocks noChangeAspect="1" noChangeArrowheads="1"/>
          </p:cNvPicPr>
          <p:nvPr/>
        </p:nvPicPr>
        <p:blipFill>
          <a:blip r:embed="rId3" cstate="print"/>
          <a:srcRect/>
          <a:stretch>
            <a:fillRect/>
          </a:stretch>
        </p:blipFill>
        <p:spPr bwMode="invGray">
          <a:xfrm>
            <a:off x="7346950" y="4662488"/>
            <a:ext cx="384175" cy="373062"/>
          </a:xfrm>
          <a:prstGeom prst="rect">
            <a:avLst/>
          </a:prstGeom>
          <a:noFill/>
          <a:ln w="9525">
            <a:noFill/>
            <a:miter lim="800000"/>
            <a:headEnd/>
            <a:tailEnd/>
          </a:ln>
        </p:spPr>
      </p:pic>
      <p:pic>
        <p:nvPicPr>
          <p:cNvPr id="18463" name="Rectangle 18462"/>
          <p:cNvPicPr>
            <a:picLocks noChangeAspect="1" noChangeArrowheads="1"/>
          </p:cNvPicPr>
          <p:nvPr/>
        </p:nvPicPr>
        <p:blipFill>
          <a:blip r:embed="rId3" cstate="print"/>
          <a:srcRect/>
          <a:stretch>
            <a:fillRect/>
          </a:stretch>
        </p:blipFill>
        <p:spPr bwMode="invGray">
          <a:xfrm>
            <a:off x="7346950" y="5178425"/>
            <a:ext cx="384175" cy="373063"/>
          </a:xfrm>
          <a:prstGeom prst="rect">
            <a:avLst/>
          </a:prstGeom>
          <a:noFill/>
          <a:ln w="9525">
            <a:noFill/>
            <a:miter lim="800000"/>
            <a:headEnd/>
            <a:tailEnd/>
          </a:ln>
        </p:spPr>
      </p:pic>
      <p:pic>
        <p:nvPicPr>
          <p:cNvPr id="18464" name="Rectangle 18463"/>
          <p:cNvPicPr>
            <a:picLocks noChangeAspect="1" noChangeArrowheads="1"/>
          </p:cNvPicPr>
          <p:nvPr/>
        </p:nvPicPr>
        <p:blipFill>
          <a:blip r:embed="rId3" cstate="print"/>
          <a:srcRect/>
          <a:stretch>
            <a:fillRect/>
          </a:stretch>
        </p:blipFill>
        <p:spPr bwMode="invGray">
          <a:xfrm>
            <a:off x="7346950" y="3644900"/>
            <a:ext cx="384175" cy="373063"/>
          </a:xfrm>
          <a:prstGeom prst="rect">
            <a:avLst/>
          </a:prstGeom>
          <a:noFill/>
          <a:ln w="9525">
            <a:noFill/>
            <a:miter lim="800000"/>
            <a:headEnd/>
            <a:tailEnd/>
          </a:ln>
        </p:spPr>
      </p:pic>
      <p:pic>
        <p:nvPicPr>
          <p:cNvPr id="18465" name="Rectangle 18464"/>
          <p:cNvPicPr>
            <a:picLocks noChangeAspect="1" noChangeArrowheads="1"/>
          </p:cNvPicPr>
          <p:nvPr/>
        </p:nvPicPr>
        <p:blipFill>
          <a:blip r:embed="rId3" cstate="print"/>
          <a:srcRect/>
          <a:stretch>
            <a:fillRect/>
          </a:stretch>
        </p:blipFill>
        <p:spPr bwMode="invGray">
          <a:xfrm>
            <a:off x="7346950" y="3141663"/>
            <a:ext cx="384175" cy="373062"/>
          </a:xfrm>
          <a:prstGeom prst="rect">
            <a:avLst/>
          </a:prstGeom>
          <a:noFill/>
          <a:ln w="9525">
            <a:noFill/>
            <a:miter lim="800000"/>
            <a:headEnd/>
            <a:tailEnd/>
          </a:ln>
        </p:spPr>
      </p:pic>
      <p:pic>
        <p:nvPicPr>
          <p:cNvPr id="18466" name="Rectangle 18465"/>
          <p:cNvPicPr>
            <a:picLocks noChangeAspect="1" noChangeArrowheads="1"/>
          </p:cNvPicPr>
          <p:nvPr/>
        </p:nvPicPr>
        <p:blipFill>
          <a:blip r:embed="rId3" cstate="print"/>
          <a:srcRect/>
          <a:stretch>
            <a:fillRect/>
          </a:stretch>
        </p:blipFill>
        <p:spPr bwMode="invGray">
          <a:xfrm>
            <a:off x="7832725" y="4170363"/>
            <a:ext cx="384175" cy="373062"/>
          </a:xfrm>
          <a:prstGeom prst="rect">
            <a:avLst/>
          </a:prstGeom>
          <a:noFill/>
          <a:ln w="9525">
            <a:noFill/>
            <a:miter lim="800000"/>
            <a:headEnd/>
            <a:tailEnd/>
          </a:ln>
        </p:spPr>
      </p:pic>
      <p:pic>
        <p:nvPicPr>
          <p:cNvPr id="18467" name="Rectangle 18466"/>
          <p:cNvPicPr>
            <a:picLocks noChangeAspect="1" noChangeArrowheads="1"/>
          </p:cNvPicPr>
          <p:nvPr/>
        </p:nvPicPr>
        <p:blipFill>
          <a:blip r:embed="rId3" cstate="print"/>
          <a:srcRect/>
          <a:stretch>
            <a:fillRect/>
          </a:stretch>
        </p:blipFill>
        <p:spPr bwMode="invGray">
          <a:xfrm>
            <a:off x="7832725" y="4662488"/>
            <a:ext cx="384175" cy="373062"/>
          </a:xfrm>
          <a:prstGeom prst="rect">
            <a:avLst/>
          </a:prstGeom>
          <a:noFill/>
          <a:ln w="9525">
            <a:noFill/>
            <a:miter lim="800000"/>
            <a:headEnd/>
            <a:tailEnd/>
          </a:ln>
        </p:spPr>
      </p:pic>
      <p:pic>
        <p:nvPicPr>
          <p:cNvPr id="18468" name="Rectangle 18467"/>
          <p:cNvPicPr>
            <a:picLocks noChangeAspect="1" noChangeArrowheads="1"/>
          </p:cNvPicPr>
          <p:nvPr/>
        </p:nvPicPr>
        <p:blipFill>
          <a:blip r:embed="rId3" cstate="print"/>
          <a:srcRect/>
          <a:stretch>
            <a:fillRect/>
          </a:stretch>
        </p:blipFill>
        <p:spPr bwMode="invGray">
          <a:xfrm>
            <a:off x="7832725" y="3644900"/>
            <a:ext cx="384175" cy="373063"/>
          </a:xfrm>
          <a:prstGeom prst="rect">
            <a:avLst/>
          </a:prstGeom>
          <a:noFill/>
          <a:ln w="9525">
            <a:noFill/>
            <a:miter lim="800000"/>
            <a:headEnd/>
            <a:tailEnd/>
          </a:ln>
        </p:spPr>
      </p:pic>
      <p:sp>
        <p:nvSpPr>
          <p:cNvPr id="192668" name="TextBox 192667"/>
          <p:cNvSpPr txBox="1">
            <a:spLocks noChangeArrowheads="1"/>
          </p:cNvSpPr>
          <p:nvPr/>
        </p:nvSpPr>
        <p:spPr bwMode="auto">
          <a:xfrm>
            <a:off x="6203950" y="5657850"/>
            <a:ext cx="720725" cy="457200"/>
          </a:xfrm>
          <a:prstGeom prst="rect">
            <a:avLst/>
          </a:prstGeom>
          <a:noFill/>
          <a:ln w="9525" cap="flat" cmpd="sng" algn="ctr">
            <a:noFill/>
            <a:prstDash val="solid"/>
            <a:miter lim="800000"/>
            <a:headEnd type="none" w="med" len="med"/>
            <a:tailEnd type="none" w="med" len="med"/>
          </a:ln>
          <a:effectLst/>
        </p:spPr>
        <p:txBody>
          <a:bodyPr>
            <a:spAutoFit/>
          </a:bodyPr>
          <a:lstStyle/>
          <a:p>
            <a:pPr eaLnBrk="1" hangingPunct="1">
              <a:lnSpc>
                <a:spcPct val="100000"/>
              </a:lnSpc>
              <a:spcBef>
                <a:spcPct val="50000"/>
              </a:spcBef>
            </a:pPr>
            <a:r>
              <a:rPr lang="en-US" sz="2400">
                <a:effectLst>
                  <a:outerShdw blurRad="38100" dist="38100" dir="2700000" algn="tl">
                    <a:srgbClr val="000000"/>
                  </a:outerShdw>
                </a:effectLst>
                <a:latin typeface="Tahoma" pitchFamily="34" charset="0"/>
              </a:rPr>
              <a:t>TM</a:t>
            </a:r>
            <a:endParaRPr lang="en-US" sz="1800">
              <a:effectLst/>
              <a:latin typeface="Arial" charset="0"/>
            </a:endParaRPr>
          </a:p>
        </p:txBody>
      </p:sp>
      <p:pic>
        <p:nvPicPr>
          <p:cNvPr id="18470" name="Rectangle 18469"/>
          <p:cNvPicPr>
            <a:picLocks noChangeAspect="1" noChangeArrowheads="1"/>
          </p:cNvPicPr>
          <p:nvPr/>
        </p:nvPicPr>
        <p:blipFill>
          <a:blip r:embed="rId3" cstate="print"/>
          <a:srcRect/>
          <a:stretch>
            <a:fillRect/>
          </a:stretch>
        </p:blipFill>
        <p:spPr bwMode="invGray">
          <a:xfrm>
            <a:off x="7947025" y="5680075"/>
            <a:ext cx="384175" cy="373063"/>
          </a:xfrm>
          <a:prstGeom prst="rect">
            <a:avLst/>
          </a:prstGeom>
          <a:noFill/>
          <a:ln w="9525">
            <a:noFill/>
            <a:miter lim="800000"/>
            <a:headEnd/>
            <a:tailEnd/>
          </a:ln>
        </p:spPr>
      </p:pic>
      <p:sp>
        <p:nvSpPr>
          <p:cNvPr id="192670" name="TextBox 192669"/>
          <p:cNvSpPr txBox="1">
            <a:spLocks noChangeArrowheads="1"/>
          </p:cNvSpPr>
          <p:nvPr/>
        </p:nvSpPr>
        <p:spPr bwMode="auto">
          <a:xfrm>
            <a:off x="5037138" y="4144963"/>
            <a:ext cx="1044575" cy="457200"/>
          </a:xfrm>
          <a:prstGeom prst="rect">
            <a:avLst/>
          </a:prstGeom>
          <a:noFill/>
          <a:ln w="9525" cap="flat" cmpd="sng" algn="ctr">
            <a:noFill/>
            <a:prstDash val="solid"/>
            <a:miter lim="800000"/>
            <a:headEnd type="none" w="med" len="med"/>
            <a:tailEnd type="none" w="med" len="med"/>
          </a:ln>
          <a:effectLst/>
        </p:spPr>
        <p:txBody>
          <a:bodyPr>
            <a:spAutoFit/>
          </a:bodyPr>
          <a:lstStyle/>
          <a:p>
            <a:pPr eaLnBrk="1" hangingPunct="1">
              <a:lnSpc>
                <a:spcPct val="100000"/>
              </a:lnSpc>
              <a:spcBef>
                <a:spcPct val="50000"/>
              </a:spcBef>
            </a:pPr>
            <a:r>
              <a:rPr lang="en-US" sz="2400">
                <a:effectLst>
                  <a:outerShdw blurRad="38100" dist="38100" dir="2700000" algn="tl">
                    <a:srgbClr val="000000"/>
                  </a:outerShdw>
                </a:effectLst>
                <a:latin typeface="Tahoma" pitchFamily="34" charset="0"/>
              </a:rPr>
              <a:t>.NET</a:t>
            </a:r>
            <a:endParaRPr lang="en-US" sz="1800">
              <a:effectLst/>
              <a:latin typeface="Arial" charset="0"/>
            </a:endParaRPr>
          </a:p>
        </p:txBody>
      </p:sp>
      <p:sp>
        <p:nvSpPr>
          <p:cNvPr id="192671" name="TextBox 192670"/>
          <p:cNvSpPr txBox="1">
            <a:spLocks noChangeArrowheads="1"/>
          </p:cNvSpPr>
          <p:nvPr/>
        </p:nvSpPr>
        <p:spPr bwMode="auto">
          <a:xfrm>
            <a:off x="5037138" y="4635500"/>
            <a:ext cx="1044575" cy="457200"/>
          </a:xfrm>
          <a:prstGeom prst="rect">
            <a:avLst/>
          </a:prstGeom>
          <a:noFill/>
          <a:ln w="9525" cap="flat" cmpd="sng" algn="ctr">
            <a:noFill/>
            <a:prstDash val="solid"/>
            <a:miter lim="800000"/>
            <a:headEnd type="none" w="med" len="med"/>
            <a:tailEnd type="none" w="med" len="med"/>
          </a:ln>
          <a:effectLst/>
        </p:spPr>
        <p:txBody>
          <a:bodyPr>
            <a:spAutoFit/>
          </a:bodyPr>
          <a:lstStyle/>
          <a:p>
            <a:pPr eaLnBrk="1" hangingPunct="1">
              <a:lnSpc>
                <a:spcPct val="100000"/>
              </a:lnSpc>
              <a:spcBef>
                <a:spcPct val="50000"/>
              </a:spcBef>
            </a:pPr>
            <a:r>
              <a:rPr lang="en-US" sz="2400">
                <a:effectLst>
                  <a:outerShdw blurRad="38100" dist="38100" dir="2700000" algn="tl">
                    <a:srgbClr val="000000"/>
                  </a:outerShdw>
                </a:effectLst>
                <a:latin typeface="Tahoma" pitchFamily="34" charset="0"/>
              </a:rPr>
              <a:t>.NET</a:t>
            </a:r>
            <a:endParaRPr lang="en-US" sz="1800">
              <a:effectLst/>
              <a:latin typeface="Arial" charset="0"/>
            </a:endParaRPr>
          </a:p>
        </p:txBody>
      </p:sp>
      <p:sp>
        <p:nvSpPr>
          <p:cNvPr id="192672" name="TextBox 192671"/>
          <p:cNvSpPr txBox="1">
            <a:spLocks noChangeArrowheads="1"/>
          </p:cNvSpPr>
          <p:nvPr/>
        </p:nvSpPr>
        <p:spPr bwMode="auto">
          <a:xfrm>
            <a:off x="5146675" y="5153025"/>
            <a:ext cx="1044575" cy="457200"/>
          </a:xfrm>
          <a:prstGeom prst="rect">
            <a:avLst/>
          </a:prstGeom>
          <a:noFill/>
          <a:ln w="9525" cap="flat" cmpd="sng" algn="ctr">
            <a:noFill/>
            <a:prstDash val="solid"/>
            <a:miter lim="800000"/>
            <a:headEnd type="none" w="med" len="med"/>
            <a:tailEnd type="none" w="med" len="med"/>
          </a:ln>
          <a:effectLst/>
        </p:spPr>
        <p:txBody>
          <a:bodyPr>
            <a:spAutoFit/>
          </a:bodyPr>
          <a:lstStyle/>
          <a:p>
            <a:pPr eaLnBrk="1" hangingPunct="1">
              <a:lnSpc>
                <a:spcPct val="100000"/>
              </a:lnSpc>
              <a:spcBef>
                <a:spcPct val="50000"/>
              </a:spcBef>
            </a:pPr>
            <a:r>
              <a:rPr lang="en-US" sz="2400">
                <a:effectLst>
                  <a:outerShdw blurRad="38100" dist="38100" dir="2700000" algn="tl">
                    <a:srgbClr val="000000"/>
                  </a:outerShdw>
                </a:effectLst>
                <a:latin typeface="Tahoma" pitchFamily="34" charset="0"/>
              </a:rPr>
              <a:t>MSMQ</a:t>
            </a:r>
            <a:endParaRPr lang="en-US" sz="1800">
              <a:effectLst/>
              <a:latin typeface="Arial" charset="0"/>
            </a:endParaRPr>
          </a:p>
        </p:txBody>
      </p:sp>
      <p:sp>
        <p:nvSpPr>
          <p:cNvPr id="192673" name="TextBox 192672"/>
          <p:cNvSpPr txBox="1">
            <a:spLocks noChangeArrowheads="1"/>
          </p:cNvSpPr>
          <p:nvPr/>
        </p:nvSpPr>
        <p:spPr bwMode="auto">
          <a:xfrm>
            <a:off x="5000625" y="5624513"/>
            <a:ext cx="1044575" cy="457200"/>
          </a:xfrm>
          <a:prstGeom prst="rect">
            <a:avLst/>
          </a:prstGeom>
          <a:noFill/>
          <a:ln w="9525" cap="flat" cmpd="sng" algn="ctr">
            <a:noFill/>
            <a:prstDash val="solid"/>
            <a:miter lim="800000"/>
            <a:headEnd type="none" w="med" len="med"/>
            <a:tailEnd type="none" w="med" len="med"/>
          </a:ln>
          <a:effectLst/>
        </p:spPr>
        <p:txBody>
          <a:bodyPr>
            <a:spAutoFit/>
          </a:bodyPr>
          <a:lstStyle/>
          <a:p>
            <a:pPr eaLnBrk="1" hangingPunct="1">
              <a:lnSpc>
                <a:spcPct val="100000"/>
              </a:lnSpc>
              <a:spcBef>
                <a:spcPct val="50000"/>
              </a:spcBef>
            </a:pPr>
            <a:r>
              <a:rPr lang="en-US" sz="2400">
                <a:effectLst>
                  <a:outerShdw blurRad="38100" dist="38100" dir="2700000" algn="tl">
                    <a:srgbClr val="000000"/>
                  </a:outerShdw>
                </a:effectLst>
                <a:latin typeface="Tahoma" pitchFamily="34" charset="0"/>
              </a:rPr>
              <a:t>Peer</a:t>
            </a:r>
            <a:endParaRPr lang="en-US" sz="1800">
              <a:effectLst/>
              <a:latin typeface="Arial" charset="0"/>
            </a:endParaRPr>
          </a:p>
        </p:txBody>
      </p:sp>
      <p:sp>
        <p:nvSpPr>
          <p:cNvPr id="55" name="TextBox 54"/>
          <p:cNvSpPr txBox="1">
            <a:spLocks noChangeArrowheads="1"/>
          </p:cNvSpPr>
          <p:nvPr/>
        </p:nvSpPr>
        <p:spPr bwMode="auto">
          <a:xfrm>
            <a:off x="531955" y="2612155"/>
            <a:ext cx="8080090" cy="455531"/>
          </a:xfrm>
          <a:prstGeom prst="rect">
            <a:avLst/>
          </a:prstGeom>
          <a:noFill/>
          <a:ln w="9525" cap="flat" cmpd="sng" algn="ctr">
            <a:solidFill>
              <a:schemeClr val="accent1">
                <a:alpha val="72000"/>
              </a:schemeClr>
            </a:solidFill>
            <a:prstDash val="solid"/>
            <a:miter lim="800000"/>
            <a:headEnd type="none" w="med" len="med"/>
            <a:tailEnd type="none" w="med" len="med"/>
          </a:ln>
          <a:effectLst/>
        </p:spPr>
        <p:txBody>
          <a:bodyPr>
            <a:spAutoFit/>
          </a:bodyPr>
          <a:lstStyle/>
          <a:p>
            <a:pPr algn="l" eaLnBrk="1" hangingPunct="1">
              <a:lnSpc>
                <a:spcPct val="100000"/>
              </a:lnSpc>
              <a:spcBef>
                <a:spcPct val="50000"/>
              </a:spcBef>
            </a:pPr>
            <a:r>
              <a:rPr lang="en-US" sz="2400">
                <a:effectLst>
                  <a:outerShdw blurRad="38100" dist="38100" dir="2700000" algn="tl">
                    <a:srgbClr val="000000"/>
                  </a:outerShdw>
                </a:effectLst>
                <a:latin typeface="Tahoma" pitchFamily="34" charset="0"/>
              </a:rPr>
              <a:t>   BasicHttpBinding</a:t>
            </a:r>
            <a:endParaRPr lang="en-US" sz="1800">
              <a:effectLst/>
              <a:latin typeface="Arial" charset="0"/>
            </a:endParaRPr>
          </a:p>
        </p:txBody>
      </p:sp>
      <p:sp>
        <p:nvSpPr>
          <p:cNvPr id="54" name="TextBox 53"/>
          <p:cNvSpPr txBox="1">
            <a:spLocks noChangeArrowheads="1"/>
          </p:cNvSpPr>
          <p:nvPr/>
        </p:nvSpPr>
        <p:spPr bwMode="auto">
          <a:xfrm>
            <a:off x="531955" y="3118409"/>
            <a:ext cx="8080090" cy="458374"/>
          </a:xfrm>
          <a:prstGeom prst="rect">
            <a:avLst/>
          </a:prstGeom>
          <a:noFill/>
          <a:ln w="9525" cap="flat" cmpd="sng" algn="ctr">
            <a:solidFill>
              <a:schemeClr val="accent1">
                <a:alpha val="72000"/>
              </a:schemeClr>
            </a:solidFill>
            <a:prstDash val="solid"/>
            <a:miter lim="800000"/>
            <a:headEnd type="none" w="med" len="med"/>
            <a:tailEnd type="none" w="med" len="med"/>
          </a:ln>
          <a:effectLst/>
        </p:spPr>
        <p:txBody>
          <a:bodyPr>
            <a:spAutoFit/>
          </a:bodyPr>
          <a:lstStyle/>
          <a:p>
            <a:pPr algn="l" eaLnBrk="1" hangingPunct="1">
              <a:lnSpc>
                <a:spcPct val="100000"/>
              </a:lnSpc>
              <a:spcBef>
                <a:spcPct val="50000"/>
              </a:spcBef>
            </a:pPr>
            <a:r>
              <a:rPr lang="en-US" sz="2400">
                <a:effectLst>
                  <a:outerShdw blurRad="38100" dist="38100" dir="2700000" algn="tl">
                    <a:srgbClr val="000000"/>
                  </a:outerShdw>
                </a:effectLst>
                <a:latin typeface="Tahoma" pitchFamily="34" charset="0"/>
              </a:rPr>
              <a:t>   WsHttpBinding</a:t>
            </a:r>
            <a:endParaRPr lang="en-US" sz="1800">
              <a:effectLst/>
              <a:latin typeface="Arial" charset="0"/>
            </a:endParaRPr>
          </a:p>
        </p:txBody>
      </p:sp>
      <p:sp>
        <p:nvSpPr>
          <p:cNvPr id="57" name="TextBox 56"/>
          <p:cNvSpPr txBox="1">
            <a:spLocks noChangeArrowheads="1"/>
          </p:cNvSpPr>
          <p:nvPr/>
        </p:nvSpPr>
        <p:spPr bwMode="auto">
          <a:xfrm>
            <a:off x="531955" y="3627487"/>
            <a:ext cx="8080090" cy="457102"/>
          </a:xfrm>
          <a:prstGeom prst="rect">
            <a:avLst/>
          </a:prstGeom>
          <a:noFill/>
          <a:ln w="9525" cap="flat" cmpd="sng" algn="ctr">
            <a:solidFill>
              <a:schemeClr val="accent1">
                <a:alpha val="72000"/>
              </a:schemeClr>
            </a:solidFill>
            <a:prstDash val="solid"/>
            <a:miter lim="800000"/>
            <a:headEnd type="none" w="med" len="med"/>
            <a:tailEnd type="none" w="med" len="med"/>
          </a:ln>
          <a:effectLst/>
        </p:spPr>
        <p:txBody>
          <a:bodyPr>
            <a:spAutoFit/>
          </a:bodyPr>
          <a:lstStyle/>
          <a:p>
            <a:pPr algn="l" eaLnBrk="1" hangingPunct="1">
              <a:lnSpc>
                <a:spcPct val="100000"/>
              </a:lnSpc>
              <a:spcBef>
                <a:spcPct val="50000"/>
              </a:spcBef>
            </a:pPr>
            <a:r>
              <a:rPr lang="en-US" sz="2400">
                <a:effectLst>
                  <a:outerShdw blurRad="38100" dist="38100" dir="2700000" algn="tl">
                    <a:srgbClr val="000000"/>
                  </a:outerShdw>
                </a:effectLst>
                <a:latin typeface="Tahoma" pitchFamily="34" charset="0"/>
              </a:rPr>
              <a:t>   WsDualHttpBinding</a:t>
            </a:r>
            <a:endParaRPr lang="en-US" sz="1800">
              <a:effectLst/>
              <a:latin typeface="Arial" charset="0"/>
            </a:endParaRPr>
          </a:p>
        </p:txBody>
      </p:sp>
      <p:sp>
        <p:nvSpPr>
          <p:cNvPr id="49" name="TextBox 48"/>
          <p:cNvSpPr txBox="1">
            <a:spLocks noChangeArrowheads="1"/>
          </p:cNvSpPr>
          <p:nvPr/>
        </p:nvSpPr>
        <p:spPr bwMode="auto">
          <a:xfrm>
            <a:off x="531955" y="4642409"/>
            <a:ext cx="8080090" cy="458374"/>
          </a:xfrm>
          <a:prstGeom prst="rect">
            <a:avLst/>
          </a:prstGeom>
          <a:noFill/>
          <a:ln w="9525" cap="flat" cmpd="sng" algn="ctr">
            <a:solidFill>
              <a:schemeClr val="accent6">
                <a:shade val="50000"/>
                <a:alpha val="72000"/>
              </a:schemeClr>
            </a:solidFill>
            <a:prstDash val="solid"/>
            <a:miter lim="800000"/>
            <a:headEnd type="none" w="med" len="med"/>
            <a:tailEnd type="none" w="med" len="med"/>
          </a:ln>
          <a:effectLst/>
        </p:spPr>
        <p:txBody>
          <a:bodyPr>
            <a:spAutoFit/>
          </a:bodyPr>
          <a:lstStyle/>
          <a:p>
            <a:pPr algn="l" eaLnBrk="1" hangingPunct="1">
              <a:lnSpc>
                <a:spcPct val="100000"/>
              </a:lnSpc>
              <a:spcBef>
                <a:spcPct val="50000"/>
              </a:spcBef>
            </a:pPr>
            <a:r>
              <a:rPr lang="en-US" sz="2400">
                <a:effectLst>
                  <a:outerShdw blurRad="38100" dist="38100" dir="2700000" algn="tl">
                    <a:srgbClr val="000000"/>
                  </a:outerShdw>
                </a:effectLst>
                <a:latin typeface="Tahoma" pitchFamily="34" charset="0"/>
              </a:rPr>
              <a:t>   NetNamedPipesBinding</a:t>
            </a:r>
            <a:endParaRPr lang="en-US" sz="1800">
              <a:effectLst/>
              <a:latin typeface="Arial" charset="0"/>
            </a:endParaRPr>
          </a:p>
        </p:txBody>
      </p:sp>
      <p:sp>
        <p:nvSpPr>
          <p:cNvPr id="50" name="TextBox 49"/>
          <p:cNvSpPr txBox="1">
            <a:spLocks noChangeArrowheads="1"/>
          </p:cNvSpPr>
          <p:nvPr/>
        </p:nvSpPr>
        <p:spPr bwMode="auto">
          <a:xfrm>
            <a:off x="531955" y="5151487"/>
            <a:ext cx="8080090" cy="457102"/>
          </a:xfrm>
          <a:prstGeom prst="rect">
            <a:avLst/>
          </a:prstGeom>
          <a:noFill/>
          <a:ln w="9525" cap="flat" cmpd="sng" algn="ctr">
            <a:solidFill>
              <a:schemeClr val="accent6">
                <a:shade val="50000"/>
                <a:alpha val="72000"/>
              </a:schemeClr>
            </a:solidFill>
            <a:prstDash val="solid"/>
            <a:miter lim="800000"/>
            <a:headEnd type="none" w="med" len="med"/>
            <a:tailEnd type="none" w="med" len="med"/>
          </a:ln>
          <a:effectLst/>
        </p:spPr>
        <p:txBody>
          <a:bodyPr>
            <a:spAutoFit/>
          </a:bodyPr>
          <a:lstStyle/>
          <a:p>
            <a:pPr algn="l" eaLnBrk="1" hangingPunct="1">
              <a:lnSpc>
                <a:spcPct val="100000"/>
              </a:lnSpc>
              <a:spcBef>
                <a:spcPct val="50000"/>
              </a:spcBef>
            </a:pPr>
            <a:r>
              <a:rPr lang="en-US" sz="2400">
                <a:effectLst>
                  <a:outerShdw blurRad="38100" dist="38100" dir="2700000" algn="tl">
                    <a:srgbClr val="000000"/>
                  </a:outerShdw>
                </a:effectLst>
                <a:latin typeface="Tahoma" pitchFamily="34" charset="0"/>
              </a:rPr>
              <a:t>   NetMsmqBinding</a:t>
            </a:r>
            <a:endParaRPr lang="en-US" sz="1800">
              <a:effectLst/>
              <a:latin typeface="Arial" charset="0"/>
            </a:endParaRPr>
          </a:p>
        </p:txBody>
      </p:sp>
      <p:sp>
        <p:nvSpPr>
          <p:cNvPr id="51" name="TextBox 50"/>
          <p:cNvSpPr txBox="1">
            <a:spLocks noChangeArrowheads="1"/>
          </p:cNvSpPr>
          <p:nvPr/>
        </p:nvSpPr>
        <p:spPr bwMode="auto">
          <a:xfrm>
            <a:off x="531955" y="5660155"/>
            <a:ext cx="8080090" cy="455531"/>
          </a:xfrm>
          <a:prstGeom prst="rect">
            <a:avLst/>
          </a:prstGeom>
          <a:noFill/>
          <a:ln w="9525" cap="flat" cmpd="sng" algn="ctr">
            <a:solidFill>
              <a:schemeClr val="accent6">
                <a:shade val="50000"/>
                <a:alpha val="72000"/>
              </a:schemeClr>
            </a:solidFill>
            <a:prstDash val="solid"/>
            <a:miter lim="800000"/>
            <a:headEnd type="none" w="med" len="med"/>
            <a:tailEnd type="none" w="med" len="med"/>
          </a:ln>
          <a:effectLst/>
        </p:spPr>
        <p:txBody>
          <a:bodyPr>
            <a:spAutoFit/>
          </a:bodyPr>
          <a:lstStyle/>
          <a:p>
            <a:pPr algn="l" eaLnBrk="1" hangingPunct="1">
              <a:lnSpc>
                <a:spcPct val="100000"/>
              </a:lnSpc>
              <a:spcBef>
                <a:spcPct val="50000"/>
              </a:spcBef>
            </a:pPr>
            <a:r>
              <a:rPr lang="en-US" sz="2400">
                <a:effectLst>
                  <a:outerShdw blurRad="38100" dist="38100" dir="2700000" algn="tl">
                    <a:srgbClr val="000000"/>
                  </a:outerShdw>
                </a:effectLst>
                <a:latin typeface="Tahoma" pitchFamily="34" charset="0"/>
              </a:rPr>
              <a:t>   NetPeerTcpBinding</a:t>
            </a:r>
            <a:endParaRPr lang="en-US" sz="1800">
              <a:effectLst/>
              <a:latin typeface="Arial" charset="0"/>
            </a:endParaRPr>
          </a:p>
        </p:txBody>
      </p:sp>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4626" name="Picture 2" descr="Metallic edge Clear Rectangles Large"/>
          <p:cNvPicPr>
            <a:picLocks noChangeAspect="1" noChangeArrowheads="1"/>
          </p:cNvPicPr>
          <p:nvPr/>
        </p:nvPicPr>
        <p:blipFill>
          <a:blip r:embed="rId3" cstate="print"/>
          <a:srcRect/>
          <a:stretch>
            <a:fillRect/>
          </a:stretch>
        </p:blipFill>
        <p:spPr bwMode="auto">
          <a:xfrm>
            <a:off x="3406775" y="2689225"/>
            <a:ext cx="2476500" cy="3611563"/>
          </a:xfrm>
          <a:prstGeom prst="rect">
            <a:avLst/>
          </a:prstGeom>
          <a:noFill/>
        </p:spPr>
      </p:pic>
      <p:pic>
        <p:nvPicPr>
          <p:cNvPr id="154627" name="Picture 3" descr="Metallic edge Black transparent Rectangles Tall"/>
          <p:cNvPicPr>
            <a:picLocks noChangeAspect="1" noChangeArrowheads="1"/>
          </p:cNvPicPr>
          <p:nvPr/>
        </p:nvPicPr>
        <p:blipFill>
          <a:blip r:embed="rId4" cstate="print"/>
          <a:srcRect/>
          <a:stretch>
            <a:fillRect/>
          </a:stretch>
        </p:blipFill>
        <p:spPr bwMode="auto">
          <a:xfrm>
            <a:off x="2857500" y="1190625"/>
            <a:ext cx="3429000" cy="1443038"/>
          </a:xfrm>
          <a:prstGeom prst="rect">
            <a:avLst/>
          </a:prstGeom>
          <a:noFill/>
        </p:spPr>
      </p:pic>
      <p:sp>
        <p:nvSpPr>
          <p:cNvPr id="154628" name="Text Box 4"/>
          <p:cNvSpPr txBox="1">
            <a:spLocks noChangeArrowheads="1"/>
          </p:cNvSpPr>
          <p:nvPr/>
        </p:nvSpPr>
        <p:spPr bwMode="auto">
          <a:xfrm rot="16200000">
            <a:off x="2635250" y="4341813"/>
            <a:ext cx="1285875" cy="466725"/>
          </a:xfrm>
          <a:prstGeom prst="rect">
            <a:avLst/>
          </a:prstGeom>
          <a:noFill/>
          <a:ln w="9525" algn="ctr">
            <a:noFill/>
            <a:miter lim="800000"/>
            <a:headEnd/>
            <a:tailEnd/>
          </a:ln>
          <a:effectLst/>
        </p:spPr>
        <p:txBody>
          <a:bodyPr wrap="none" lIns="45705" tIns="45705" rIns="45705" bIns="45705">
            <a:spAutoFit/>
          </a:bodyPr>
          <a:lstStyle/>
          <a:p>
            <a:r>
              <a:rPr lang="en-US" sz="2900">
                <a:effectLst>
                  <a:outerShdw blurRad="38100" dist="38100" dir="2700000" algn="tl">
                    <a:srgbClr val="000000"/>
                  </a:outerShdw>
                </a:effectLst>
              </a:rPr>
              <a:t>Binding</a:t>
            </a:r>
          </a:p>
        </p:txBody>
      </p:sp>
      <p:sp>
        <p:nvSpPr>
          <p:cNvPr id="154629" name="Text Box 5"/>
          <p:cNvSpPr txBox="1">
            <a:spLocks noChangeArrowheads="1"/>
          </p:cNvSpPr>
          <p:nvPr/>
        </p:nvSpPr>
        <p:spPr bwMode="auto">
          <a:xfrm>
            <a:off x="5795963" y="5957888"/>
            <a:ext cx="1360487" cy="466725"/>
          </a:xfrm>
          <a:prstGeom prst="rect">
            <a:avLst/>
          </a:prstGeom>
          <a:noFill/>
          <a:ln w="9525" algn="ctr">
            <a:noFill/>
            <a:miter lim="800000"/>
            <a:headEnd/>
            <a:tailEnd/>
          </a:ln>
          <a:effectLst/>
        </p:spPr>
        <p:txBody>
          <a:bodyPr wrap="none" lIns="45705" tIns="45705" rIns="45705" bIns="45705">
            <a:spAutoFit/>
          </a:bodyPr>
          <a:lstStyle/>
          <a:p>
            <a:r>
              <a:rPr lang="en-US" sz="2900">
                <a:effectLst>
                  <a:outerShdw blurRad="38100" dist="38100" dir="2700000" algn="tl">
                    <a:srgbClr val="000000"/>
                  </a:outerShdw>
                </a:effectLst>
              </a:rPr>
              <a:t>Address</a:t>
            </a:r>
          </a:p>
        </p:txBody>
      </p:sp>
      <p:sp>
        <p:nvSpPr>
          <p:cNvPr id="154630" name="Text Box 6"/>
          <p:cNvSpPr txBox="1">
            <a:spLocks noChangeArrowheads="1"/>
          </p:cNvSpPr>
          <p:nvPr/>
        </p:nvSpPr>
        <p:spPr bwMode="auto">
          <a:xfrm>
            <a:off x="5954713" y="2408238"/>
            <a:ext cx="1430337" cy="466725"/>
          </a:xfrm>
          <a:prstGeom prst="rect">
            <a:avLst/>
          </a:prstGeom>
          <a:noFill/>
          <a:ln w="9525" algn="ctr">
            <a:noFill/>
            <a:miter lim="800000"/>
            <a:headEnd/>
            <a:tailEnd/>
          </a:ln>
          <a:effectLst/>
        </p:spPr>
        <p:txBody>
          <a:bodyPr wrap="none" lIns="45705" tIns="45705" rIns="45705" bIns="45705">
            <a:spAutoFit/>
          </a:bodyPr>
          <a:lstStyle/>
          <a:p>
            <a:r>
              <a:rPr lang="en-US" sz="2900" dirty="0">
                <a:effectLst>
                  <a:outerShdw blurRad="38100" dist="38100" dir="2700000" algn="tl">
                    <a:srgbClr val="000000"/>
                  </a:outerShdw>
                </a:effectLst>
              </a:rPr>
              <a:t>Contract</a:t>
            </a:r>
          </a:p>
        </p:txBody>
      </p:sp>
      <p:pic>
        <p:nvPicPr>
          <p:cNvPr id="154632" name="Picture 8" descr="Gel - Gel2 line lines Clear"/>
          <p:cNvPicPr>
            <a:picLocks noChangeAspect="1" noChangeArrowheads="1"/>
          </p:cNvPicPr>
          <p:nvPr/>
        </p:nvPicPr>
        <p:blipFill>
          <a:blip r:embed="rId5" cstate="print"/>
          <a:srcRect/>
          <a:stretch>
            <a:fillRect/>
          </a:stretch>
        </p:blipFill>
        <p:spPr bwMode="auto">
          <a:xfrm>
            <a:off x="-390525" y="6334125"/>
            <a:ext cx="10153650" cy="247650"/>
          </a:xfrm>
          <a:prstGeom prst="rect">
            <a:avLst/>
          </a:prstGeom>
          <a:noFill/>
        </p:spPr>
      </p:pic>
      <p:grpSp>
        <p:nvGrpSpPr>
          <p:cNvPr id="154633" name="Group 9"/>
          <p:cNvGrpSpPr>
            <a:grpSpLocks/>
          </p:cNvGrpSpPr>
          <p:nvPr/>
        </p:nvGrpSpPr>
        <p:grpSpPr bwMode="auto">
          <a:xfrm>
            <a:off x="3600450" y="3703638"/>
            <a:ext cx="2076450" cy="763587"/>
            <a:chOff x="2268" y="2333"/>
            <a:chExt cx="1308" cy="481"/>
          </a:xfrm>
        </p:grpSpPr>
        <p:pic>
          <p:nvPicPr>
            <p:cNvPr id="154634" name="Picture 10" descr="Metallic edge Sapphire Rectangles Tall"/>
            <p:cNvPicPr>
              <a:picLocks noChangeAspect="1" noChangeArrowheads="1"/>
            </p:cNvPicPr>
            <p:nvPr/>
          </p:nvPicPr>
          <p:blipFill>
            <a:blip r:embed="rId6" cstate="print"/>
            <a:srcRect/>
            <a:stretch>
              <a:fillRect/>
            </a:stretch>
          </p:blipFill>
          <p:spPr bwMode="auto">
            <a:xfrm>
              <a:off x="2268" y="2333"/>
              <a:ext cx="1308" cy="481"/>
            </a:xfrm>
            <a:prstGeom prst="rect">
              <a:avLst/>
            </a:prstGeom>
            <a:noFill/>
          </p:spPr>
        </p:pic>
        <p:pic>
          <p:nvPicPr>
            <p:cNvPr id="154635" name="Picture 11" descr="TitleText copy"/>
            <p:cNvPicPr>
              <a:picLocks noChangeAspect="1" noChangeArrowheads="1"/>
            </p:cNvPicPr>
            <p:nvPr/>
          </p:nvPicPr>
          <p:blipFill>
            <a:blip r:embed="rId7" cstate="print"/>
            <a:srcRect t="-3999" r="65800"/>
            <a:stretch>
              <a:fillRect/>
            </a:stretch>
          </p:blipFill>
          <p:spPr bwMode="auto">
            <a:xfrm>
              <a:off x="2388" y="2414"/>
              <a:ext cx="1020" cy="310"/>
            </a:xfrm>
            <a:prstGeom prst="rect">
              <a:avLst/>
            </a:prstGeom>
            <a:noFill/>
          </p:spPr>
        </p:pic>
      </p:grpSp>
      <p:grpSp>
        <p:nvGrpSpPr>
          <p:cNvPr id="154636" name="Group 12"/>
          <p:cNvGrpSpPr>
            <a:grpSpLocks/>
          </p:cNvGrpSpPr>
          <p:nvPr/>
        </p:nvGrpSpPr>
        <p:grpSpPr bwMode="auto">
          <a:xfrm>
            <a:off x="3600450" y="5399088"/>
            <a:ext cx="2076450" cy="763587"/>
            <a:chOff x="2268" y="3401"/>
            <a:chExt cx="1308" cy="481"/>
          </a:xfrm>
        </p:grpSpPr>
        <p:pic>
          <p:nvPicPr>
            <p:cNvPr id="154637" name="Picture 13" descr="Metallic edge Sapphire Rectangles Tall"/>
            <p:cNvPicPr>
              <a:picLocks noChangeAspect="1" noChangeArrowheads="1"/>
            </p:cNvPicPr>
            <p:nvPr/>
          </p:nvPicPr>
          <p:blipFill>
            <a:blip r:embed="rId6" cstate="print"/>
            <a:srcRect/>
            <a:stretch>
              <a:fillRect/>
            </a:stretch>
          </p:blipFill>
          <p:spPr bwMode="auto">
            <a:xfrm>
              <a:off x="2268" y="3401"/>
              <a:ext cx="1308" cy="481"/>
            </a:xfrm>
            <a:prstGeom prst="rect">
              <a:avLst/>
            </a:prstGeom>
            <a:noFill/>
          </p:spPr>
        </p:pic>
        <p:pic>
          <p:nvPicPr>
            <p:cNvPr id="154638" name="Picture 14" descr="TitleText copy"/>
            <p:cNvPicPr>
              <a:picLocks noChangeAspect="1" noChangeArrowheads="1"/>
            </p:cNvPicPr>
            <p:nvPr/>
          </p:nvPicPr>
          <p:blipFill>
            <a:blip r:embed="rId8" cstate="print"/>
            <a:srcRect r="59319" b="-12041"/>
            <a:stretch>
              <a:fillRect/>
            </a:stretch>
          </p:blipFill>
          <p:spPr bwMode="auto">
            <a:xfrm>
              <a:off x="2328" y="3492"/>
              <a:ext cx="1218" cy="335"/>
            </a:xfrm>
            <a:prstGeom prst="rect">
              <a:avLst/>
            </a:prstGeom>
            <a:noFill/>
          </p:spPr>
        </p:pic>
      </p:grpSp>
      <p:grpSp>
        <p:nvGrpSpPr>
          <p:cNvPr id="154639" name="Group 15"/>
          <p:cNvGrpSpPr>
            <a:grpSpLocks/>
          </p:cNvGrpSpPr>
          <p:nvPr/>
        </p:nvGrpSpPr>
        <p:grpSpPr bwMode="auto">
          <a:xfrm>
            <a:off x="3600450" y="4560888"/>
            <a:ext cx="2076450" cy="763587"/>
            <a:chOff x="2268" y="2873"/>
            <a:chExt cx="1308" cy="481"/>
          </a:xfrm>
        </p:grpSpPr>
        <p:pic>
          <p:nvPicPr>
            <p:cNvPr id="154640" name="Picture 16" descr="Metallic edge Sapphire Rectangles Tall"/>
            <p:cNvPicPr>
              <a:picLocks noChangeAspect="1" noChangeArrowheads="1"/>
            </p:cNvPicPr>
            <p:nvPr/>
          </p:nvPicPr>
          <p:blipFill>
            <a:blip r:embed="rId6" cstate="print"/>
            <a:srcRect/>
            <a:stretch>
              <a:fillRect/>
            </a:stretch>
          </p:blipFill>
          <p:spPr bwMode="auto">
            <a:xfrm>
              <a:off x="2268" y="2873"/>
              <a:ext cx="1308" cy="481"/>
            </a:xfrm>
            <a:prstGeom prst="rect">
              <a:avLst/>
            </a:prstGeom>
            <a:noFill/>
          </p:spPr>
        </p:pic>
        <p:pic>
          <p:nvPicPr>
            <p:cNvPr id="154641" name="Picture 17" descr="TitleText copy"/>
            <p:cNvPicPr>
              <a:picLocks noChangeAspect="1" noChangeArrowheads="1"/>
            </p:cNvPicPr>
            <p:nvPr/>
          </p:nvPicPr>
          <p:blipFill>
            <a:blip r:embed="rId9" cstate="print"/>
            <a:srcRect r="62524" b="-4013"/>
            <a:stretch>
              <a:fillRect/>
            </a:stretch>
          </p:blipFill>
          <p:spPr bwMode="auto">
            <a:xfrm>
              <a:off x="2376" y="2976"/>
              <a:ext cx="1122" cy="311"/>
            </a:xfrm>
            <a:prstGeom prst="rect">
              <a:avLst/>
            </a:prstGeom>
            <a:noFill/>
          </p:spPr>
        </p:pic>
      </p:grpSp>
      <p:grpSp>
        <p:nvGrpSpPr>
          <p:cNvPr id="154642" name="Group 18"/>
          <p:cNvGrpSpPr>
            <a:grpSpLocks/>
          </p:cNvGrpSpPr>
          <p:nvPr/>
        </p:nvGrpSpPr>
        <p:grpSpPr bwMode="auto">
          <a:xfrm>
            <a:off x="3600450" y="2846388"/>
            <a:ext cx="2076450" cy="763587"/>
            <a:chOff x="2268" y="1793"/>
            <a:chExt cx="1308" cy="481"/>
          </a:xfrm>
        </p:grpSpPr>
        <p:pic>
          <p:nvPicPr>
            <p:cNvPr id="154643" name="Picture 19" descr="Metallic edge Sapphire Rectangles Tall"/>
            <p:cNvPicPr>
              <a:picLocks noChangeAspect="1" noChangeArrowheads="1"/>
            </p:cNvPicPr>
            <p:nvPr/>
          </p:nvPicPr>
          <p:blipFill>
            <a:blip r:embed="rId6" cstate="print"/>
            <a:srcRect/>
            <a:stretch>
              <a:fillRect/>
            </a:stretch>
          </p:blipFill>
          <p:spPr bwMode="auto">
            <a:xfrm>
              <a:off x="2268" y="1793"/>
              <a:ext cx="1308" cy="481"/>
            </a:xfrm>
            <a:prstGeom prst="rect">
              <a:avLst/>
            </a:prstGeom>
            <a:noFill/>
          </p:spPr>
        </p:pic>
        <p:pic>
          <p:nvPicPr>
            <p:cNvPr id="154644" name="Picture 20" descr="TitleText copy"/>
            <p:cNvPicPr>
              <a:picLocks noChangeAspect="1" noChangeArrowheads="1"/>
            </p:cNvPicPr>
            <p:nvPr/>
          </p:nvPicPr>
          <p:blipFill>
            <a:blip r:embed="rId10" cstate="print"/>
            <a:srcRect/>
            <a:stretch>
              <a:fillRect/>
            </a:stretch>
          </p:blipFill>
          <p:spPr bwMode="auto">
            <a:xfrm>
              <a:off x="2568" y="1836"/>
              <a:ext cx="576" cy="408"/>
            </a:xfrm>
            <a:prstGeom prst="rect">
              <a:avLst/>
            </a:prstGeom>
            <a:noFill/>
          </p:spPr>
        </p:pic>
      </p:grpSp>
      <p:grpSp>
        <p:nvGrpSpPr>
          <p:cNvPr id="154645" name="Group 21"/>
          <p:cNvGrpSpPr>
            <a:grpSpLocks/>
          </p:cNvGrpSpPr>
          <p:nvPr/>
        </p:nvGrpSpPr>
        <p:grpSpPr bwMode="auto">
          <a:xfrm>
            <a:off x="3124200" y="1504950"/>
            <a:ext cx="2911475" cy="685800"/>
            <a:chOff x="1968" y="948"/>
            <a:chExt cx="1834" cy="432"/>
          </a:xfrm>
        </p:grpSpPr>
        <p:pic>
          <p:nvPicPr>
            <p:cNvPr id="154646" name="Picture 22" descr="TitleText copy"/>
            <p:cNvPicPr>
              <a:picLocks noChangeAspect="1" noChangeArrowheads="1"/>
            </p:cNvPicPr>
            <p:nvPr/>
          </p:nvPicPr>
          <p:blipFill>
            <a:blip r:embed="rId11" cstate="print"/>
            <a:srcRect l="27200" t="-14000" r="48799"/>
            <a:stretch>
              <a:fillRect/>
            </a:stretch>
          </p:blipFill>
          <p:spPr bwMode="auto">
            <a:xfrm>
              <a:off x="2892" y="948"/>
              <a:ext cx="910" cy="432"/>
            </a:xfrm>
            <a:prstGeom prst="rect">
              <a:avLst/>
            </a:prstGeom>
            <a:noFill/>
          </p:spPr>
        </p:pic>
        <p:pic>
          <p:nvPicPr>
            <p:cNvPr id="154647" name="Picture 23" descr="TitleText copy"/>
            <p:cNvPicPr>
              <a:picLocks noChangeAspect="1" noChangeArrowheads="1"/>
            </p:cNvPicPr>
            <p:nvPr/>
          </p:nvPicPr>
          <p:blipFill>
            <a:blip r:embed="rId11" cstate="print"/>
            <a:srcRect t="-2000" r="74600"/>
            <a:stretch>
              <a:fillRect/>
            </a:stretch>
          </p:blipFill>
          <p:spPr bwMode="auto">
            <a:xfrm>
              <a:off x="1968" y="984"/>
              <a:ext cx="961" cy="386"/>
            </a:xfrm>
            <a:prstGeom prst="rect">
              <a:avLst/>
            </a:prstGeom>
            <a:noFill/>
          </p:spPr>
        </p:pic>
      </p:grpSp>
      <p:pic>
        <p:nvPicPr>
          <p:cNvPr id="154648" name="Picture 24" descr="gold sphere"/>
          <p:cNvPicPr>
            <a:picLocks noChangeAspect="1" noChangeArrowheads="1"/>
          </p:cNvPicPr>
          <p:nvPr/>
        </p:nvPicPr>
        <p:blipFill>
          <a:blip r:embed="rId12" cstate="print"/>
          <a:srcRect/>
          <a:stretch>
            <a:fillRect/>
          </a:stretch>
        </p:blipFill>
        <p:spPr bwMode="auto">
          <a:xfrm>
            <a:off x="-1333500" y="5810250"/>
            <a:ext cx="939800" cy="990600"/>
          </a:xfrm>
          <a:prstGeom prst="rect">
            <a:avLst/>
          </a:prstGeom>
          <a:noFill/>
        </p:spPr>
      </p:pic>
      <p:sp>
        <p:nvSpPr>
          <p:cNvPr id="154649" name="Rectangle 25"/>
          <p:cNvSpPr>
            <a:spLocks noGrp="1" noChangeArrowheads="1"/>
          </p:cNvSpPr>
          <p:nvPr>
            <p:ph type="title"/>
          </p:nvPr>
        </p:nvSpPr>
        <p:spPr>
          <a:xfrm>
            <a:off x="304800" y="152400"/>
            <a:ext cx="8462963" cy="1143000"/>
          </a:xfrm>
          <a:noFill/>
          <a:ln/>
        </p:spPr>
        <p:txBody>
          <a:bodyPr/>
          <a:lstStyle/>
          <a:p>
            <a:r>
              <a:rPr lang="el-GR" dirty="0" smtClean="0">
                <a:sym typeface="Wingdings" pitchFamily="2" charset="2"/>
              </a:rPr>
              <a:t>Η αρχιτεκτονική του </a:t>
            </a:r>
            <a:r>
              <a:rPr lang="en-US" dirty="0" smtClean="0">
                <a:sym typeface="Wingdings" pitchFamily="2" charset="2"/>
              </a:rPr>
              <a:t>WCF</a:t>
            </a:r>
            <a:endParaRPr lang="en-US" dirty="0">
              <a:sym typeface="Wingdings" pitchFamily="2" charset="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4645"/>
                                        </p:tgtEl>
                                        <p:attrNameLst>
                                          <p:attrName>style.visibility</p:attrName>
                                        </p:attrNameLst>
                                      </p:cBhvr>
                                      <p:to>
                                        <p:strVal val="visible"/>
                                      </p:to>
                                    </p:set>
                                    <p:animEffect transition="in" filter="fade">
                                      <p:cBhvr>
                                        <p:cTn id="7" dur="500"/>
                                        <p:tgtEl>
                                          <p:spTgt spid="154645"/>
                                        </p:tgtEl>
                                      </p:cBhvr>
                                    </p:animEffect>
                                  </p:childTnLst>
                                </p:cTn>
                              </p:par>
                              <p:par>
                                <p:cTn id="8" presetID="10" presetClass="entr" presetSubtype="0" fill="hold" nodeType="withEffect">
                                  <p:stCondLst>
                                    <p:cond delay="0"/>
                                  </p:stCondLst>
                                  <p:childTnLst>
                                    <p:set>
                                      <p:cBhvr>
                                        <p:cTn id="9" dur="1" fill="hold">
                                          <p:stCondLst>
                                            <p:cond delay="0"/>
                                          </p:stCondLst>
                                        </p:cTn>
                                        <p:tgtEl>
                                          <p:spTgt spid="154627"/>
                                        </p:tgtEl>
                                        <p:attrNameLst>
                                          <p:attrName>style.visibility</p:attrName>
                                        </p:attrNameLst>
                                      </p:cBhvr>
                                      <p:to>
                                        <p:strVal val="visible"/>
                                      </p:to>
                                    </p:set>
                                    <p:animEffect transition="in" filter="fade">
                                      <p:cBhvr>
                                        <p:cTn id="10" dur="500"/>
                                        <p:tgtEl>
                                          <p:spTgt spid="154627"/>
                                        </p:tgtEl>
                                      </p:cBhvr>
                                    </p:animEffect>
                                  </p:childTnLst>
                                </p:cTn>
                              </p:par>
                              <p:par>
                                <p:cTn id="11" presetID="17" presetClass="entr" presetSubtype="10" fill="hold" nodeType="withEffect">
                                  <p:stCondLst>
                                    <p:cond delay="0"/>
                                  </p:stCondLst>
                                  <p:childTnLst>
                                    <p:set>
                                      <p:cBhvr>
                                        <p:cTn id="12" dur="1" fill="hold">
                                          <p:stCondLst>
                                            <p:cond delay="0"/>
                                          </p:stCondLst>
                                        </p:cTn>
                                        <p:tgtEl>
                                          <p:spTgt spid="154632"/>
                                        </p:tgtEl>
                                        <p:attrNameLst>
                                          <p:attrName>style.visibility</p:attrName>
                                        </p:attrNameLst>
                                      </p:cBhvr>
                                      <p:to>
                                        <p:strVal val="visible"/>
                                      </p:to>
                                    </p:set>
                                    <p:anim calcmode="lin" valueType="num">
                                      <p:cBhvr>
                                        <p:cTn id="13" dur="500" fill="hold"/>
                                        <p:tgtEl>
                                          <p:spTgt spid="154632"/>
                                        </p:tgtEl>
                                        <p:attrNameLst>
                                          <p:attrName>ppt_w</p:attrName>
                                        </p:attrNameLst>
                                      </p:cBhvr>
                                      <p:tavLst>
                                        <p:tav tm="0">
                                          <p:val>
                                            <p:fltVal val="0"/>
                                          </p:val>
                                        </p:tav>
                                        <p:tav tm="100000">
                                          <p:val>
                                            <p:strVal val="#ppt_w"/>
                                          </p:val>
                                        </p:tav>
                                      </p:tavLst>
                                    </p:anim>
                                    <p:anim calcmode="lin" valueType="num">
                                      <p:cBhvr>
                                        <p:cTn id="14" dur="500" fill="hold"/>
                                        <p:tgtEl>
                                          <p:spTgt spid="154632"/>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54626"/>
                                        </p:tgtEl>
                                        <p:attrNameLst>
                                          <p:attrName>style.visibility</p:attrName>
                                        </p:attrNameLst>
                                      </p:cBhvr>
                                      <p:to>
                                        <p:strVal val="visible"/>
                                      </p:to>
                                    </p:set>
                                    <p:animEffect transition="in" filter="fade">
                                      <p:cBhvr>
                                        <p:cTn id="19" dur="1000"/>
                                        <p:tgtEl>
                                          <p:spTgt spid="15462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54628"/>
                                        </p:tgtEl>
                                        <p:attrNameLst>
                                          <p:attrName>style.visibility</p:attrName>
                                        </p:attrNameLst>
                                      </p:cBhvr>
                                      <p:to>
                                        <p:strVal val="visible"/>
                                      </p:to>
                                    </p:set>
                                    <p:animEffect transition="in" filter="fade">
                                      <p:cBhvr>
                                        <p:cTn id="22" dur="1000"/>
                                        <p:tgtEl>
                                          <p:spTgt spid="15462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54630"/>
                                        </p:tgtEl>
                                        <p:attrNameLst>
                                          <p:attrName>style.visibility</p:attrName>
                                        </p:attrNameLst>
                                      </p:cBhvr>
                                      <p:to>
                                        <p:strVal val="visible"/>
                                      </p:to>
                                    </p:set>
                                    <p:animEffect transition="in" filter="fade">
                                      <p:cBhvr>
                                        <p:cTn id="25" dur="1000"/>
                                        <p:tgtEl>
                                          <p:spTgt spid="15463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54629"/>
                                        </p:tgtEl>
                                        <p:attrNameLst>
                                          <p:attrName>style.visibility</p:attrName>
                                        </p:attrNameLst>
                                      </p:cBhvr>
                                      <p:to>
                                        <p:strVal val="visible"/>
                                      </p:to>
                                    </p:set>
                                    <p:animEffect transition="in" filter="fade">
                                      <p:cBhvr>
                                        <p:cTn id="28" dur="1000"/>
                                        <p:tgtEl>
                                          <p:spTgt spid="154629"/>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54636"/>
                                        </p:tgtEl>
                                        <p:attrNameLst>
                                          <p:attrName>style.visibility</p:attrName>
                                        </p:attrNameLst>
                                      </p:cBhvr>
                                      <p:to>
                                        <p:strVal val="visible"/>
                                      </p:to>
                                    </p:set>
                                    <p:animEffect transition="in" filter="fade">
                                      <p:cBhvr>
                                        <p:cTn id="33" dur="1000"/>
                                        <p:tgtEl>
                                          <p:spTgt spid="154636"/>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54639"/>
                                        </p:tgtEl>
                                        <p:attrNameLst>
                                          <p:attrName>style.visibility</p:attrName>
                                        </p:attrNameLst>
                                      </p:cBhvr>
                                      <p:to>
                                        <p:strVal val="visible"/>
                                      </p:to>
                                    </p:set>
                                    <p:animEffect transition="in" filter="fade">
                                      <p:cBhvr>
                                        <p:cTn id="38" dur="1000"/>
                                        <p:tgtEl>
                                          <p:spTgt spid="154639"/>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54633"/>
                                        </p:tgtEl>
                                        <p:attrNameLst>
                                          <p:attrName>style.visibility</p:attrName>
                                        </p:attrNameLst>
                                      </p:cBhvr>
                                      <p:to>
                                        <p:strVal val="visible"/>
                                      </p:to>
                                    </p:set>
                                    <p:animEffect transition="in" filter="fade">
                                      <p:cBhvr>
                                        <p:cTn id="43" dur="1000"/>
                                        <p:tgtEl>
                                          <p:spTgt spid="154633"/>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154642"/>
                                        </p:tgtEl>
                                        <p:attrNameLst>
                                          <p:attrName>style.visibility</p:attrName>
                                        </p:attrNameLst>
                                      </p:cBhvr>
                                      <p:to>
                                        <p:strVal val="visible"/>
                                      </p:to>
                                    </p:set>
                                    <p:animEffect transition="in" filter="fade">
                                      <p:cBhvr>
                                        <p:cTn id="48" dur="1000"/>
                                        <p:tgtEl>
                                          <p:spTgt spid="154642"/>
                                        </p:tgtEl>
                                      </p:cBhvr>
                                    </p:animEffect>
                                  </p:childTnLst>
                                </p:cTn>
                              </p:par>
                            </p:childTnLst>
                          </p:cTn>
                        </p:par>
                      </p:childTnLst>
                    </p:cTn>
                  </p:par>
                  <p:par>
                    <p:cTn id="49" fill="hold">
                      <p:stCondLst>
                        <p:cond delay="indefinite"/>
                      </p:stCondLst>
                      <p:childTnLst>
                        <p:par>
                          <p:cTn id="50" fill="hold">
                            <p:stCondLst>
                              <p:cond delay="0"/>
                            </p:stCondLst>
                            <p:childTnLst>
                              <p:par>
                                <p:cTn id="51" presetID="53" presetClass="exit" presetSubtype="0" fill="hold" grpId="1" nodeType="clickEffect">
                                  <p:stCondLst>
                                    <p:cond delay="0"/>
                                  </p:stCondLst>
                                  <p:childTnLst>
                                    <p:anim calcmode="lin" valueType="num">
                                      <p:cBhvr>
                                        <p:cTn id="52" dur="500"/>
                                        <p:tgtEl>
                                          <p:spTgt spid="154628"/>
                                        </p:tgtEl>
                                        <p:attrNameLst>
                                          <p:attrName>ppt_w</p:attrName>
                                        </p:attrNameLst>
                                      </p:cBhvr>
                                      <p:tavLst>
                                        <p:tav tm="0">
                                          <p:val>
                                            <p:strVal val="ppt_w"/>
                                          </p:val>
                                        </p:tav>
                                        <p:tav tm="100000">
                                          <p:val>
                                            <p:fltVal val="0"/>
                                          </p:val>
                                        </p:tav>
                                      </p:tavLst>
                                    </p:anim>
                                    <p:anim calcmode="lin" valueType="num">
                                      <p:cBhvr>
                                        <p:cTn id="53" dur="500"/>
                                        <p:tgtEl>
                                          <p:spTgt spid="154628"/>
                                        </p:tgtEl>
                                        <p:attrNameLst>
                                          <p:attrName>ppt_h</p:attrName>
                                        </p:attrNameLst>
                                      </p:cBhvr>
                                      <p:tavLst>
                                        <p:tav tm="0">
                                          <p:val>
                                            <p:strVal val="ppt_h"/>
                                          </p:val>
                                        </p:tav>
                                        <p:tav tm="100000">
                                          <p:val>
                                            <p:fltVal val="0"/>
                                          </p:val>
                                        </p:tav>
                                      </p:tavLst>
                                    </p:anim>
                                    <p:animEffect transition="out" filter="fade">
                                      <p:cBhvr>
                                        <p:cTn id="54" dur="500"/>
                                        <p:tgtEl>
                                          <p:spTgt spid="154628"/>
                                        </p:tgtEl>
                                      </p:cBhvr>
                                    </p:animEffect>
                                    <p:set>
                                      <p:cBhvr>
                                        <p:cTn id="55" dur="1" fill="hold">
                                          <p:stCondLst>
                                            <p:cond delay="499"/>
                                          </p:stCondLst>
                                        </p:cTn>
                                        <p:tgtEl>
                                          <p:spTgt spid="154628"/>
                                        </p:tgtEl>
                                        <p:attrNameLst>
                                          <p:attrName>style.visibility</p:attrName>
                                        </p:attrNameLst>
                                      </p:cBhvr>
                                      <p:to>
                                        <p:strVal val="hidden"/>
                                      </p:to>
                                    </p:set>
                                  </p:childTnLst>
                                </p:cTn>
                              </p:par>
                              <p:par>
                                <p:cTn id="56" presetID="53" presetClass="exit" presetSubtype="0" fill="hold" grpId="1" nodeType="withEffect">
                                  <p:stCondLst>
                                    <p:cond delay="0"/>
                                  </p:stCondLst>
                                  <p:childTnLst>
                                    <p:anim calcmode="lin" valueType="num">
                                      <p:cBhvr>
                                        <p:cTn id="57" dur="500"/>
                                        <p:tgtEl>
                                          <p:spTgt spid="154630"/>
                                        </p:tgtEl>
                                        <p:attrNameLst>
                                          <p:attrName>ppt_w</p:attrName>
                                        </p:attrNameLst>
                                      </p:cBhvr>
                                      <p:tavLst>
                                        <p:tav tm="0">
                                          <p:val>
                                            <p:strVal val="ppt_w"/>
                                          </p:val>
                                        </p:tav>
                                        <p:tav tm="100000">
                                          <p:val>
                                            <p:fltVal val="0"/>
                                          </p:val>
                                        </p:tav>
                                      </p:tavLst>
                                    </p:anim>
                                    <p:anim calcmode="lin" valueType="num">
                                      <p:cBhvr>
                                        <p:cTn id="58" dur="500"/>
                                        <p:tgtEl>
                                          <p:spTgt spid="154630"/>
                                        </p:tgtEl>
                                        <p:attrNameLst>
                                          <p:attrName>ppt_h</p:attrName>
                                        </p:attrNameLst>
                                      </p:cBhvr>
                                      <p:tavLst>
                                        <p:tav tm="0">
                                          <p:val>
                                            <p:strVal val="ppt_h"/>
                                          </p:val>
                                        </p:tav>
                                        <p:tav tm="100000">
                                          <p:val>
                                            <p:fltVal val="0"/>
                                          </p:val>
                                        </p:tav>
                                      </p:tavLst>
                                    </p:anim>
                                    <p:animEffect transition="out" filter="fade">
                                      <p:cBhvr>
                                        <p:cTn id="59" dur="500"/>
                                        <p:tgtEl>
                                          <p:spTgt spid="154630"/>
                                        </p:tgtEl>
                                      </p:cBhvr>
                                    </p:animEffect>
                                    <p:set>
                                      <p:cBhvr>
                                        <p:cTn id="60" dur="1" fill="hold">
                                          <p:stCondLst>
                                            <p:cond delay="499"/>
                                          </p:stCondLst>
                                        </p:cTn>
                                        <p:tgtEl>
                                          <p:spTgt spid="154630"/>
                                        </p:tgtEl>
                                        <p:attrNameLst>
                                          <p:attrName>style.visibility</p:attrName>
                                        </p:attrNameLst>
                                      </p:cBhvr>
                                      <p:to>
                                        <p:strVal val="hidden"/>
                                      </p:to>
                                    </p:set>
                                  </p:childTnLst>
                                </p:cTn>
                              </p:par>
                              <p:par>
                                <p:cTn id="61" presetID="53" presetClass="exit" presetSubtype="0" fill="hold" grpId="1" nodeType="withEffect">
                                  <p:stCondLst>
                                    <p:cond delay="0"/>
                                  </p:stCondLst>
                                  <p:childTnLst>
                                    <p:anim calcmode="lin" valueType="num">
                                      <p:cBhvr>
                                        <p:cTn id="62" dur="500"/>
                                        <p:tgtEl>
                                          <p:spTgt spid="154629"/>
                                        </p:tgtEl>
                                        <p:attrNameLst>
                                          <p:attrName>ppt_w</p:attrName>
                                        </p:attrNameLst>
                                      </p:cBhvr>
                                      <p:tavLst>
                                        <p:tav tm="0">
                                          <p:val>
                                            <p:strVal val="ppt_w"/>
                                          </p:val>
                                        </p:tav>
                                        <p:tav tm="100000">
                                          <p:val>
                                            <p:fltVal val="0"/>
                                          </p:val>
                                        </p:tav>
                                      </p:tavLst>
                                    </p:anim>
                                    <p:anim calcmode="lin" valueType="num">
                                      <p:cBhvr>
                                        <p:cTn id="63" dur="500"/>
                                        <p:tgtEl>
                                          <p:spTgt spid="154629"/>
                                        </p:tgtEl>
                                        <p:attrNameLst>
                                          <p:attrName>ppt_h</p:attrName>
                                        </p:attrNameLst>
                                      </p:cBhvr>
                                      <p:tavLst>
                                        <p:tav tm="0">
                                          <p:val>
                                            <p:strVal val="ppt_h"/>
                                          </p:val>
                                        </p:tav>
                                        <p:tav tm="100000">
                                          <p:val>
                                            <p:fltVal val="0"/>
                                          </p:val>
                                        </p:tav>
                                      </p:tavLst>
                                    </p:anim>
                                    <p:animEffect transition="out" filter="fade">
                                      <p:cBhvr>
                                        <p:cTn id="64" dur="500"/>
                                        <p:tgtEl>
                                          <p:spTgt spid="154629"/>
                                        </p:tgtEl>
                                      </p:cBhvr>
                                    </p:animEffect>
                                    <p:set>
                                      <p:cBhvr>
                                        <p:cTn id="65" dur="1" fill="hold">
                                          <p:stCondLst>
                                            <p:cond delay="499"/>
                                          </p:stCondLst>
                                        </p:cTn>
                                        <p:tgtEl>
                                          <p:spTgt spid="154629"/>
                                        </p:tgtEl>
                                        <p:attrNameLst>
                                          <p:attrName>style.visibility</p:attrName>
                                        </p:attrNameLst>
                                      </p:cBhvr>
                                      <p:to>
                                        <p:strVal val="hidden"/>
                                      </p:to>
                                    </p:set>
                                  </p:childTnLst>
                                </p:cTn>
                              </p:par>
                            </p:childTnLst>
                          </p:cTn>
                        </p:par>
                        <p:par>
                          <p:cTn id="66" fill="hold">
                            <p:stCondLst>
                              <p:cond delay="500"/>
                            </p:stCondLst>
                            <p:childTnLst>
                              <p:par>
                                <p:cTn id="67" presetID="63" presetClass="path" presetSubtype="0" accel="50000" decel="50000" fill="hold" nodeType="afterEffect">
                                  <p:stCondLst>
                                    <p:cond delay="0"/>
                                  </p:stCondLst>
                                  <p:childTnLst>
                                    <p:animMotion origin="layout" path="M -0.00208 -4.44444E-6 L 0.4625 -4.44444E-6 " pathEditMode="relative" rAng="0" ptsTypes="AA">
                                      <p:cBhvr>
                                        <p:cTn id="68" dur="2000" fill="hold"/>
                                        <p:tgtEl>
                                          <p:spTgt spid="154648"/>
                                        </p:tgtEl>
                                        <p:attrNameLst>
                                          <p:attrName>ppt_x</p:attrName>
                                          <p:attrName>ppt_y</p:attrName>
                                        </p:attrNameLst>
                                      </p:cBhvr>
                                      <p:rCtr x="232" y="0"/>
                                    </p:animMotion>
                                  </p:childTnLst>
                                </p:cTn>
                              </p:par>
                            </p:childTnLst>
                          </p:cTn>
                        </p:par>
                        <p:par>
                          <p:cTn id="69" fill="hold">
                            <p:stCondLst>
                              <p:cond delay="2500"/>
                            </p:stCondLst>
                            <p:childTnLst>
                              <p:par>
                                <p:cTn id="70" presetID="64" presetClass="path" presetSubtype="0" accel="50000" decel="50000" fill="hold" nodeType="afterEffect">
                                  <p:stCondLst>
                                    <p:cond delay="0"/>
                                  </p:stCondLst>
                                  <p:childTnLst>
                                    <p:animMotion origin="layout" path="M 0.4625 -4.44444E-6 L 0.4625 -0.08055 " pathEditMode="relative" rAng="0" ptsTypes="AA">
                                      <p:cBhvr>
                                        <p:cTn id="71" dur="1000" fill="hold"/>
                                        <p:tgtEl>
                                          <p:spTgt spid="154648"/>
                                        </p:tgtEl>
                                        <p:attrNameLst>
                                          <p:attrName>ppt_x</p:attrName>
                                          <p:attrName>ppt_y</p:attrName>
                                        </p:attrNameLst>
                                      </p:cBhvr>
                                      <p:rCtr x="0" y="-40"/>
                                    </p:animMotion>
                                  </p:childTnLst>
                                </p:cTn>
                              </p:par>
                            </p:childTnLst>
                          </p:cTn>
                        </p:par>
                        <p:par>
                          <p:cTn id="72" fill="hold">
                            <p:stCondLst>
                              <p:cond delay="3500"/>
                            </p:stCondLst>
                            <p:childTnLst>
                              <p:par>
                                <p:cTn id="73" presetID="6" presetClass="emph" presetSubtype="0" fill="hold" nodeType="afterEffect">
                                  <p:stCondLst>
                                    <p:cond delay="0"/>
                                  </p:stCondLst>
                                  <p:childTnLst>
                                    <p:animScale>
                                      <p:cBhvr>
                                        <p:cTn id="74" dur="1000" fill="hold"/>
                                        <p:tgtEl>
                                          <p:spTgt spid="154648"/>
                                        </p:tgtEl>
                                      </p:cBhvr>
                                      <p:by x="80000" y="80000"/>
                                    </p:animScale>
                                  </p:childTnLst>
                                </p:cTn>
                              </p:par>
                            </p:childTnLst>
                          </p:cTn>
                        </p:par>
                      </p:childTnLst>
                    </p:cTn>
                  </p:par>
                  <p:par>
                    <p:cTn id="75" fill="hold">
                      <p:stCondLst>
                        <p:cond delay="indefinite"/>
                      </p:stCondLst>
                      <p:childTnLst>
                        <p:par>
                          <p:cTn id="76" fill="hold">
                            <p:stCondLst>
                              <p:cond delay="0"/>
                            </p:stCondLst>
                            <p:childTnLst>
                              <p:par>
                                <p:cTn id="77" presetID="64" presetClass="path" presetSubtype="0" accel="50000" decel="50000" fill="hold" nodeType="clickEffect">
                                  <p:stCondLst>
                                    <p:cond delay="0"/>
                                  </p:stCondLst>
                                  <p:childTnLst>
                                    <p:animMotion origin="layout" path="M 0.4625 -0.08055 L 0.4625 -0.20555 " pathEditMode="relative" rAng="0" ptsTypes="AA">
                                      <p:cBhvr>
                                        <p:cTn id="78" dur="1000" fill="hold"/>
                                        <p:tgtEl>
                                          <p:spTgt spid="154648"/>
                                        </p:tgtEl>
                                        <p:attrNameLst>
                                          <p:attrName>ppt_x</p:attrName>
                                          <p:attrName>ppt_y</p:attrName>
                                        </p:attrNameLst>
                                      </p:cBhvr>
                                      <p:rCtr x="0" y="-63"/>
                                    </p:animMotion>
                                  </p:childTnLst>
                                </p:cTn>
                              </p:par>
                            </p:childTnLst>
                          </p:cTn>
                        </p:par>
                        <p:par>
                          <p:cTn id="79" fill="hold">
                            <p:stCondLst>
                              <p:cond delay="1000"/>
                            </p:stCondLst>
                            <p:childTnLst>
                              <p:par>
                                <p:cTn id="80" presetID="6" presetClass="emph" presetSubtype="0" fill="hold" nodeType="afterEffect">
                                  <p:stCondLst>
                                    <p:cond delay="0"/>
                                  </p:stCondLst>
                                  <p:childTnLst>
                                    <p:animScale>
                                      <p:cBhvr>
                                        <p:cTn id="81" dur="1000" fill="hold"/>
                                        <p:tgtEl>
                                          <p:spTgt spid="154648"/>
                                        </p:tgtEl>
                                      </p:cBhvr>
                                      <p:by x="80000" y="80000"/>
                                    </p:animScale>
                                  </p:childTnLst>
                                </p:cTn>
                              </p:par>
                            </p:childTnLst>
                          </p:cTn>
                        </p:par>
                      </p:childTnLst>
                    </p:cTn>
                  </p:par>
                  <p:par>
                    <p:cTn id="82" fill="hold">
                      <p:stCondLst>
                        <p:cond delay="indefinite"/>
                      </p:stCondLst>
                      <p:childTnLst>
                        <p:par>
                          <p:cTn id="83" fill="hold">
                            <p:stCondLst>
                              <p:cond delay="0"/>
                            </p:stCondLst>
                            <p:childTnLst>
                              <p:par>
                                <p:cTn id="84" presetID="64" presetClass="path" presetSubtype="0" accel="50000" decel="50000" fill="hold" nodeType="clickEffect">
                                  <p:stCondLst>
                                    <p:cond delay="0"/>
                                  </p:stCondLst>
                                  <p:childTnLst>
                                    <p:animMotion origin="layout" path="M 0.4625 -0.20555 L 0.4625 -0.325 " pathEditMode="relative" rAng="0" ptsTypes="AA">
                                      <p:cBhvr>
                                        <p:cTn id="85" dur="1000" fill="hold"/>
                                        <p:tgtEl>
                                          <p:spTgt spid="154648"/>
                                        </p:tgtEl>
                                        <p:attrNameLst>
                                          <p:attrName>ppt_x</p:attrName>
                                          <p:attrName>ppt_y</p:attrName>
                                        </p:attrNameLst>
                                      </p:cBhvr>
                                      <p:rCtr x="0" y="-60"/>
                                    </p:animMotion>
                                  </p:childTnLst>
                                </p:cTn>
                              </p:par>
                            </p:childTnLst>
                          </p:cTn>
                        </p:par>
                        <p:par>
                          <p:cTn id="86" fill="hold">
                            <p:stCondLst>
                              <p:cond delay="1000"/>
                            </p:stCondLst>
                            <p:childTnLst>
                              <p:par>
                                <p:cTn id="87" presetID="6" presetClass="emph" presetSubtype="0" fill="hold" nodeType="afterEffect">
                                  <p:stCondLst>
                                    <p:cond delay="0"/>
                                  </p:stCondLst>
                                  <p:childTnLst>
                                    <p:animScale>
                                      <p:cBhvr>
                                        <p:cTn id="88" dur="1000" fill="hold"/>
                                        <p:tgtEl>
                                          <p:spTgt spid="154648"/>
                                        </p:tgtEl>
                                      </p:cBhvr>
                                      <p:by x="80000" y="80000"/>
                                    </p:animScale>
                                  </p:childTnLst>
                                </p:cTn>
                              </p:par>
                            </p:childTnLst>
                          </p:cTn>
                        </p:par>
                      </p:childTnLst>
                    </p:cTn>
                  </p:par>
                  <p:par>
                    <p:cTn id="89" fill="hold">
                      <p:stCondLst>
                        <p:cond delay="indefinite"/>
                      </p:stCondLst>
                      <p:childTnLst>
                        <p:par>
                          <p:cTn id="90" fill="hold">
                            <p:stCondLst>
                              <p:cond delay="0"/>
                            </p:stCondLst>
                            <p:childTnLst>
                              <p:par>
                                <p:cTn id="91" presetID="64" presetClass="path" presetSubtype="0" accel="50000" decel="50000" fill="hold" nodeType="clickEffect">
                                  <p:stCondLst>
                                    <p:cond delay="0"/>
                                  </p:stCondLst>
                                  <p:childTnLst>
                                    <p:animMotion origin="layout" path="M 0.4625 -0.3247 L 0.4625 -0.44403 " pathEditMode="relative" rAng="0" ptsTypes="AA">
                                      <p:cBhvr>
                                        <p:cTn id="92" dur="1000" fill="hold"/>
                                        <p:tgtEl>
                                          <p:spTgt spid="154648"/>
                                        </p:tgtEl>
                                        <p:attrNameLst>
                                          <p:attrName>ppt_x</p:attrName>
                                          <p:attrName>ppt_y</p:attrName>
                                        </p:attrNameLst>
                                      </p:cBhvr>
                                      <p:rCtr x="0" y="-60"/>
                                    </p:animMotion>
                                  </p:childTnLst>
                                </p:cTn>
                              </p:par>
                            </p:childTnLst>
                          </p:cTn>
                        </p:par>
                        <p:par>
                          <p:cTn id="93" fill="hold">
                            <p:stCondLst>
                              <p:cond delay="1000"/>
                            </p:stCondLst>
                            <p:childTnLst>
                              <p:par>
                                <p:cTn id="94" presetID="6" presetClass="emph" presetSubtype="0" fill="hold" nodeType="afterEffect">
                                  <p:stCondLst>
                                    <p:cond delay="0"/>
                                  </p:stCondLst>
                                  <p:childTnLst>
                                    <p:animScale>
                                      <p:cBhvr>
                                        <p:cTn id="95" dur="1000" fill="hold"/>
                                        <p:tgtEl>
                                          <p:spTgt spid="154648"/>
                                        </p:tgtEl>
                                      </p:cBhvr>
                                      <p:by x="80000" y="80000"/>
                                    </p:animScale>
                                  </p:childTnLst>
                                </p:cTn>
                              </p:par>
                            </p:childTnLst>
                          </p:cTn>
                        </p:par>
                      </p:childTnLst>
                    </p:cTn>
                  </p:par>
                  <p:par>
                    <p:cTn id="96" fill="hold">
                      <p:stCondLst>
                        <p:cond delay="indefinite"/>
                      </p:stCondLst>
                      <p:childTnLst>
                        <p:par>
                          <p:cTn id="97" fill="hold">
                            <p:stCondLst>
                              <p:cond delay="0"/>
                            </p:stCondLst>
                            <p:childTnLst>
                              <p:par>
                                <p:cTn id="98" presetID="64" presetClass="path" presetSubtype="0" accel="50000" decel="50000" fill="hold" nodeType="clickEffect">
                                  <p:stCondLst>
                                    <p:cond delay="0"/>
                                  </p:stCondLst>
                                  <p:childTnLst>
                                    <p:animMotion origin="layout" path="M 0.4625 -0.44403 L 0.4625 -0.58903 " pathEditMode="relative" rAng="0" ptsTypes="AA">
                                      <p:cBhvr>
                                        <p:cTn id="99" dur="1000" fill="hold"/>
                                        <p:tgtEl>
                                          <p:spTgt spid="154648"/>
                                        </p:tgtEl>
                                        <p:attrNameLst>
                                          <p:attrName>ppt_x</p:attrName>
                                          <p:attrName>ppt_y</p:attrName>
                                        </p:attrNameLst>
                                      </p:cBhvr>
                                      <p:rCtr x="0" y="-73"/>
                                    </p:animMotion>
                                  </p:childTnLst>
                                </p:cTn>
                              </p:par>
                              <p:par>
                                <p:cTn id="100" presetID="53" presetClass="exit" presetSubtype="0" fill="hold" nodeType="withEffect">
                                  <p:stCondLst>
                                    <p:cond delay="0"/>
                                  </p:stCondLst>
                                  <p:childTnLst>
                                    <p:anim calcmode="lin" valueType="num">
                                      <p:cBhvr>
                                        <p:cTn id="101" dur="1000"/>
                                        <p:tgtEl>
                                          <p:spTgt spid="154648"/>
                                        </p:tgtEl>
                                        <p:attrNameLst>
                                          <p:attrName>ppt_w</p:attrName>
                                        </p:attrNameLst>
                                      </p:cBhvr>
                                      <p:tavLst>
                                        <p:tav tm="0">
                                          <p:val>
                                            <p:strVal val="ppt_w"/>
                                          </p:val>
                                        </p:tav>
                                        <p:tav tm="100000">
                                          <p:val>
                                            <p:fltVal val="0"/>
                                          </p:val>
                                        </p:tav>
                                      </p:tavLst>
                                    </p:anim>
                                    <p:anim calcmode="lin" valueType="num">
                                      <p:cBhvr>
                                        <p:cTn id="102" dur="1000"/>
                                        <p:tgtEl>
                                          <p:spTgt spid="154648"/>
                                        </p:tgtEl>
                                        <p:attrNameLst>
                                          <p:attrName>ppt_h</p:attrName>
                                        </p:attrNameLst>
                                      </p:cBhvr>
                                      <p:tavLst>
                                        <p:tav tm="0">
                                          <p:val>
                                            <p:strVal val="ppt_h"/>
                                          </p:val>
                                        </p:tav>
                                        <p:tav tm="100000">
                                          <p:val>
                                            <p:fltVal val="0"/>
                                          </p:val>
                                        </p:tav>
                                      </p:tavLst>
                                    </p:anim>
                                    <p:animEffect transition="out" filter="fade">
                                      <p:cBhvr>
                                        <p:cTn id="103" dur="1000"/>
                                        <p:tgtEl>
                                          <p:spTgt spid="154648"/>
                                        </p:tgtEl>
                                      </p:cBhvr>
                                    </p:animEffect>
                                    <p:set>
                                      <p:cBhvr>
                                        <p:cTn id="104" dur="1" fill="hold">
                                          <p:stCondLst>
                                            <p:cond delay="999"/>
                                          </p:stCondLst>
                                        </p:cTn>
                                        <p:tgtEl>
                                          <p:spTgt spid="15464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628" grpId="0"/>
      <p:bldP spid="154628" grpId="1"/>
      <p:bldP spid="154629" grpId="0"/>
      <p:bldP spid="154629" grpId="1"/>
      <p:bldP spid="154630" grpId="0"/>
      <p:bldP spid="154630"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88" name="Picture 16" descr="WinFX_WCF__12b"/>
          <p:cNvPicPr>
            <a:picLocks noChangeAspect="1" noChangeArrowheads="1"/>
          </p:cNvPicPr>
          <p:nvPr/>
        </p:nvPicPr>
        <p:blipFill>
          <a:blip r:embed="rId3" cstate="print"/>
          <a:srcRect/>
          <a:stretch>
            <a:fillRect/>
          </a:stretch>
        </p:blipFill>
        <p:spPr bwMode="auto">
          <a:xfrm>
            <a:off x="0" y="2847975"/>
            <a:ext cx="9144000" cy="4010025"/>
          </a:xfrm>
          <a:prstGeom prst="rect">
            <a:avLst/>
          </a:prstGeom>
          <a:noFill/>
        </p:spPr>
      </p:pic>
      <p:pic>
        <p:nvPicPr>
          <p:cNvPr id="105491" name="Picture 19" descr="WinFX_WCF__09c"/>
          <p:cNvPicPr>
            <a:picLocks noChangeAspect="1" noChangeArrowheads="1"/>
          </p:cNvPicPr>
          <p:nvPr/>
        </p:nvPicPr>
        <p:blipFill>
          <a:blip r:embed="rId4" cstate="print"/>
          <a:srcRect/>
          <a:stretch>
            <a:fillRect/>
          </a:stretch>
        </p:blipFill>
        <p:spPr bwMode="auto">
          <a:xfrm>
            <a:off x="3243263" y="3314700"/>
            <a:ext cx="2605087" cy="3543300"/>
          </a:xfrm>
          <a:prstGeom prst="rect">
            <a:avLst/>
          </a:prstGeom>
          <a:noFill/>
        </p:spPr>
      </p:pic>
      <p:pic>
        <p:nvPicPr>
          <p:cNvPr id="105492" name="Picture 20" descr="WinFX_WCF__09d"/>
          <p:cNvPicPr>
            <a:picLocks noChangeAspect="1" noChangeArrowheads="1"/>
          </p:cNvPicPr>
          <p:nvPr/>
        </p:nvPicPr>
        <p:blipFill>
          <a:blip r:embed="rId5" cstate="print"/>
          <a:srcRect/>
          <a:stretch>
            <a:fillRect/>
          </a:stretch>
        </p:blipFill>
        <p:spPr bwMode="auto">
          <a:xfrm>
            <a:off x="6319838" y="3306763"/>
            <a:ext cx="2605087" cy="3543300"/>
          </a:xfrm>
          <a:prstGeom prst="rect">
            <a:avLst/>
          </a:prstGeom>
          <a:noFill/>
        </p:spPr>
      </p:pic>
      <p:pic>
        <p:nvPicPr>
          <p:cNvPr id="105490" name="Picture 18" descr="WinFX_WCF__09b"/>
          <p:cNvPicPr>
            <a:picLocks noChangeAspect="1" noChangeArrowheads="1"/>
          </p:cNvPicPr>
          <p:nvPr/>
        </p:nvPicPr>
        <p:blipFill>
          <a:blip r:embed="rId6" cstate="print"/>
          <a:srcRect/>
          <a:stretch>
            <a:fillRect/>
          </a:stretch>
        </p:blipFill>
        <p:spPr bwMode="auto">
          <a:xfrm>
            <a:off x="344488" y="3316288"/>
            <a:ext cx="2605087" cy="3541712"/>
          </a:xfrm>
          <a:prstGeom prst="rect">
            <a:avLst/>
          </a:prstGeom>
          <a:noFill/>
        </p:spPr>
      </p:pic>
      <p:pic>
        <p:nvPicPr>
          <p:cNvPr id="105489" name="Picture 17" descr="WinFX_WCF__09a"/>
          <p:cNvPicPr>
            <a:picLocks noChangeAspect="1" noChangeArrowheads="1"/>
          </p:cNvPicPr>
          <p:nvPr/>
        </p:nvPicPr>
        <p:blipFill>
          <a:blip r:embed="rId7" cstate="print"/>
          <a:srcRect/>
          <a:stretch>
            <a:fillRect/>
          </a:stretch>
        </p:blipFill>
        <p:spPr bwMode="auto">
          <a:xfrm>
            <a:off x="0" y="1403350"/>
            <a:ext cx="9144000" cy="2482850"/>
          </a:xfrm>
          <a:prstGeom prst="rect">
            <a:avLst/>
          </a:prstGeom>
          <a:noFill/>
        </p:spPr>
      </p:pic>
      <p:sp>
        <p:nvSpPr>
          <p:cNvPr id="105493" name="Rectangle 21"/>
          <p:cNvSpPr>
            <a:spLocks noGrp="1" noChangeArrowheads="1"/>
          </p:cNvSpPr>
          <p:nvPr>
            <p:ph type="title"/>
          </p:nvPr>
        </p:nvSpPr>
        <p:spPr/>
        <p:txBody>
          <a:bodyPr/>
          <a:lstStyle/>
          <a:p>
            <a:r>
              <a:rPr lang="en-US">
                <a:sym typeface="Wingdings" pitchFamily="2" charset="2"/>
              </a:rPr>
              <a:t>Windows Communication Foundation</a:t>
            </a:r>
          </a:p>
        </p:txBody>
      </p:sp>
      <p:sp>
        <p:nvSpPr>
          <p:cNvPr id="105478" name="Text Box 6"/>
          <p:cNvSpPr txBox="1">
            <a:spLocks noChangeArrowheads="1"/>
          </p:cNvSpPr>
          <p:nvPr/>
        </p:nvSpPr>
        <p:spPr bwMode="auto">
          <a:xfrm>
            <a:off x="401638" y="3641725"/>
            <a:ext cx="2484437" cy="312738"/>
          </a:xfrm>
          <a:prstGeom prst="rect">
            <a:avLst/>
          </a:prstGeom>
          <a:noFill/>
          <a:ln w="9525" algn="ctr">
            <a:noFill/>
            <a:miter lim="800000"/>
            <a:headEnd/>
            <a:tailEnd/>
          </a:ln>
          <a:effectLst/>
        </p:spPr>
        <p:txBody>
          <a:bodyPr lIns="45705" tIns="45705" rIns="45705" bIns="45705">
            <a:spAutoFit/>
          </a:bodyPr>
          <a:lstStyle/>
          <a:p>
            <a:pPr>
              <a:spcBef>
                <a:spcPct val="50000"/>
              </a:spcBef>
            </a:pPr>
            <a:r>
              <a:rPr lang="en-US" sz="1700" b="1">
                <a:solidFill>
                  <a:srgbClr val="111111"/>
                </a:solidFill>
                <a:effectLst/>
                <a:latin typeface="Arial" charset="0"/>
              </a:rPr>
              <a:t>INTEROPERABILITY</a:t>
            </a:r>
          </a:p>
        </p:txBody>
      </p:sp>
      <p:sp>
        <p:nvSpPr>
          <p:cNvPr id="105479" name="Text Box 7"/>
          <p:cNvSpPr txBox="1">
            <a:spLocks noChangeArrowheads="1"/>
          </p:cNvSpPr>
          <p:nvPr/>
        </p:nvSpPr>
        <p:spPr bwMode="auto">
          <a:xfrm>
            <a:off x="3333750" y="3641725"/>
            <a:ext cx="2427288" cy="312738"/>
          </a:xfrm>
          <a:prstGeom prst="rect">
            <a:avLst/>
          </a:prstGeom>
          <a:noFill/>
          <a:ln w="9525" algn="ctr">
            <a:noFill/>
            <a:miter lim="800000"/>
            <a:headEnd/>
            <a:tailEnd/>
          </a:ln>
          <a:effectLst/>
        </p:spPr>
        <p:txBody>
          <a:bodyPr lIns="45705" tIns="45705" rIns="45705" bIns="45705">
            <a:spAutoFit/>
          </a:bodyPr>
          <a:lstStyle/>
          <a:p>
            <a:pPr>
              <a:spcBef>
                <a:spcPct val="50000"/>
              </a:spcBef>
            </a:pPr>
            <a:r>
              <a:rPr lang="en-US" sz="1700" b="1">
                <a:solidFill>
                  <a:srgbClr val="111111"/>
                </a:solidFill>
                <a:effectLst/>
                <a:latin typeface="Arial" charset="0"/>
              </a:rPr>
              <a:t>PRODUCTIVITY</a:t>
            </a:r>
          </a:p>
        </p:txBody>
      </p:sp>
      <p:sp>
        <p:nvSpPr>
          <p:cNvPr id="105480" name="Text Box 8"/>
          <p:cNvSpPr txBox="1">
            <a:spLocks noChangeArrowheads="1"/>
          </p:cNvSpPr>
          <p:nvPr/>
        </p:nvSpPr>
        <p:spPr bwMode="auto">
          <a:xfrm>
            <a:off x="6430963" y="3421063"/>
            <a:ext cx="2397125" cy="533400"/>
          </a:xfrm>
          <a:prstGeom prst="rect">
            <a:avLst/>
          </a:prstGeom>
          <a:noFill/>
          <a:ln w="9525" algn="ctr">
            <a:noFill/>
            <a:miter lim="800000"/>
            <a:headEnd/>
            <a:tailEnd/>
          </a:ln>
          <a:effectLst/>
        </p:spPr>
        <p:txBody>
          <a:bodyPr lIns="45705" tIns="45705" rIns="45705" bIns="45705">
            <a:spAutoFit/>
          </a:bodyPr>
          <a:lstStyle/>
          <a:p>
            <a:pPr>
              <a:spcBef>
                <a:spcPct val="50000"/>
              </a:spcBef>
            </a:pPr>
            <a:r>
              <a:rPr lang="en-US" sz="1700" b="1">
                <a:solidFill>
                  <a:srgbClr val="111111"/>
                </a:solidFill>
                <a:effectLst/>
                <a:latin typeface="Arial" charset="0"/>
              </a:rPr>
              <a:t>SERVICE-ORIENTED DEVELOPMENT</a:t>
            </a:r>
          </a:p>
        </p:txBody>
      </p:sp>
      <p:sp>
        <p:nvSpPr>
          <p:cNvPr id="105481" name="Text Box 9"/>
          <p:cNvSpPr txBox="1">
            <a:spLocks noChangeArrowheads="1"/>
          </p:cNvSpPr>
          <p:nvPr/>
        </p:nvSpPr>
        <p:spPr bwMode="auto">
          <a:xfrm>
            <a:off x="534988" y="4502150"/>
            <a:ext cx="2201862" cy="1368425"/>
          </a:xfrm>
          <a:prstGeom prst="rect">
            <a:avLst/>
          </a:prstGeom>
          <a:noFill/>
          <a:ln w="9525" algn="ctr">
            <a:noFill/>
            <a:miter lim="800000"/>
            <a:headEnd/>
            <a:tailEnd/>
          </a:ln>
          <a:effectLst/>
        </p:spPr>
        <p:txBody>
          <a:bodyPr lIns="45705" tIns="45705" rIns="45705" bIns="45705">
            <a:spAutoFit/>
          </a:bodyPr>
          <a:lstStyle/>
          <a:p>
            <a:pPr marL="231775" indent="-231775" algn="l">
              <a:spcBef>
                <a:spcPct val="50000"/>
              </a:spcBef>
              <a:buFontTx/>
              <a:buChar char="•"/>
            </a:pPr>
            <a:r>
              <a:rPr lang="en-US" sz="1500">
                <a:solidFill>
                  <a:srgbClr val="FFFFFF"/>
                </a:solidFill>
                <a:effectLst/>
              </a:rPr>
              <a:t>Broad Support for WS-* specifications</a:t>
            </a:r>
          </a:p>
          <a:p>
            <a:pPr marL="231775" indent="-231775" algn="l">
              <a:spcBef>
                <a:spcPct val="50000"/>
              </a:spcBef>
              <a:buFontTx/>
              <a:buChar char="•"/>
            </a:pPr>
            <a:r>
              <a:rPr lang="en-US" sz="1500">
                <a:solidFill>
                  <a:srgbClr val="FFFFFF"/>
                </a:solidFill>
                <a:effectLst/>
              </a:rPr>
              <a:t>Compatible with existing MS distributed application technologies</a:t>
            </a:r>
          </a:p>
        </p:txBody>
      </p:sp>
      <p:sp>
        <p:nvSpPr>
          <p:cNvPr id="105482" name="Text Box 10"/>
          <p:cNvSpPr txBox="1">
            <a:spLocks noChangeArrowheads="1"/>
          </p:cNvSpPr>
          <p:nvPr/>
        </p:nvSpPr>
        <p:spPr bwMode="auto">
          <a:xfrm>
            <a:off x="3363913" y="4502150"/>
            <a:ext cx="2414587" cy="1500380"/>
          </a:xfrm>
          <a:prstGeom prst="rect">
            <a:avLst/>
          </a:prstGeom>
          <a:noFill/>
          <a:ln w="9525" algn="ctr">
            <a:noFill/>
            <a:miter lim="800000"/>
            <a:headEnd/>
            <a:tailEnd/>
          </a:ln>
          <a:effectLst/>
        </p:spPr>
        <p:txBody>
          <a:bodyPr lIns="45705" tIns="45705" rIns="45705" bIns="45705">
            <a:spAutoFit/>
          </a:bodyPr>
          <a:lstStyle/>
          <a:p>
            <a:pPr marL="231775" indent="-231775" algn="l">
              <a:spcBef>
                <a:spcPct val="50000"/>
              </a:spcBef>
              <a:buFontTx/>
              <a:buChar char="•"/>
            </a:pPr>
            <a:r>
              <a:rPr lang="en-US" sz="1500" dirty="0">
                <a:solidFill>
                  <a:srgbClr val="FFFFFF"/>
                </a:solidFill>
                <a:effectLst/>
                <a:latin typeface="Arial" charset="0"/>
              </a:rPr>
              <a:t>Unifies today’s distributed technologies</a:t>
            </a:r>
          </a:p>
          <a:p>
            <a:pPr marL="231775" indent="-231775" algn="l">
              <a:spcBef>
                <a:spcPct val="50000"/>
              </a:spcBef>
              <a:buFontTx/>
              <a:buChar char="•"/>
            </a:pPr>
            <a:r>
              <a:rPr lang="en-US" sz="1500" dirty="0">
                <a:solidFill>
                  <a:srgbClr val="FFFFFF"/>
                </a:solidFill>
                <a:effectLst/>
                <a:latin typeface="Arial" charset="0"/>
              </a:rPr>
              <a:t>Attribute-based development</a:t>
            </a:r>
          </a:p>
          <a:p>
            <a:pPr marL="231775" indent="-231775" algn="l">
              <a:spcBef>
                <a:spcPct val="50000"/>
              </a:spcBef>
              <a:buFontTx/>
              <a:buChar char="•"/>
            </a:pPr>
            <a:r>
              <a:rPr lang="en-US" sz="1500" dirty="0">
                <a:solidFill>
                  <a:srgbClr val="FFFFFF"/>
                </a:solidFill>
                <a:effectLst/>
                <a:latin typeface="Arial" charset="0"/>
              </a:rPr>
              <a:t>Visual Studio </a:t>
            </a:r>
            <a:r>
              <a:rPr lang="en-US" sz="1500" dirty="0" smtClean="0">
                <a:solidFill>
                  <a:srgbClr val="FFFFFF"/>
                </a:solidFill>
                <a:effectLst/>
                <a:latin typeface="Arial" charset="0"/>
              </a:rPr>
              <a:t>2008 </a:t>
            </a:r>
            <a:r>
              <a:rPr lang="en-US" sz="1500" dirty="0">
                <a:solidFill>
                  <a:srgbClr val="FFFFFF"/>
                </a:solidFill>
                <a:effectLst/>
                <a:latin typeface="Arial" charset="0"/>
              </a:rPr>
              <a:t>integration</a:t>
            </a:r>
          </a:p>
        </p:txBody>
      </p:sp>
      <p:sp>
        <p:nvSpPr>
          <p:cNvPr id="105483" name="Text Box 11"/>
          <p:cNvSpPr txBox="1">
            <a:spLocks noChangeArrowheads="1"/>
          </p:cNvSpPr>
          <p:nvPr/>
        </p:nvSpPr>
        <p:spPr bwMode="auto">
          <a:xfrm>
            <a:off x="6489700" y="4502150"/>
            <a:ext cx="2270125" cy="1174750"/>
          </a:xfrm>
          <a:prstGeom prst="rect">
            <a:avLst/>
          </a:prstGeom>
          <a:noFill/>
          <a:ln w="9525" algn="ctr">
            <a:noFill/>
            <a:miter lim="800000"/>
            <a:headEnd/>
            <a:tailEnd/>
          </a:ln>
          <a:effectLst/>
        </p:spPr>
        <p:txBody>
          <a:bodyPr lIns="45705" tIns="45705" rIns="45705" bIns="45705">
            <a:spAutoFit/>
          </a:bodyPr>
          <a:lstStyle/>
          <a:p>
            <a:pPr marL="231775" indent="-231775" algn="l">
              <a:spcBef>
                <a:spcPct val="50000"/>
              </a:spcBef>
              <a:buFontTx/>
              <a:buChar char="•"/>
            </a:pPr>
            <a:r>
              <a:rPr lang="en-US" sz="1500">
                <a:solidFill>
                  <a:srgbClr val="FFFFFF"/>
                </a:solidFill>
                <a:effectLst/>
                <a:latin typeface="Arial" charset="0"/>
              </a:rPr>
              <a:t>Enables development of loosely-coupled services</a:t>
            </a:r>
          </a:p>
          <a:p>
            <a:pPr marL="231775" indent="-231775" algn="l">
              <a:spcBef>
                <a:spcPct val="50000"/>
              </a:spcBef>
              <a:buFontTx/>
              <a:buChar char="•"/>
            </a:pPr>
            <a:r>
              <a:rPr lang="en-US" sz="1500">
                <a:solidFill>
                  <a:srgbClr val="FFFFFF"/>
                </a:solidFill>
                <a:effectLst/>
                <a:latin typeface="Arial" charset="0"/>
              </a:rPr>
              <a:t>Config-based communication</a:t>
            </a:r>
          </a:p>
        </p:txBody>
      </p:sp>
      <p:pic>
        <p:nvPicPr>
          <p:cNvPr id="105495" name="Picture 23" descr="Microsoft"/>
          <p:cNvPicPr>
            <a:picLocks noChangeAspect="1" noChangeArrowheads="1"/>
          </p:cNvPicPr>
          <p:nvPr/>
        </p:nvPicPr>
        <p:blipFill>
          <a:blip r:embed="rId8" cstate="print"/>
          <a:srcRect/>
          <a:stretch>
            <a:fillRect/>
          </a:stretch>
        </p:blipFill>
        <p:spPr bwMode="auto">
          <a:xfrm>
            <a:off x="7870825" y="6242050"/>
            <a:ext cx="1196975" cy="539750"/>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105489"/>
                                        </p:tgtEl>
                                        <p:attrNameLst>
                                          <p:attrName>style.visibility</p:attrName>
                                        </p:attrNameLst>
                                      </p:cBhvr>
                                      <p:to>
                                        <p:strVal val="visible"/>
                                      </p:to>
                                    </p:set>
                                    <p:animEffect transition="in" filter="circle(out)">
                                      <p:cBhvr>
                                        <p:cTn id="7" dur="500"/>
                                        <p:tgtEl>
                                          <p:spTgt spid="10548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5490"/>
                                        </p:tgtEl>
                                        <p:attrNameLst>
                                          <p:attrName>style.visibility</p:attrName>
                                        </p:attrNameLst>
                                      </p:cBhvr>
                                      <p:to>
                                        <p:strVal val="visible"/>
                                      </p:to>
                                    </p:set>
                                    <p:animEffect transition="in" filter="fade">
                                      <p:cBhvr>
                                        <p:cTn id="11" dur="2000"/>
                                        <p:tgtEl>
                                          <p:spTgt spid="105490"/>
                                        </p:tgtEl>
                                      </p:cBhvr>
                                    </p:animEffect>
                                  </p:childTnLst>
                                </p:cTn>
                              </p:par>
                              <p:par>
                                <p:cTn id="12" presetID="64" presetClass="path" presetSubtype="0" accel="50000" decel="50000" fill="hold" nodeType="withEffect">
                                  <p:stCondLst>
                                    <p:cond delay="0"/>
                                  </p:stCondLst>
                                  <p:childTnLst>
                                    <p:animMotion origin="layout" path="M -4.72222E-6 0.16393 L -4.72222E-6 7.51445E-7 " pathEditMode="relative" rAng="0" ptsTypes="AA">
                                      <p:cBhvr>
                                        <p:cTn id="13" dur="2000" fill="hold"/>
                                        <p:tgtEl>
                                          <p:spTgt spid="105490"/>
                                        </p:tgtEl>
                                        <p:attrNameLst>
                                          <p:attrName>ppt_x</p:attrName>
                                          <p:attrName>ppt_y</p:attrName>
                                        </p:attrNameLst>
                                      </p:cBhvr>
                                      <p:rCtr x="0" y="-82"/>
                                    </p:animMotion>
                                  </p:childTnLst>
                                </p:cTn>
                              </p:par>
                              <p:par>
                                <p:cTn id="14" presetID="6" presetClass="entr" presetSubtype="32" fill="hold" grpId="0" nodeType="withEffect">
                                  <p:stCondLst>
                                    <p:cond delay="1500"/>
                                  </p:stCondLst>
                                  <p:iterate type="lt">
                                    <p:tmPct val="10000"/>
                                  </p:iterate>
                                  <p:childTnLst>
                                    <p:set>
                                      <p:cBhvr>
                                        <p:cTn id="15" dur="1" fill="hold">
                                          <p:stCondLst>
                                            <p:cond delay="0"/>
                                          </p:stCondLst>
                                        </p:cTn>
                                        <p:tgtEl>
                                          <p:spTgt spid="105478"/>
                                        </p:tgtEl>
                                        <p:attrNameLst>
                                          <p:attrName>style.visibility</p:attrName>
                                        </p:attrNameLst>
                                      </p:cBhvr>
                                      <p:to>
                                        <p:strVal val="visible"/>
                                      </p:to>
                                    </p:set>
                                    <p:animEffect transition="in" filter="circle(out)">
                                      <p:cBhvr>
                                        <p:cTn id="16" dur="500"/>
                                        <p:tgtEl>
                                          <p:spTgt spid="105478"/>
                                        </p:tgtEl>
                                      </p:cBhvr>
                                    </p:animEffect>
                                  </p:childTnLst>
                                </p:cTn>
                              </p:par>
                            </p:childTnLst>
                          </p:cTn>
                        </p:par>
                        <p:par>
                          <p:cTn id="17" fill="hold">
                            <p:stCondLst>
                              <p:cond delay="3250"/>
                            </p:stCondLst>
                            <p:childTnLst>
                              <p:par>
                                <p:cTn id="18" presetID="22" presetClass="entr" presetSubtype="8" fill="hold" grpId="0" nodeType="afterEffect">
                                  <p:stCondLst>
                                    <p:cond delay="0"/>
                                  </p:stCondLst>
                                  <p:childTnLst>
                                    <p:set>
                                      <p:cBhvr>
                                        <p:cTn id="19" dur="1" fill="hold">
                                          <p:stCondLst>
                                            <p:cond delay="0"/>
                                          </p:stCondLst>
                                        </p:cTn>
                                        <p:tgtEl>
                                          <p:spTgt spid="105481">
                                            <p:txEl>
                                              <p:pRg st="0" end="0"/>
                                            </p:txEl>
                                          </p:spTgt>
                                        </p:tgtEl>
                                        <p:attrNameLst>
                                          <p:attrName>style.visibility</p:attrName>
                                        </p:attrNameLst>
                                      </p:cBhvr>
                                      <p:to>
                                        <p:strVal val="visible"/>
                                      </p:to>
                                    </p:set>
                                    <p:animEffect transition="in" filter="wipe(left)">
                                      <p:cBhvr>
                                        <p:cTn id="20" dur="500"/>
                                        <p:tgtEl>
                                          <p:spTgt spid="105481">
                                            <p:txEl>
                                              <p:pRg st="0" end="0"/>
                                            </p:txEl>
                                          </p:spTgt>
                                        </p:tgtEl>
                                      </p:cBhvr>
                                    </p:animEffect>
                                  </p:childTnLst>
                                </p:cTn>
                              </p:par>
                            </p:childTnLst>
                          </p:cTn>
                        </p:par>
                        <p:par>
                          <p:cTn id="21" fill="hold">
                            <p:stCondLst>
                              <p:cond delay="3750"/>
                            </p:stCondLst>
                            <p:childTnLst>
                              <p:par>
                                <p:cTn id="22" presetID="22" presetClass="entr" presetSubtype="8" fill="hold" grpId="0" nodeType="afterEffect">
                                  <p:stCondLst>
                                    <p:cond delay="0"/>
                                  </p:stCondLst>
                                  <p:childTnLst>
                                    <p:set>
                                      <p:cBhvr>
                                        <p:cTn id="23" dur="1" fill="hold">
                                          <p:stCondLst>
                                            <p:cond delay="0"/>
                                          </p:stCondLst>
                                        </p:cTn>
                                        <p:tgtEl>
                                          <p:spTgt spid="105481">
                                            <p:txEl>
                                              <p:pRg st="1" end="1"/>
                                            </p:txEl>
                                          </p:spTgt>
                                        </p:tgtEl>
                                        <p:attrNameLst>
                                          <p:attrName>style.visibility</p:attrName>
                                        </p:attrNameLst>
                                      </p:cBhvr>
                                      <p:to>
                                        <p:strVal val="visible"/>
                                      </p:to>
                                    </p:set>
                                    <p:animEffect transition="in" filter="wipe(left)">
                                      <p:cBhvr>
                                        <p:cTn id="24" dur="500"/>
                                        <p:tgtEl>
                                          <p:spTgt spid="105481">
                                            <p:txEl>
                                              <p:pRg st="1" end="1"/>
                                            </p:txEl>
                                          </p:spTgt>
                                        </p:tgtEl>
                                      </p:cBhvr>
                                    </p:animEffect>
                                  </p:childTnLst>
                                </p:cTn>
                              </p:par>
                            </p:childTnLst>
                          </p:cTn>
                        </p:par>
                        <p:par>
                          <p:cTn id="25" fill="hold">
                            <p:stCondLst>
                              <p:cond delay="4250"/>
                            </p:stCondLst>
                            <p:childTnLst>
                              <p:par>
                                <p:cTn id="26" presetID="10" presetClass="entr" presetSubtype="0" fill="hold" nodeType="afterEffect">
                                  <p:stCondLst>
                                    <p:cond delay="0"/>
                                  </p:stCondLst>
                                  <p:childTnLst>
                                    <p:set>
                                      <p:cBhvr>
                                        <p:cTn id="27" dur="1" fill="hold">
                                          <p:stCondLst>
                                            <p:cond delay="0"/>
                                          </p:stCondLst>
                                        </p:cTn>
                                        <p:tgtEl>
                                          <p:spTgt spid="105491"/>
                                        </p:tgtEl>
                                        <p:attrNameLst>
                                          <p:attrName>style.visibility</p:attrName>
                                        </p:attrNameLst>
                                      </p:cBhvr>
                                      <p:to>
                                        <p:strVal val="visible"/>
                                      </p:to>
                                    </p:set>
                                    <p:animEffect transition="in" filter="fade">
                                      <p:cBhvr>
                                        <p:cTn id="28" dur="2000"/>
                                        <p:tgtEl>
                                          <p:spTgt spid="105491"/>
                                        </p:tgtEl>
                                      </p:cBhvr>
                                    </p:animEffect>
                                  </p:childTnLst>
                                </p:cTn>
                              </p:par>
                              <p:par>
                                <p:cTn id="29" presetID="64" presetClass="path" presetSubtype="0" accel="50000" decel="50000" fill="hold" nodeType="withEffect">
                                  <p:stCondLst>
                                    <p:cond delay="0"/>
                                  </p:stCondLst>
                                  <p:childTnLst>
                                    <p:animMotion origin="layout" path="M 1.38889E-6 0.16324 L 1.38889E-6 7.51445E-7 " pathEditMode="relative" rAng="0" ptsTypes="AA">
                                      <p:cBhvr>
                                        <p:cTn id="30" dur="2000" fill="hold"/>
                                        <p:tgtEl>
                                          <p:spTgt spid="105491"/>
                                        </p:tgtEl>
                                        <p:attrNameLst>
                                          <p:attrName>ppt_x</p:attrName>
                                          <p:attrName>ppt_y</p:attrName>
                                        </p:attrNameLst>
                                      </p:cBhvr>
                                      <p:rCtr x="0" y="-82"/>
                                    </p:animMotion>
                                  </p:childTnLst>
                                </p:cTn>
                              </p:par>
                              <p:par>
                                <p:cTn id="31" presetID="6" presetClass="entr" presetSubtype="32" fill="hold" grpId="0" nodeType="withEffect">
                                  <p:stCondLst>
                                    <p:cond delay="1550"/>
                                  </p:stCondLst>
                                  <p:iterate type="lt">
                                    <p:tmPct val="10000"/>
                                  </p:iterate>
                                  <p:childTnLst>
                                    <p:set>
                                      <p:cBhvr>
                                        <p:cTn id="32" dur="1" fill="hold">
                                          <p:stCondLst>
                                            <p:cond delay="0"/>
                                          </p:stCondLst>
                                        </p:cTn>
                                        <p:tgtEl>
                                          <p:spTgt spid="105479"/>
                                        </p:tgtEl>
                                        <p:attrNameLst>
                                          <p:attrName>style.visibility</p:attrName>
                                        </p:attrNameLst>
                                      </p:cBhvr>
                                      <p:to>
                                        <p:strVal val="visible"/>
                                      </p:to>
                                    </p:set>
                                    <p:animEffect transition="in" filter="circle(out)">
                                      <p:cBhvr>
                                        <p:cTn id="33" dur="500"/>
                                        <p:tgtEl>
                                          <p:spTgt spid="105479"/>
                                        </p:tgtEl>
                                      </p:cBhvr>
                                    </p:animEffect>
                                  </p:childTnLst>
                                </p:cTn>
                              </p:par>
                            </p:childTnLst>
                          </p:cTn>
                        </p:par>
                        <p:par>
                          <p:cTn id="34" fill="hold">
                            <p:stCondLst>
                              <p:cond delay="6850"/>
                            </p:stCondLst>
                            <p:childTnLst>
                              <p:par>
                                <p:cTn id="35" presetID="22" presetClass="entr" presetSubtype="8" fill="hold" grpId="0" nodeType="afterEffect">
                                  <p:stCondLst>
                                    <p:cond delay="0"/>
                                  </p:stCondLst>
                                  <p:childTnLst>
                                    <p:set>
                                      <p:cBhvr>
                                        <p:cTn id="36" dur="1" fill="hold">
                                          <p:stCondLst>
                                            <p:cond delay="0"/>
                                          </p:stCondLst>
                                        </p:cTn>
                                        <p:tgtEl>
                                          <p:spTgt spid="105482">
                                            <p:txEl>
                                              <p:pRg st="0" end="0"/>
                                            </p:txEl>
                                          </p:spTgt>
                                        </p:tgtEl>
                                        <p:attrNameLst>
                                          <p:attrName>style.visibility</p:attrName>
                                        </p:attrNameLst>
                                      </p:cBhvr>
                                      <p:to>
                                        <p:strVal val="visible"/>
                                      </p:to>
                                    </p:set>
                                    <p:animEffect transition="in" filter="wipe(left)">
                                      <p:cBhvr>
                                        <p:cTn id="37" dur="500"/>
                                        <p:tgtEl>
                                          <p:spTgt spid="105482">
                                            <p:txEl>
                                              <p:pRg st="0" end="0"/>
                                            </p:txEl>
                                          </p:spTgt>
                                        </p:tgtEl>
                                      </p:cBhvr>
                                    </p:animEffect>
                                  </p:childTnLst>
                                </p:cTn>
                              </p:par>
                            </p:childTnLst>
                          </p:cTn>
                        </p:par>
                        <p:par>
                          <p:cTn id="38" fill="hold">
                            <p:stCondLst>
                              <p:cond delay="7350"/>
                            </p:stCondLst>
                            <p:childTnLst>
                              <p:par>
                                <p:cTn id="39" presetID="22" presetClass="entr" presetSubtype="8" fill="hold" grpId="0" nodeType="afterEffect">
                                  <p:stCondLst>
                                    <p:cond delay="0"/>
                                  </p:stCondLst>
                                  <p:childTnLst>
                                    <p:set>
                                      <p:cBhvr>
                                        <p:cTn id="40" dur="1" fill="hold">
                                          <p:stCondLst>
                                            <p:cond delay="0"/>
                                          </p:stCondLst>
                                        </p:cTn>
                                        <p:tgtEl>
                                          <p:spTgt spid="105482">
                                            <p:txEl>
                                              <p:pRg st="1" end="1"/>
                                            </p:txEl>
                                          </p:spTgt>
                                        </p:tgtEl>
                                        <p:attrNameLst>
                                          <p:attrName>style.visibility</p:attrName>
                                        </p:attrNameLst>
                                      </p:cBhvr>
                                      <p:to>
                                        <p:strVal val="visible"/>
                                      </p:to>
                                    </p:set>
                                    <p:animEffect transition="in" filter="wipe(left)">
                                      <p:cBhvr>
                                        <p:cTn id="41" dur="500"/>
                                        <p:tgtEl>
                                          <p:spTgt spid="105482">
                                            <p:txEl>
                                              <p:pRg st="1" end="1"/>
                                            </p:txEl>
                                          </p:spTgt>
                                        </p:tgtEl>
                                      </p:cBhvr>
                                    </p:animEffect>
                                  </p:childTnLst>
                                </p:cTn>
                              </p:par>
                            </p:childTnLst>
                          </p:cTn>
                        </p:par>
                        <p:par>
                          <p:cTn id="42" fill="hold">
                            <p:stCondLst>
                              <p:cond delay="7850"/>
                            </p:stCondLst>
                            <p:childTnLst>
                              <p:par>
                                <p:cTn id="43" presetID="22" presetClass="entr" presetSubtype="8" fill="hold" grpId="0" nodeType="afterEffect">
                                  <p:stCondLst>
                                    <p:cond delay="0"/>
                                  </p:stCondLst>
                                  <p:childTnLst>
                                    <p:set>
                                      <p:cBhvr>
                                        <p:cTn id="44" dur="1" fill="hold">
                                          <p:stCondLst>
                                            <p:cond delay="0"/>
                                          </p:stCondLst>
                                        </p:cTn>
                                        <p:tgtEl>
                                          <p:spTgt spid="105482">
                                            <p:txEl>
                                              <p:pRg st="2" end="2"/>
                                            </p:txEl>
                                          </p:spTgt>
                                        </p:tgtEl>
                                        <p:attrNameLst>
                                          <p:attrName>style.visibility</p:attrName>
                                        </p:attrNameLst>
                                      </p:cBhvr>
                                      <p:to>
                                        <p:strVal val="visible"/>
                                      </p:to>
                                    </p:set>
                                    <p:animEffect transition="in" filter="wipe(left)">
                                      <p:cBhvr>
                                        <p:cTn id="45" dur="500"/>
                                        <p:tgtEl>
                                          <p:spTgt spid="105482">
                                            <p:txEl>
                                              <p:pRg st="2" end="2"/>
                                            </p:txEl>
                                          </p:spTgt>
                                        </p:tgtEl>
                                      </p:cBhvr>
                                    </p:animEffect>
                                  </p:childTnLst>
                                </p:cTn>
                              </p:par>
                            </p:childTnLst>
                          </p:cTn>
                        </p:par>
                        <p:par>
                          <p:cTn id="46" fill="hold">
                            <p:stCondLst>
                              <p:cond delay="8350"/>
                            </p:stCondLst>
                            <p:childTnLst>
                              <p:par>
                                <p:cTn id="47" presetID="10" presetClass="entr" presetSubtype="0" fill="hold" nodeType="afterEffect">
                                  <p:stCondLst>
                                    <p:cond delay="0"/>
                                  </p:stCondLst>
                                  <p:childTnLst>
                                    <p:set>
                                      <p:cBhvr>
                                        <p:cTn id="48" dur="1" fill="hold">
                                          <p:stCondLst>
                                            <p:cond delay="0"/>
                                          </p:stCondLst>
                                        </p:cTn>
                                        <p:tgtEl>
                                          <p:spTgt spid="105492"/>
                                        </p:tgtEl>
                                        <p:attrNameLst>
                                          <p:attrName>style.visibility</p:attrName>
                                        </p:attrNameLst>
                                      </p:cBhvr>
                                      <p:to>
                                        <p:strVal val="visible"/>
                                      </p:to>
                                    </p:set>
                                    <p:animEffect transition="in" filter="fade">
                                      <p:cBhvr>
                                        <p:cTn id="49" dur="2000"/>
                                        <p:tgtEl>
                                          <p:spTgt spid="105492"/>
                                        </p:tgtEl>
                                      </p:cBhvr>
                                    </p:animEffect>
                                  </p:childTnLst>
                                </p:cTn>
                              </p:par>
                              <p:par>
                                <p:cTn id="50" presetID="64" presetClass="path" presetSubtype="0" accel="50000" decel="50000" fill="hold" nodeType="withEffect">
                                  <p:stCondLst>
                                    <p:cond delay="0"/>
                                  </p:stCondLst>
                                  <p:childTnLst>
                                    <p:animMotion origin="layout" path="M 3.05556E-6 0.1644 L 3.05556E-6 0.00162 " pathEditMode="relative" rAng="0" ptsTypes="AA">
                                      <p:cBhvr>
                                        <p:cTn id="51" dur="2000" fill="hold"/>
                                        <p:tgtEl>
                                          <p:spTgt spid="105492"/>
                                        </p:tgtEl>
                                        <p:attrNameLst>
                                          <p:attrName>ppt_x</p:attrName>
                                          <p:attrName>ppt_y</p:attrName>
                                        </p:attrNameLst>
                                      </p:cBhvr>
                                      <p:rCtr x="0" y="-81"/>
                                    </p:animMotion>
                                  </p:childTnLst>
                                </p:cTn>
                              </p:par>
                              <p:par>
                                <p:cTn id="52" presetID="6" presetClass="entr" presetSubtype="32" fill="hold" grpId="0" nodeType="withEffect">
                                  <p:stCondLst>
                                    <p:cond delay="1550"/>
                                  </p:stCondLst>
                                  <p:iterate type="lt">
                                    <p:tmPct val="10000"/>
                                  </p:iterate>
                                  <p:childTnLst>
                                    <p:set>
                                      <p:cBhvr>
                                        <p:cTn id="53" dur="1" fill="hold">
                                          <p:stCondLst>
                                            <p:cond delay="0"/>
                                          </p:stCondLst>
                                        </p:cTn>
                                        <p:tgtEl>
                                          <p:spTgt spid="105480"/>
                                        </p:tgtEl>
                                        <p:attrNameLst>
                                          <p:attrName>style.visibility</p:attrName>
                                        </p:attrNameLst>
                                      </p:cBhvr>
                                      <p:to>
                                        <p:strVal val="visible"/>
                                      </p:to>
                                    </p:set>
                                    <p:animEffect transition="in" filter="circle(out)">
                                      <p:cBhvr>
                                        <p:cTn id="54" dur="500"/>
                                        <p:tgtEl>
                                          <p:spTgt spid="105480"/>
                                        </p:tgtEl>
                                      </p:cBhvr>
                                    </p:animEffect>
                                  </p:childTnLst>
                                </p:cTn>
                              </p:par>
                            </p:childTnLst>
                          </p:cTn>
                        </p:par>
                        <p:par>
                          <p:cTn id="55" fill="hold">
                            <p:stCondLst>
                              <p:cond delay="11700"/>
                            </p:stCondLst>
                            <p:childTnLst>
                              <p:par>
                                <p:cTn id="56" presetID="22" presetClass="entr" presetSubtype="8" fill="hold" grpId="0" nodeType="afterEffect">
                                  <p:stCondLst>
                                    <p:cond delay="0"/>
                                  </p:stCondLst>
                                  <p:childTnLst>
                                    <p:set>
                                      <p:cBhvr>
                                        <p:cTn id="57" dur="1" fill="hold">
                                          <p:stCondLst>
                                            <p:cond delay="0"/>
                                          </p:stCondLst>
                                        </p:cTn>
                                        <p:tgtEl>
                                          <p:spTgt spid="105483">
                                            <p:txEl>
                                              <p:pRg st="0" end="0"/>
                                            </p:txEl>
                                          </p:spTgt>
                                        </p:tgtEl>
                                        <p:attrNameLst>
                                          <p:attrName>style.visibility</p:attrName>
                                        </p:attrNameLst>
                                      </p:cBhvr>
                                      <p:to>
                                        <p:strVal val="visible"/>
                                      </p:to>
                                    </p:set>
                                    <p:animEffect transition="in" filter="wipe(left)">
                                      <p:cBhvr>
                                        <p:cTn id="58" dur="500"/>
                                        <p:tgtEl>
                                          <p:spTgt spid="105483">
                                            <p:txEl>
                                              <p:pRg st="0" end="0"/>
                                            </p:txEl>
                                          </p:spTgt>
                                        </p:tgtEl>
                                      </p:cBhvr>
                                    </p:animEffect>
                                  </p:childTnLst>
                                </p:cTn>
                              </p:par>
                            </p:childTnLst>
                          </p:cTn>
                        </p:par>
                        <p:par>
                          <p:cTn id="59" fill="hold">
                            <p:stCondLst>
                              <p:cond delay="12200"/>
                            </p:stCondLst>
                            <p:childTnLst>
                              <p:par>
                                <p:cTn id="60" presetID="22" presetClass="entr" presetSubtype="8" fill="hold" grpId="0" nodeType="afterEffect">
                                  <p:stCondLst>
                                    <p:cond delay="0"/>
                                  </p:stCondLst>
                                  <p:childTnLst>
                                    <p:set>
                                      <p:cBhvr>
                                        <p:cTn id="61" dur="1" fill="hold">
                                          <p:stCondLst>
                                            <p:cond delay="0"/>
                                          </p:stCondLst>
                                        </p:cTn>
                                        <p:tgtEl>
                                          <p:spTgt spid="105483">
                                            <p:txEl>
                                              <p:pRg st="1" end="1"/>
                                            </p:txEl>
                                          </p:spTgt>
                                        </p:tgtEl>
                                        <p:attrNameLst>
                                          <p:attrName>style.visibility</p:attrName>
                                        </p:attrNameLst>
                                      </p:cBhvr>
                                      <p:to>
                                        <p:strVal val="visible"/>
                                      </p:to>
                                    </p:set>
                                    <p:animEffect transition="in" filter="wipe(left)">
                                      <p:cBhvr>
                                        <p:cTn id="62" dur="500"/>
                                        <p:tgtEl>
                                          <p:spTgt spid="10548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8" grpId="0"/>
      <p:bldP spid="105479" grpId="0"/>
      <p:bldP spid="105480" grpId="0"/>
      <p:bldP spid="105481" grpId="0" build="p" advAuto="0"/>
      <p:bldP spid="105482" grpId="0" build="p" advAuto="0"/>
      <p:bldP spid="105483" grpId="0" build="p" advAuto="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4890" name="Rectangle 10"/>
          <p:cNvSpPr>
            <a:spLocks noGrp="1" noChangeArrowheads="1"/>
          </p:cNvSpPr>
          <p:nvPr>
            <p:ph type="title"/>
          </p:nvPr>
        </p:nvSpPr>
        <p:spPr/>
        <p:txBody>
          <a:bodyPr/>
          <a:lstStyle/>
          <a:p>
            <a:r>
              <a:rPr lang="el-GR" dirty="0" smtClean="0"/>
              <a:t>Δημιουργώντας τα</a:t>
            </a:r>
            <a:r>
              <a:rPr lang="en-US" dirty="0" smtClean="0"/>
              <a:t> </a:t>
            </a:r>
            <a:r>
              <a:rPr lang="en-US" dirty="0"/>
              <a:t>Endpoints</a:t>
            </a:r>
          </a:p>
        </p:txBody>
      </p:sp>
      <p:graphicFrame>
        <p:nvGraphicFramePr>
          <p:cNvPr id="1274913" name="Object 33"/>
          <p:cNvGraphicFramePr>
            <a:graphicFrameLocks noGrp="1" noChangeAspect="1"/>
          </p:cNvGraphicFramePr>
          <p:nvPr>
            <p:ph idx="1"/>
          </p:nvPr>
        </p:nvGraphicFramePr>
        <p:xfrm>
          <a:off x="3135313" y="1782763"/>
          <a:ext cx="1185862" cy="903287"/>
        </p:xfrm>
        <a:graphic>
          <a:graphicData uri="http://schemas.openxmlformats.org/presentationml/2006/ole">
            <mc:AlternateContent xmlns:mc="http://schemas.openxmlformats.org/markup-compatibility/2006">
              <mc:Choice xmlns:v="urn:schemas-microsoft-com:vml" Requires="v">
                <p:oleObj spid="_x0000_s160773" name="Visio" r:id="rId4" imgW="1367573" imgH="1041502" progId="Visio.Drawing.11">
                  <p:embed/>
                </p:oleObj>
              </mc:Choice>
              <mc:Fallback>
                <p:oleObj name="Visio" r:id="rId4" imgW="1367573" imgH="1041502" progId="Visio.Drawing.11">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35313" y="1782763"/>
                        <a:ext cx="1185862" cy="903287"/>
                      </a:xfrm>
                      <a:prstGeom prst="rect">
                        <a:avLst/>
                      </a:prstGeom>
                      <a:noFill/>
                      <a:ln>
                        <a:noFill/>
                      </a:ln>
                      <a:effectLst/>
                      <a:extLst>
                        <a:ext uri="{909E8E84-426E-40DD-AFC4-6F175D3DCCD1}">
                          <a14:hiddenFill xmlns:a14="http://schemas.microsoft.com/office/drawing/2010/main">
                            <a:gradFill rotWithShape="0">
                              <a:gsLst>
                                <a:gs pos="0">
                                  <a:schemeClr val="bg1"/>
                                </a:gs>
                                <a:gs pos="50000">
                                  <a:schemeClr val="accent1"/>
                                </a:gs>
                                <a:gs pos="100000">
                                  <a:schemeClr val="bg1"/>
                                </a:gs>
                              </a:gsLst>
                              <a:lin ang="2700000" scaled="1"/>
                            </a:gra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8" name="Slide Number Placeholder 3"/>
          <p:cNvSpPr>
            <a:spLocks noGrp="1"/>
          </p:cNvSpPr>
          <p:nvPr>
            <p:ph type="sldNum" sz="quarter" idx="4294967295"/>
          </p:nvPr>
        </p:nvSpPr>
        <p:spPr>
          <a:xfrm>
            <a:off x="6845300" y="6445250"/>
            <a:ext cx="2133600" cy="476250"/>
          </a:xfrm>
          <a:prstGeom prst="rect">
            <a:avLst/>
          </a:prstGeom>
        </p:spPr>
        <p:txBody>
          <a:bodyPr/>
          <a:lstStyle/>
          <a:p>
            <a:fld id="{952BEDCB-0912-4883-8710-73296333AC48}" type="slidenum">
              <a:rPr lang="en-US"/>
              <a:pPr/>
              <a:t>25</a:t>
            </a:fld>
            <a:endParaRPr lang="en-US"/>
          </a:p>
        </p:txBody>
      </p:sp>
      <p:sp>
        <p:nvSpPr>
          <p:cNvPr id="1274882" name="AutoShape 2"/>
          <p:cNvSpPr>
            <a:spLocks noChangeArrowheads="1"/>
          </p:cNvSpPr>
          <p:nvPr/>
        </p:nvSpPr>
        <p:spPr bwMode="auto">
          <a:xfrm>
            <a:off x="4562475" y="1858963"/>
            <a:ext cx="1830388" cy="2441575"/>
          </a:xfrm>
          <a:prstGeom prst="roundRect">
            <a:avLst>
              <a:gd name="adj" fmla="val 10171"/>
            </a:avLst>
          </a:prstGeom>
          <a:solidFill>
            <a:srgbClr val="FFCC99">
              <a:alpha val="64999"/>
            </a:srgbClr>
          </a:solidFill>
          <a:ln w="9525">
            <a:noFill/>
            <a:round/>
            <a:headEnd/>
            <a:tailEnd/>
          </a:ln>
          <a:effectLst/>
        </p:spPr>
        <p:txBody>
          <a:bodyPr wrap="none" anchorCtr="1"/>
          <a:lstStyle/>
          <a:p>
            <a:pPr eaLnBrk="1" hangingPunct="1">
              <a:lnSpc>
                <a:spcPct val="100000"/>
              </a:lnSpc>
              <a:spcBef>
                <a:spcPct val="0"/>
              </a:spcBef>
            </a:pPr>
            <a:endParaRPr lang="en-US" sz="1600" dirty="0">
              <a:solidFill>
                <a:schemeClr val="bg1"/>
              </a:solidFill>
              <a:latin typeface="Arial" charset="0"/>
            </a:endParaRPr>
          </a:p>
          <a:p>
            <a:pPr eaLnBrk="1" hangingPunct="1">
              <a:lnSpc>
                <a:spcPct val="100000"/>
              </a:lnSpc>
              <a:spcBef>
                <a:spcPct val="0"/>
              </a:spcBef>
            </a:pPr>
            <a:endParaRPr lang="en-US" sz="1600" dirty="0">
              <a:solidFill>
                <a:schemeClr val="bg1"/>
              </a:solidFill>
              <a:latin typeface="Arial" charset="0"/>
            </a:endParaRPr>
          </a:p>
          <a:p>
            <a:pPr eaLnBrk="1" hangingPunct="1">
              <a:lnSpc>
                <a:spcPct val="100000"/>
              </a:lnSpc>
              <a:spcBef>
                <a:spcPct val="0"/>
              </a:spcBef>
            </a:pPr>
            <a:endParaRPr lang="en-US" sz="1600" dirty="0">
              <a:solidFill>
                <a:schemeClr val="bg1"/>
              </a:solidFill>
              <a:latin typeface="Arial" charset="0"/>
            </a:endParaRPr>
          </a:p>
          <a:p>
            <a:pPr eaLnBrk="1" hangingPunct="1">
              <a:lnSpc>
                <a:spcPct val="100000"/>
              </a:lnSpc>
              <a:spcBef>
                <a:spcPct val="0"/>
              </a:spcBef>
            </a:pPr>
            <a:endParaRPr lang="en-US" sz="1600" dirty="0">
              <a:solidFill>
                <a:schemeClr val="bg1"/>
              </a:solidFill>
              <a:latin typeface="Arial" charset="0"/>
            </a:endParaRPr>
          </a:p>
          <a:p>
            <a:pPr eaLnBrk="1" hangingPunct="1">
              <a:lnSpc>
                <a:spcPct val="100000"/>
              </a:lnSpc>
              <a:spcBef>
                <a:spcPct val="0"/>
              </a:spcBef>
            </a:pPr>
            <a:endParaRPr lang="en-US" sz="1600" dirty="0">
              <a:solidFill>
                <a:schemeClr val="bg1"/>
              </a:solidFill>
              <a:latin typeface="Arial" charset="0"/>
            </a:endParaRPr>
          </a:p>
          <a:p>
            <a:pPr eaLnBrk="1" hangingPunct="1">
              <a:lnSpc>
                <a:spcPct val="100000"/>
              </a:lnSpc>
              <a:spcBef>
                <a:spcPct val="0"/>
              </a:spcBef>
            </a:pPr>
            <a:endParaRPr lang="en-US" sz="1600" dirty="0">
              <a:solidFill>
                <a:schemeClr val="bg1"/>
              </a:solidFill>
              <a:latin typeface="Arial" charset="0"/>
            </a:endParaRPr>
          </a:p>
          <a:p>
            <a:pPr eaLnBrk="1" hangingPunct="1">
              <a:lnSpc>
                <a:spcPct val="100000"/>
              </a:lnSpc>
              <a:spcBef>
                <a:spcPct val="0"/>
              </a:spcBef>
            </a:pPr>
            <a:endParaRPr lang="en-US" sz="1600" dirty="0">
              <a:solidFill>
                <a:schemeClr val="bg1"/>
              </a:solidFill>
              <a:latin typeface="Arial" charset="0"/>
            </a:endParaRPr>
          </a:p>
          <a:p>
            <a:pPr eaLnBrk="1" hangingPunct="1">
              <a:lnSpc>
                <a:spcPct val="100000"/>
              </a:lnSpc>
              <a:spcBef>
                <a:spcPct val="0"/>
              </a:spcBef>
            </a:pPr>
            <a:endParaRPr lang="en-US" sz="1600" dirty="0">
              <a:solidFill>
                <a:schemeClr val="bg1"/>
              </a:solidFill>
              <a:latin typeface="Arial" charset="0"/>
            </a:endParaRPr>
          </a:p>
          <a:p>
            <a:pPr eaLnBrk="1" hangingPunct="1">
              <a:lnSpc>
                <a:spcPct val="100000"/>
              </a:lnSpc>
              <a:spcBef>
                <a:spcPct val="0"/>
              </a:spcBef>
            </a:pPr>
            <a:r>
              <a:rPr lang="en-US" sz="1600" dirty="0" err="1">
                <a:solidFill>
                  <a:schemeClr val="bg1"/>
                </a:solidFill>
                <a:latin typeface="Arial" charset="0"/>
              </a:rPr>
              <a:t>ServiceHost</a:t>
            </a:r>
            <a:endParaRPr lang="en-US" sz="1600" dirty="0">
              <a:solidFill>
                <a:schemeClr val="bg1"/>
              </a:solidFill>
              <a:latin typeface="Arial" charset="0"/>
            </a:endParaRPr>
          </a:p>
        </p:txBody>
      </p:sp>
      <p:cxnSp>
        <p:nvCxnSpPr>
          <p:cNvPr id="1274884" name="AutoShape 4"/>
          <p:cNvCxnSpPr>
            <a:cxnSpLocks noChangeShapeType="1"/>
          </p:cNvCxnSpPr>
          <p:nvPr/>
        </p:nvCxnSpPr>
        <p:spPr bwMode="auto">
          <a:xfrm flipV="1">
            <a:off x="2767013" y="2990850"/>
            <a:ext cx="2189162" cy="1588"/>
          </a:xfrm>
          <a:prstGeom prst="straightConnector1">
            <a:avLst/>
          </a:prstGeom>
          <a:noFill/>
          <a:ln w="57150">
            <a:solidFill>
              <a:srgbClr val="DDDDDD"/>
            </a:solidFill>
            <a:round/>
            <a:headEnd/>
            <a:tailEnd type="triangle" w="med" len="med"/>
          </a:ln>
          <a:effectLst/>
        </p:spPr>
      </p:cxnSp>
      <p:sp>
        <p:nvSpPr>
          <p:cNvPr id="1274885" name="AutoShape 5"/>
          <p:cNvSpPr>
            <a:spLocks noChangeArrowheads="1"/>
          </p:cNvSpPr>
          <p:nvPr/>
        </p:nvSpPr>
        <p:spPr bwMode="auto">
          <a:xfrm>
            <a:off x="468313" y="2047875"/>
            <a:ext cx="1522412" cy="1889125"/>
          </a:xfrm>
          <a:prstGeom prst="roundRect">
            <a:avLst>
              <a:gd name="adj" fmla="val 10171"/>
            </a:avLst>
          </a:prstGeom>
          <a:solidFill>
            <a:schemeClr val="folHlink">
              <a:alpha val="64999"/>
            </a:schemeClr>
          </a:solidFill>
          <a:ln w="9525">
            <a:noFill/>
            <a:round/>
            <a:headEnd/>
            <a:tailEnd/>
          </a:ln>
          <a:effectLst/>
        </p:spPr>
        <p:txBody>
          <a:bodyPr wrap="none" anchorCtr="1"/>
          <a:lstStyle/>
          <a:p>
            <a:pPr eaLnBrk="1" hangingPunct="1">
              <a:lnSpc>
                <a:spcPct val="100000"/>
              </a:lnSpc>
              <a:spcBef>
                <a:spcPct val="0"/>
              </a:spcBef>
            </a:pPr>
            <a:r>
              <a:rPr lang="en-US" sz="1600">
                <a:solidFill>
                  <a:schemeClr val="bg1"/>
                </a:solidFill>
                <a:latin typeface="Arial" charset="0"/>
              </a:rPr>
              <a:t>Client</a:t>
            </a:r>
          </a:p>
        </p:txBody>
      </p:sp>
      <p:pic>
        <p:nvPicPr>
          <p:cNvPr id="1274886" name="Picture 6" descr="PC Running XML Web Service sm"/>
          <p:cNvPicPr>
            <a:picLocks noChangeAspect="1" noChangeArrowheads="1"/>
          </p:cNvPicPr>
          <p:nvPr/>
        </p:nvPicPr>
        <p:blipFill>
          <a:blip r:embed="rId6" cstate="print"/>
          <a:srcRect/>
          <a:stretch>
            <a:fillRect/>
          </a:stretch>
        </p:blipFill>
        <p:spPr bwMode="auto">
          <a:xfrm>
            <a:off x="504825" y="2495550"/>
            <a:ext cx="1001713" cy="992188"/>
          </a:xfrm>
          <a:prstGeom prst="rect">
            <a:avLst/>
          </a:prstGeom>
          <a:noFill/>
        </p:spPr>
      </p:pic>
      <p:pic>
        <p:nvPicPr>
          <p:cNvPr id="1274888" name="Picture 8" descr="Server and XML Web Service sm"/>
          <p:cNvPicPr>
            <a:picLocks noChangeAspect="1" noChangeArrowheads="1"/>
          </p:cNvPicPr>
          <p:nvPr/>
        </p:nvPicPr>
        <p:blipFill>
          <a:blip r:embed="rId7" cstate="print"/>
          <a:srcRect/>
          <a:stretch>
            <a:fillRect/>
          </a:stretch>
        </p:blipFill>
        <p:spPr bwMode="auto">
          <a:xfrm>
            <a:off x="6577013" y="2484438"/>
            <a:ext cx="668337" cy="1014412"/>
          </a:xfrm>
          <a:prstGeom prst="rect">
            <a:avLst/>
          </a:prstGeom>
          <a:noFill/>
        </p:spPr>
      </p:pic>
      <p:sp>
        <p:nvSpPr>
          <p:cNvPr id="1274887" name="AutoShape 7"/>
          <p:cNvSpPr>
            <a:spLocks noChangeArrowheads="1"/>
          </p:cNvSpPr>
          <p:nvPr/>
        </p:nvSpPr>
        <p:spPr bwMode="auto">
          <a:xfrm>
            <a:off x="5721350" y="2047875"/>
            <a:ext cx="2660650" cy="1889125"/>
          </a:xfrm>
          <a:prstGeom prst="roundRect">
            <a:avLst>
              <a:gd name="adj" fmla="val 10171"/>
            </a:avLst>
          </a:prstGeom>
          <a:solidFill>
            <a:schemeClr val="folHlink">
              <a:alpha val="64999"/>
            </a:schemeClr>
          </a:solidFill>
          <a:ln w="9525">
            <a:noFill/>
            <a:round/>
            <a:headEnd/>
            <a:tailEnd/>
          </a:ln>
          <a:effectLst/>
        </p:spPr>
        <p:txBody>
          <a:bodyPr wrap="none" anchorCtr="1"/>
          <a:lstStyle/>
          <a:p>
            <a:pPr eaLnBrk="1" hangingPunct="1">
              <a:lnSpc>
                <a:spcPct val="100000"/>
              </a:lnSpc>
              <a:spcBef>
                <a:spcPct val="0"/>
              </a:spcBef>
            </a:pPr>
            <a:r>
              <a:rPr lang="en-US" sz="1600">
                <a:solidFill>
                  <a:schemeClr val="bg1"/>
                </a:solidFill>
                <a:latin typeface="Arial" charset="0"/>
              </a:rPr>
              <a:t>Service</a:t>
            </a:r>
          </a:p>
        </p:txBody>
      </p:sp>
      <p:pic>
        <p:nvPicPr>
          <p:cNvPr id="1274889" name="Picture 9" descr="Folders sm"/>
          <p:cNvPicPr>
            <a:picLocks noChangeAspect="1" noChangeArrowheads="1"/>
          </p:cNvPicPr>
          <p:nvPr/>
        </p:nvPicPr>
        <p:blipFill>
          <a:blip r:embed="rId8" cstate="print"/>
          <a:srcRect/>
          <a:stretch>
            <a:fillRect/>
          </a:stretch>
        </p:blipFill>
        <p:spPr bwMode="auto">
          <a:xfrm>
            <a:off x="7375525" y="2649538"/>
            <a:ext cx="879475" cy="684212"/>
          </a:xfrm>
          <a:prstGeom prst="rect">
            <a:avLst/>
          </a:prstGeom>
          <a:noFill/>
        </p:spPr>
      </p:pic>
      <p:sp>
        <p:nvSpPr>
          <p:cNvPr id="1274904" name="AutoShape 24"/>
          <p:cNvSpPr>
            <a:spLocks noChangeArrowheads="1"/>
          </p:cNvSpPr>
          <p:nvPr/>
        </p:nvSpPr>
        <p:spPr bwMode="auto">
          <a:xfrm>
            <a:off x="1512888" y="2654300"/>
            <a:ext cx="1392237" cy="1265238"/>
          </a:xfrm>
          <a:prstGeom prst="roundRect">
            <a:avLst>
              <a:gd name="adj" fmla="val 10171"/>
            </a:avLst>
          </a:prstGeom>
          <a:solidFill>
            <a:srgbClr val="FFCC99">
              <a:alpha val="64999"/>
            </a:srgbClr>
          </a:solidFill>
          <a:ln w="9525">
            <a:noFill/>
            <a:round/>
            <a:headEnd/>
            <a:tailEnd/>
          </a:ln>
          <a:effectLst/>
        </p:spPr>
        <p:txBody>
          <a:bodyPr wrap="none" anchorCtr="1"/>
          <a:lstStyle/>
          <a:p>
            <a:pPr eaLnBrk="1" hangingPunct="1">
              <a:lnSpc>
                <a:spcPct val="100000"/>
              </a:lnSpc>
              <a:spcBef>
                <a:spcPct val="0"/>
              </a:spcBef>
            </a:pPr>
            <a:endParaRPr lang="en-US" dirty="0">
              <a:solidFill>
                <a:schemeClr val="bg1"/>
              </a:solidFill>
              <a:latin typeface="Arial" charset="0"/>
            </a:endParaRPr>
          </a:p>
          <a:p>
            <a:pPr eaLnBrk="1" hangingPunct="1">
              <a:lnSpc>
                <a:spcPct val="100000"/>
              </a:lnSpc>
              <a:spcBef>
                <a:spcPct val="0"/>
              </a:spcBef>
            </a:pPr>
            <a:endParaRPr lang="en-US" dirty="0">
              <a:solidFill>
                <a:schemeClr val="bg1"/>
              </a:solidFill>
              <a:latin typeface="Arial" charset="0"/>
            </a:endParaRPr>
          </a:p>
          <a:p>
            <a:pPr eaLnBrk="1" hangingPunct="1">
              <a:lnSpc>
                <a:spcPct val="100000"/>
              </a:lnSpc>
              <a:spcBef>
                <a:spcPct val="0"/>
              </a:spcBef>
            </a:pPr>
            <a:endParaRPr lang="en-US" dirty="0">
              <a:solidFill>
                <a:schemeClr val="bg1"/>
              </a:solidFill>
              <a:latin typeface="Arial" charset="0"/>
            </a:endParaRPr>
          </a:p>
          <a:p>
            <a:pPr eaLnBrk="1" hangingPunct="1">
              <a:lnSpc>
                <a:spcPct val="100000"/>
              </a:lnSpc>
              <a:spcBef>
                <a:spcPct val="0"/>
              </a:spcBef>
            </a:pPr>
            <a:r>
              <a:rPr lang="en-US" sz="1600" dirty="0" err="1" smtClean="0">
                <a:solidFill>
                  <a:schemeClr val="bg1"/>
                </a:solidFill>
                <a:latin typeface="Arial" charset="0"/>
              </a:rPr>
              <a:t>ClientBase</a:t>
            </a:r>
            <a:r>
              <a:rPr lang="en-US" sz="1600" dirty="0" smtClean="0">
                <a:solidFill>
                  <a:schemeClr val="bg1"/>
                </a:solidFill>
                <a:latin typeface="Arial" charset="0"/>
              </a:rPr>
              <a:t>&lt;T&gt;</a:t>
            </a:r>
            <a:endParaRPr lang="en-US" sz="1800" dirty="0">
              <a:solidFill>
                <a:schemeClr val="bg1"/>
              </a:solidFill>
              <a:latin typeface="Arial" charset="0"/>
            </a:endParaRPr>
          </a:p>
        </p:txBody>
      </p:sp>
      <p:grpSp>
        <p:nvGrpSpPr>
          <p:cNvPr id="2" name="Group 34"/>
          <p:cNvGrpSpPr>
            <a:grpSpLocks/>
          </p:cNvGrpSpPr>
          <p:nvPr/>
        </p:nvGrpSpPr>
        <p:grpSpPr bwMode="auto">
          <a:xfrm>
            <a:off x="1616075" y="2798763"/>
            <a:ext cx="1150938" cy="385762"/>
            <a:chOff x="1018" y="1763"/>
            <a:chExt cx="725" cy="243"/>
          </a:xfrm>
        </p:grpSpPr>
        <p:sp>
          <p:nvSpPr>
            <p:cNvPr id="1274915" name="AutoShape 35"/>
            <p:cNvSpPr>
              <a:spLocks noChangeArrowheads="1"/>
            </p:cNvSpPr>
            <p:nvPr/>
          </p:nvSpPr>
          <p:spPr bwMode="auto">
            <a:xfrm>
              <a:off x="1497" y="1763"/>
              <a:ext cx="246" cy="243"/>
            </a:xfrm>
            <a:prstGeom prst="roundRect">
              <a:avLst>
                <a:gd name="adj" fmla="val 10171"/>
              </a:avLst>
            </a:prstGeom>
            <a:solidFill>
              <a:schemeClr val="bg1">
                <a:alpha val="64999"/>
              </a:schemeClr>
            </a:solidFill>
            <a:ln w="9525">
              <a:noFill/>
              <a:round/>
              <a:headEnd/>
              <a:tailEnd/>
            </a:ln>
            <a:effectLst/>
          </p:spPr>
          <p:txBody>
            <a:bodyPr wrap="none" anchor="b"/>
            <a:lstStyle/>
            <a:p>
              <a:pPr eaLnBrk="1" hangingPunct="1">
                <a:lnSpc>
                  <a:spcPct val="100000"/>
                </a:lnSpc>
                <a:spcBef>
                  <a:spcPct val="0"/>
                </a:spcBef>
              </a:pPr>
              <a:r>
                <a:rPr lang="en-US" sz="1600" b="1" dirty="0">
                  <a:solidFill>
                    <a:schemeClr val="bg1"/>
                  </a:solidFill>
                  <a:latin typeface="Arial" charset="0"/>
                </a:rPr>
                <a:t>A</a:t>
              </a:r>
            </a:p>
          </p:txBody>
        </p:sp>
        <p:sp>
          <p:nvSpPr>
            <p:cNvPr id="1274916" name="AutoShape 36"/>
            <p:cNvSpPr>
              <a:spLocks noChangeArrowheads="1"/>
            </p:cNvSpPr>
            <p:nvPr/>
          </p:nvSpPr>
          <p:spPr bwMode="auto">
            <a:xfrm>
              <a:off x="1259" y="1763"/>
              <a:ext cx="233" cy="243"/>
            </a:xfrm>
            <a:prstGeom prst="roundRect">
              <a:avLst>
                <a:gd name="adj" fmla="val 10171"/>
              </a:avLst>
            </a:prstGeom>
            <a:solidFill>
              <a:schemeClr val="tx2">
                <a:alpha val="64999"/>
              </a:schemeClr>
            </a:solidFill>
            <a:ln w="9525">
              <a:noFill/>
              <a:round/>
              <a:headEnd/>
              <a:tailEnd/>
            </a:ln>
            <a:effectLst/>
          </p:spPr>
          <p:txBody>
            <a:bodyPr wrap="none" anchor="b"/>
            <a:lstStyle/>
            <a:p>
              <a:pPr eaLnBrk="1" hangingPunct="1">
                <a:lnSpc>
                  <a:spcPct val="100000"/>
                </a:lnSpc>
                <a:spcBef>
                  <a:spcPct val="0"/>
                </a:spcBef>
              </a:pPr>
              <a:r>
                <a:rPr lang="en-US" sz="1600" b="1" dirty="0">
                  <a:solidFill>
                    <a:schemeClr val="bg1"/>
                  </a:solidFill>
                  <a:latin typeface="Arial" charset="0"/>
                </a:rPr>
                <a:t>B</a:t>
              </a:r>
            </a:p>
          </p:txBody>
        </p:sp>
        <p:sp>
          <p:nvSpPr>
            <p:cNvPr id="1274917" name="AutoShape 37"/>
            <p:cNvSpPr>
              <a:spLocks noChangeArrowheads="1"/>
            </p:cNvSpPr>
            <p:nvPr/>
          </p:nvSpPr>
          <p:spPr bwMode="auto">
            <a:xfrm>
              <a:off x="1018" y="1763"/>
              <a:ext cx="233" cy="243"/>
            </a:xfrm>
            <a:prstGeom prst="roundRect">
              <a:avLst>
                <a:gd name="adj" fmla="val 10171"/>
              </a:avLst>
            </a:prstGeom>
            <a:solidFill>
              <a:schemeClr val="hlink">
                <a:alpha val="64999"/>
              </a:schemeClr>
            </a:solidFill>
            <a:ln w="9525">
              <a:noFill/>
              <a:round/>
              <a:headEnd/>
              <a:tailEnd/>
            </a:ln>
            <a:effectLst/>
          </p:spPr>
          <p:txBody>
            <a:bodyPr wrap="none" anchor="b"/>
            <a:lstStyle/>
            <a:p>
              <a:pPr eaLnBrk="1" hangingPunct="1">
                <a:lnSpc>
                  <a:spcPct val="100000"/>
                </a:lnSpc>
                <a:spcBef>
                  <a:spcPct val="0"/>
                </a:spcBef>
              </a:pPr>
              <a:r>
                <a:rPr lang="en-US" sz="1600" b="1" dirty="0">
                  <a:solidFill>
                    <a:schemeClr val="bg1"/>
                  </a:solidFill>
                  <a:latin typeface="Arial" charset="0"/>
                </a:rPr>
                <a:t>C</a:t>
              </a:r>
            </a:p>
          </p:txBody>
        </p:sp>
      </p:grpSp>
      <p:grpSp>
        <p:nvGrpSpPr>
          <p:cNvPr id="3" name="Group 38"/>
          <p:cNvGrpSpPr>
            <a:grpSpLocks/>
          </p:cNvGrpSpPr>
          <p:nvPr/>
        </p:nvGrpSpPr>
        <p:grpSpPr bwMode="auto">
          <a:xfrm>
            <a:off x="4954588" y="2792413"/>
            <a:ext cx="1138237" cy="385762"/>
            <a:chOff x="3126" y="749"/>
            <a:chExt cx="717" cy="243"/>
          </a:xfrm>
        </p:grpSpPr>
        <p:sp>
          <p:nvSpPr>
            <p:cNvPr id="1274919" name="AutoShape 39"/>
            <p:cNvSpPr>
              <a:spLocks noChangeArrowheads="1"/>
            </p:cNvSpPr>
            <p:nvPr/>
          </p:nvSpPr>
          <p:spPr bwMode="auto">
            <a:xfrm>
              <a:off x="3610" y="749"/>
              <a:ext cx="233" cy="243"/>
            </a:xfrm>
            <a:prstGeom prst="roundRect">
              <a:avLst>
                <a:gd name="adj" fmla="val 10171"/>
              </a:avLst>
            </a:prstGeom>
            <a:solidFill>
              <a:schemeClr val="hlink">
                <a:alpha val="64999"/>
              </a:schemeClr>
            </a:solidFill>
            <a:ln w="9525">
              <a:noFill/>
              <a:round/>
              <a:headEnd/>
              <a:tailEnd/>
            </a:ln>
            <a:effectLst/>
          </p:spPr>
          <p:txBody>
            <a:bodyPr wrap="none" anchor="b"/>
            <a:lstStyle/>
            <a:p>
              <a:pPr eaLnBrk="1" hangingPunct="1">
                <a:lnSpc>
                  <a:spcPct val="100000"/>
                </a:lnSpc>
                <a:spcBef>
                  <a:spcPct val="0"/>
                </a:spcBef>
              </a:pPr>
              <a:r>
                <a:rPr lang="en-US" sz="1600" b="1">
                  <a:solidFill>
                    <a:schemeClr val="bg1"/>
                  </a:solidFill>
                  <a:latin typeface="Arial" charset="0"/>
                </a:rPr>
                <a:t>C</a:t>
              </a:r>
            </a:p>
          </p:txBody>
        </p:sp>
        <p:sp>
          <p:nvSpPr>
            <p:cNvPr id="1274920" name="AutoShape 40"/>
            <p:cNvSpPr>
              <a:spLocks noChangeArrowheads="1"/>
            </p:cNvSpPr>
            <p:nvPr/>
          </p:nvSpPr>
          <p:spPr bwMode="auto">
            <a:xfrm>
              <a:off x="3367" y="749"/>
              <a:ext cx="233" cy="243"/>
            </a:xfrm>
            <a:prstGeom prst="roundRect">
              <a:avLst>
                <a:gd name="adj" fmla="val 10171"/>
              </a:avLst>
            </a:prstGeom>
            <a:solidFill>
              <a:schemeClr val="tx2">
                <a:alpha val="64999"/>
              </a:schemeClr>
            </a:solidFill>
            <a:ln w="9525">
              <a:noFill/>
              <a:round/>
              <a:headEnd/>
              <a:tailEnd/>
            </a:ln>
            <a:effectLst/>
          </p:spPr>
          <p:txBody>
            <a:bodyPr wrap="none" anchor="b"/>
            <a:lstStyle/>
            <a:p>
              <a:pPr eaLnBrk="1" hangingPunct="1">
                <a:lnSpc>
                  <a:spcPct val="100000"/>
                </a:lnSpc>
                <a:spcBef>
                  <a:spcPct val="0"/>
                </a:spcBef>
              </a:pPr>
              <a:r>
                <a:rPr lang="en-US" sz="1600" b="1">
                  <a:solidFill>
                    <a:schemeClr val="bg1"/>
                  </a:solidFill>
                  <a:latin typeface="Arial" charset="0"/>
                </a:rPr>
                <a:t>B</a:t>
              </a:r>
            </a:p>
          </p:txBody>
        </p:sp>
        <p:sp>
          <p:nvSpPr>
            <p:cNvPr id="1274921" name="AutoShape 41"/>
            <p:cNvSpPr>
              <a:spLocks noChangeArrowheads="1"/>
            </p:cNvSpPr>
            <p:nvPr/>
          </p:nvSpPr>
          <p:spPr bwMode="auto">
            <a:xfrm>
              <a:off x="3126" y="749"/>
              <a:ext cx="233" cy="243"/>
            </a:xfrm>
            <a:prstGeom prst="roundRect">
              <a:avLst>
                <a:gd name="adj" fmla="val 10171"/>
              </a:avLst>
            </a:prstGeom>
            <a:solidFill>
              <a:schemeClr val="bg1">
                <a:alpha val="64999"/>
              </a:schemeClr>
            </a:solidFill>
            <a:ln w="9525">
              <a:noFill/>
              <a:round/>
              <a:headEnd/>
              <a:tailEnd/>
            </a:ln>
            <a:effectLst/>
          </p:spPr>
          <p:txBody>
            <a:bodyPr wrap="none" anchor="b"/>
            <a:lstStyle/>
            <a:p>
              <a:pPr eaLnBrk="1" hangingPunct="1">
                <a:lnSpc>
                  <a:spcPct val="100000"/>
                </a:lnSpc>
                <a:spcBef>
                  <a:spcPct val="0"/>
                </a:spcBef>
              </a:pPr>
              <a:r>
                <a:rPr lang="en-US" sz="1600" b="1">
                  <a:solidFill>
                    <a:schemeClr val="bg1"/>
                  </a:solidFill>
                  <a:latin typeface="Arial" charset="0"/>
                </a:rPr>
                <a:t>A</a:t>
              </a:r>
            </a:p>
          </p:txBody>
        </p:sp>
      </p:grpSp>
      <p:grpSp>
        <p:nvGrpSpPr>
          <p:cNvPr id="4" name="Group 42"/>
          <p:cNvGrpSpPr>
            <a:grpSpLocks/>
          </p:cNvGrpSpPr>
          <p:nvPr/>
        </p:nvGrpSpPr>
        <p:grpSpPr bwMode="auto">
          <a:xfrm>
            <a:off x="4948238" y="3249613"/>
            <a:ext cx="1138237" cy="385762"/>
            <a:chOff x="3126" y="749"/>
            <a:chExt cx="717" cy="243"/>
          </a:xfrm>
        </p:grpSpPr>
        <p:sp>
          <p:nvSpPr>
            <p:cNvPr id="1274923" name="AutoShape 43"/>
            <p:cNvSpPr>
              <a:spLocks noChangeArrowheads="1"/>
            </p:cNvSpPr>
            <p:nvPr/>
          </p:nvSpPr>
          <p:spPr bwMode="auto">
            <a:xfrm>
              <a:off x="3610" y="749"/>
              <a:ext cx="233" cy="243"/>
            </a:xfrm>
            <a:prstGeom prst="roundRect">
              <a:avLst>
                <a:gd name="adj" fmla="val 10171"/>
              </a:avLst>
            </a:prstGeom>
            <a:solidFill>
              <a:schemeClr val="hlink">
                <a:alpha val="64999"/>
              </a:schemeClr>
            </a:solidFill>
            <a:ln w="9525">
              <a:noFill/>
              <a:round/>
              <a:headEnd/>
              <a:tailEnd/>
            </a:ln>
            <a:effectLst/>
          </p:spPr>
          <p:txBody>
            <a:bodyPr wrap="none" anchor="b"/>
            <a:lstStyle/>
            <a:p>
              <a:pPr eaLnBrk="1" hangingPunct="1">
                <a:lnSpc>
                  <a:spcPct val="100000"/>
                </a:lnSpc>
                <a:spcBef>
                  <a:spcPct val="0"/>
                </a:spcBef>
              </a:pPr>
              <a:r>
                <a:rPr lang="en-US" sz="1600" b="1">
                  <a:solidFill>
                    <a:schemeClr val="bg1"/>
                  </a:solidFill>
                  <a:latin typeface="Arial" charset="0"/>
                </a:rPr>
                <a:t>C</a:t>
              </a:r>
            </a:p>
          </p:txBody>
        </p:sp>
        <p:sp>
          <p:nvSpPr>
            <p:cNvPr id="1274924" name="AutoShape 44"/>
            <p:cNvSpPr>
              <a:spLocks noChangeArrowheads="1"/>
            </p:cNvSpPr>
            <p:nvPr/>
          </p:nvSpPr>
          <p:spPr bwMode="auto">
            <a:xfrm>
              <a:off x="3367" y="749"/>
              <a:ext cx="233" cy="243"/>
            </a:xfrm>
            <a:prstGeom prst="roundRect">
              <a:avLst>
                <a:gd name="adj" fmla="val 10171"/>
              </a:avLst>
            </a:prstGeom>
            <a:solidFill>
              <a:schemeClr val="tx2">
                <a:alpha val="64999"/>
              </a:schemeClr>
            </a:solidFill>
            <a:ln w="9525">
              <a:noFill/>
              <a:round/>
              <a:headEnd/>
              <a:tailEnd/>
            </a:ln>
            <a:effectLst/>
          </p:spPr>
          <p:txBody>
            <a:bodyPr wrap="none" anchor="b"/>
            <a:lstStyle/>
            <a:p>
              <a:pPr eaLnBrk="1" hangingPunct="1">
                <a:lnSpc>
                  <a:spcPct val="100000"/>
                </a:lnSpc>
                <a:spcBef>
                  <a:spcPct val="0"/>
                </a:spcBef>
              </a:pPr>
              <a:r>
                <a:rPr lang="en-US" sz="1600" b="1">
                  <a:solidFill>
                    <a:schemeClr val="bg1"/>
                  </a:solidFill>
                  <a:latin typeface="Arial" charset="0"/>
                </a:rPr>
                <a:t>B</a:t>
              </a:r>
            </a:p>
          </p:txBody>
        </p:sp>
        <p:sp>
          <p:nvSpPr>
            <p:cNvPr id="1274925" name="AutoShape 45"/>
            <p:cNvSpPr>
              <a:spLocks noChangeArrowheads="1"/>
            </p:cNvSpPr>
            <p:nvPr/>
          </p:nvSpPr>
          <p:spPr bwMode="auto">
            <a:xfrm>
              <a:off x="3126" y="749"/>
              <a:ext cx="233" cy="243"/>
            </a:xfrm>
            <a:prstGeom prst="roundRect">
              <a:avLst>
                <a:gd name="adj" fmla="val 10171"/>
              </a:avLst>
            </a:prstGeom>
            <a:solidFill>
              <a:schemeClr val="bg1">
                <a:alpha val="64999"/>
              </a:schemeClr>
            </a:solidFill>
            <a:ln w="9525">
              <a:noFill/>
              <a:round/>
              <a:headEnd/>
              <a:tailEnd/>
            </a:ln>
            <a:effectLst/>
          </p:spPr>
          <p:txBody>
            <a:bodyPr wrap="none" anchor="b"/>
            <a:lstStyle/>
            <a:p>
              <a:pPr eaLnBrk="1" hangingPunct="1">
                <a:lnSpc>
                  <a:spcPct val="100000"/>
                </a:lnSpc>
                <a:spcBef>
                  <a:spcPct val="0"/>
                </a:spcBef>
              </a:pPr>
              <a:r>
                <a:rPr lang="en-US" sz="1600" b="1">
                  <a:solidFill>
                    <a:schemeClr val="bg1"/>
                  </a:solidFill>
                  <a:latin typeface="Arial" charset="0"/>
                </a:rPr>
                <a:t>A</a:t>
              </a:r>
            </a:p>
          </p:txBody>
        </p:sp>
      </p:grpSp>
      <p:grpSp>
        <p:nvGrpSpPr>
          <p:cNvPr id="5" name="Group 46"/>
          <p:cNvGrpSpPr>
            <a:grpSpLocks/>
          </p:cNvGrpSpPr>
          <p:nvPr/>
        </p:nvGrpSpPr>
        <p:grpSpPr bwMode="auto">
          <a:xfrm>
            <a:off x="4948238" y="2346325"/>
            <a:ext cx="1138237" cy="385763"/>
            <a:chOff x="3126" y="749"/>
            <a:chExt cx="717" cy="243"/>
          </a:xfrm>
        </p:grpSpPr>
        <p:sp>
          <p:nvSpPr>
            <p:cNvPr id="1274927" name="AutoShape 47"/>
            <p:cNvSpPr>
              <a:spLocks noChangeArrowheads="1"/>
            </p:cNvSpPr>
            <p:nvPr/>
          </p:nvSpPr>
          <p:spPr bwMode="auto">
            <a:xfrm>
              <a:off x="3610" y="749"/>
              <a:ext cx="233" cy="243"/>
            </a:xfrm>
            <a:prstGeom prst="roundRect">
              <a:avLst>
                <a:gd name="adj" fmla="val 10171"/>
              </a:avLst>
            </a:prstGeom>
            <a:solidFill>
              <a:schemeClr val="hlink">
                <a:alpha val="64999"/>
              </a:schemeClr>
            </a:solidFill>
            <a:ln w="9525">
              <a:noFill/>
              <a:round/>
              <a:headEnd/>
              <a:tailEnd/>
            </a:ln>
            <a:effectLst/>
          </p:spPr>
          <p:txBody>
            <a:bodyPr wrap="none" anchor="b"/>
            <a:lstStyle/>
            <a:p>
              <a:pPr eaLnBrk="1" hangingPunct="1">
                <a:lnSpc>
                  <a:spcPct val="100000"/>
                </a:lnSpc>
                <a:spcBef>
                  <a:spcPct val="0"/>
                </a:spcBef>
              </a:pPr>
              <a:r>
                <a:rPr lang="en-US" sz="1600" b="1">
                  <a:solidFill>
                    <a:schemeClr val="bg1"/>
                  </a:solidFill>
                  <a:latin typeface="Arial" charset="0"/>
                </a:rPr>
                <a:t>C</a:t>
              </a:r>
            </a:p>
          </p:txBody>
        </p:sp>
        <p:sp>
          <p:nvSpPr>
            <p:cNvPr id="1274928" name="AutoShape 48"/>
            <p:cNvSpPr>
              <a:spLocks noChangeArrowheads="1"/>
            </p:cNvSpPr>
            <p:nvPr/>
          </p:nvSpPr>
          <p:spPr bwMode="auto">
            <a:xfrm>
              <a:off x="3367" y="749"/>
              <a:ext cx="233" cy="243"/>
            </a:xfrm>
            <a:prstGeom prst="roundRect">
              <a:avLst>
                <a:gd name="adj" fmla="val 10171"/>
              </a:avLst>
            </a:prstGeom>
            <a:solidFill>
              <a:schemeClr val="tx2">
                <a:alpha val="64999"/>
              </a:schemeClr>
            </a:solidFill>
            <a:ln w="9525">
              <a:noFill/>
              <a:round/>
              <a:headEnd/>
              <a:tailEnd/>
            </a:ln>
            <a:effectLst/>
          </p:spPr>
          <p:txBody>
            <a:bodyPr wrap="none" anchor="b"/>
            <a:lstStyle/>
            <a:p>
              <a:pPr eaLnBrk="1" hangingPunct="1">
                <a:lnSpc>
                  <a:spcPct val="100000"/>
                </a:lnSpc>
                <a:spcBef>
                  <a:spcPct val="0"/>
                </a:spcBef>
              </a:pPr>
              <a:r>
                <a:rPr lang="en-US" sz="1600" b="1">
                  <a:solidFill>
                    <a:schemeClr val="bg1"/>
                  </a:solidFill>
                  <a:latin typeface="Arial" charset="0"/>
                </a:rPr>
                <a:t>B</a:t>
              </a:r>
            </a:p>
          </p:txBody>
        </p:sp>
        <p:sp>
          <p:nvSpPr>
            <p:cNvPr id="1274929" name="AutoShape 49"/>
            <p:cNvSpPr>
              <a:spLocks noChangeArrowheads="1"/>
            </p:cNvSpPr>
            <p:nvPr/>
          </p:nvSpPr>
          <p:spPr bwMode="auto">
            <a:xfrm>
              <a:off x="3126" y="749"/>
              <a:ext cx="233" cy="243"/>
            </a:xfrm>
            <a:prstGeom prst="roundRect">
              <a:avLst>
                <a:gd name="adj" fmla="val 10171"/>
              </a:avLst>
            </a:prstGeom>
            <a:solidFill>
              <a:schemeClr val="bg1">
                <a:alpha val="64999"/>
              </a:schemeClr>
            </a:solidFill>
            <a:ln w="9525">
              <a:noFill/>
              <a:round/>
              <a:headEnd/>
              <a:tailEnd/>
            </a:ln>
            <a:effectLst/>
          </p:spPr>
          <p:txBody>
            <a:bodyPr wrap="none" anchor="b"/>
            <a:lstStyle/>
            <a:p>
              <a:pPr eaLnBrk="1" hangingPunct="1">
                <a:lnSpc>
                  <a:spcPct val="100000"/>
                </a:lnSpc>
                <a:spcBef>
                  <a:spcPct val="0"/>
                </a:spcBef>
              </a:pPr>
              <a:r>
                <a:rPr lang="en-US" sz="1600" b="1">
                  <a:solidFill>
                    <a:schemeClr val="bg1"/>
                  </a:solidFill>
                  <a:latin typeface="Arial" charset="0"/>
                </a:rPr>
                <a:t>A</a:t>
              </a:r>
            </a:p>
          </p:txBody>
        </p:sp>
      </p:grpSp>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701" name="Picture 5" descr="WinFX__SUB__05"/>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pic>
        <p:nvPicPr>
          <p:cNvPr id="29702" name="Picture 6" descr="WinFX__Logo_small"/>
          <p:cNvPicPr>
            <a:picLocks noChangeAspect="1" noChangeArrowheads="1"/>
          </p:cNvPicPr>
          <p:nvPr/>
        </p:nvPicPr>
        <p:blipFill>
          <a:blip r:embed="rId4" cstate="print"/>
          <a:srcRect/>
          <a:stretch>
            <a:fillRect/>
          </a:stretch>
        </p:blipFill>
        <p:spPr bwMode="auto">
          <a:xfrm>
            <a:off x="6858000" y="685800"/>
            <a:ext cx="2124075" cy="2066925"/>
          </a:xfrm>
          <a:prstGeom prst="rect">
            <a:avLst/>
          </a:prstGeom>
          <a:noFill/>
        </p:spPr>
      </p:pic>
      <p:sp>
        <p:nvSpPr>
          <p:cNvPr id="29703" name="Rectangle 7"/>
          <p:cNvSpPr>
            <a:spLocks noGrp="1" noChangeArrowheads="1"/>
          </p:cNvSpPr>
          <p:nvPr>
            <p:ph type="ctrTitle"/>
          </p:nvPr>
        </p:nvSpPr>
        <p:spPr>
          <a:xfrm>
            <a:off x="3771900" y="4289425"/>
            <a:ext cx="4705350" cy="1406525"/>
          </a:xfrm>
          <a:noFill/>
          <a:ln/>
        </p:spPr>
        <p:txBody>
          <a:bodyPr anchor="ctr"/>
          <a:lstStyle/>
          <a:p>
            <a:pPr algn="r"/>
            <a:r>
              <a:rPr lang="en-US"/>
              <a:t>Windows Communication Foundation</a:t>
            </a:r>
          </a:p>
        </p:txBody>
      </p:sp>
      <p:pic>
        <p:nvPicPr>
          <p:cNvPr id="29704" name="Picture 8" descr="WinFX__TXT__2101"/>
          <p:cNvPicPr>
            <a:picLocks noChangeAspect="1" noChangeArrowheads="1"/>
          </p:cNvPicPr>
          <p:nvPr/>
        </p:nvPicPr>
        <p:blipFill>
          <a:blip r:embed="rId5" cstate="print"/>
          <a:srcRect/>
          <a:stretch>
            <a:fillRect/>
          </a:stretch>
        </p:blipFill>
        <p:spPr bwMode="auto">
          <a:xfrm>
            <a:off x="0" y="1554163"/>
            <a:ext cx="4613275" cy="2192337"/>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9703"/>
                                        </p:tgtEl>
                                        <p:attrNameLst>
                                          <p:attrName>style.visibility</p:attrName>
                                        </p:attrNameLst>
                                      </p:cBhvr>
                                      <p:to>
                                        <p:strVal val="visible"/>
                                      </p:to>
                                    </p:set>
                                    <p:animEffect transition="in" filter="fade">
                                      <p:cBhvr>
                                        <p:cTn id="7" dur="500"/>
                                        <p:tgtEl>
                                          <p:spTgt spid="297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752" name="Picture 64" descr="WinFX__TXT__05"/>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pic>
        <p:nvPicPr>
          <p:cNvPr id="114720" name="Picture 32" descr="WinFX_WCF__13b"/>
          <p:cNvPicPr>
            <a:picLocks noChangeAspect="1" noChangeArrowheads="1"/>
          </p:cNvPicPr>
          <p:nvPr/>
        </p:nvPicPr>
        <p:blipFill>
          <a:blip r:embed="rId4" cstate="print"/>
          <a:srcRect/>
          <a:stretch>
            <a:fillRect/>
          </a:stretch>
        </p:blipFill>
        <p:spPr bwMode="auto">
          <a:xfrm>
            <a:off x="471488" y="1830388"/>
            <a:ext cx="7169150" cy="1009650"/>
          </a:xfrm>
          <a:prstGeom prst="rect">
            <a:avLst/>
          </a:prstGeom>
          <a:noFill/>
        </p:spPr>
      </p:pic>
      <p:pic>
        <p:nvPicPr>
          <p:cNvPr id="114719" name="Picture 31" descr="WinFX_WCF__13a"/>
          <p:cNvPicPr>
            <a:picLocks noChangeAspect="1" noChangeArrowheads="1"/>
          </p:cNvPicPr>
          <p:nvPr/>
        </p:nvPicPr>
        <p:blipFill>
          <a:blip r:embed="rId5" cstate="print"/>
          <a:srcRect/>
          <a:stretch>
            <a:fillRect/>
          </a:stretch>
        </p:blipFill>
        <p:spPr bwMode="auto">
          <a:xfrm>
            <a:off x="433388" y="2735263"/>
            <a:ext cx="7245350" cy="3743325"/>
          </a:xfrm>
          <a:prstGeom prst="rect">
            <a:avLst/>
          </a:prstGeom>
          <a:noFill/>
        </p:spPr>
      </p:pic>
      <p:sp>
        <p:nvSpPr>
          <p:cNvPr id="114744" name="Rectangle 56"/>
          <p:cNvSpPr>
            <a:spLocks noGrp="1" noChangeArrowheads="1"/>
          </p:cNvSpPr>
          <p:nvPr>
            <p:ph type="title"/>
          </p:nvPr>
        </p:nvSpPr>
        <p:spPr/>
        <p:txBody>
          <a:bodyPr/>
          <a:lstStyle/>
          <a:p>
            <a:r>
              <a:rPr lang="en-US">
                <a:sym typeface="Wingdings" pitchFamily="2" charset="2"/>
              </a:rPr>
              <a:t>Extending the .NET Framework</a:t>
            </a:r>
          </a:p>
        </p:txBody>
      </p:sp>
      <p:grpSp>
        <p:nvGrpSpPr>
          <p:cNvPr id="114750" name="Group 62"/>
          <p:cNvGrpSpPr>
            <a:grpSpLocks/>
          </p:cNvGrpSpPr>
          <p:nvPr/>
        </p:nvGrpSpPr>
        <p:grpSpPr bwMode="auto">
          <a:xfrm>
            <a:off x="441325" y="3697288"/>
            <a:ext cx="7256463" cy="1755775"/>
            <a:chOff x="159" y="2186"/>
            <a:chExt cx="4571" cy="1106"/>
          </a:xfrm>
        </p:grpSpPr>
        <p:pic>
          <p:nvPicPr>
            <p:cNvPr id="114735" name="Picture 47" descr="WinFX_WCF__13g"/>
            <p:cNvPicPr>
              <a:picLocks noChangeAspect="1" noChangeArrowheads="1"/>
            </p:cNvPicPr>
            <p:nvPr/>
          </p:nvPicPr>
          <p:blipFill>
            <a:blip r:embed="rId6" cstate="print"/>
            <a:srcRect/>
            <a:stretch>
              <a:fillRect/>
            </a:stretch>
          </p:blipFill>
          <p:spPr bwMode="auto">
            <a:xfrm>
              <a:off x="1612" y="2186"/>
              <a:ext cx="1664" cy="1106"/>
            </a:xfrm>
            <a:prstGeom prst="rect">
              <a:avLst/>
            </a:prstGeom>
            <a:noFill/>
          </p:spPr>
        </p:pic>
        <p:pic>
          <p:nvPicPr>
            <p:cNvPr id="114736" name="Picture 48" descr="WinFX_WCF__13g"/>
            <p:cNvPicPr>
              <a:picLocks noChangeAspect="1" noChangeArrowheads="1"/>
            </p:cNvPicPr>
            <p:nvPr/>
          </p:nvPicPr>
          <p:blipFill>
            <a:blip r:embed="rId6" cstate="print"/>
            <a:srcRect/>
            <a:stretch>
              <a:fillRect/>
            </a:stretch>
          </p:blipFill>
          <p:spPr bwMode="auto">
            <a:xfrm>
              <a:off x="3066" y="2186"/>
              <a:ext cx="1664" cy="1106"/>
            </a:xfrm>
            <a:prstGeom prst="rect">
              <a:avLst/>
            </a:prstGeom>
            <a:noFill/>
          </p:spPr>
        </p:pic>
        <p:pic>
          <p:nvPicPr>
            <p:cNvPr id="114725" name="Picture 37" descr="WinFX_WCF__13g"/>
            <p:cNvPicPr>
              <a:picLocks noChangeAspect="1" noChangeArrowheads="1"/>
            </p:cNvPicPr>
            <p:nvPr/>
          </p:nvPicPr>
          <p:blipFill>
            <a:blip r:embed="rId6" cstate="print"/>
            <a:srcRect/>
            <a:stretch>
              <a:fillRect/>
            </a:stretch>
          </p:blipFill>
          <p:spPr bwMode="auto">
            <a:xfrm>
              <a:off x="159" y="2186"/>
              <a:ext cx="1664" cy="1106"/>
            </a:xfrm>
            <a:prstGeom prst="rect">
              <a:avLst/>
            </a:prstGeom>
            <a:noFill/>
          </p:spPr>
        </p:pic>
        <p:sp>
          <p:nvSpPr>
            <p:cNvPr id="114704" name="Text Box 16"/>
            <p:cNvSpPr txBox="1">
              <a:spLocks noChangeArrowheads="1"/>
            </p:cNvSpPr>
            <p:nvPr/>
          </p:nvSpPr>
          <p:spPr bwMode="auto">
            <a:xfrm>
              <a:off x="319" y="2611"/>
              <a:ext cx="1317" cy="230"/>
            </a:xfrm>
            <a:prstGeom prst="rect">
              <a:avLst/>
            </a:prstGeom>
            <a:noFill/>
            <a:ln w="9525" algn="ctr">
              <a:noFill/>
              <a:miter lim="800000"/>
              <a:headEnd/>
              <a:tailEnd/>
            </a:ln>
            <a:effectLst/>
          </p:spPr>
          <p:txBody>
            <a:bodyPr lIns="45705" tIns="45705" rIns="45705" bIns="45705">
              <a:spAutoFit/>
            </a:bodyPr>
            <a:lstStyle/>
            <a:p>
              <a:pPr>
                <a:spcBef>
                  <a:spcPct val="50000"/>
                </a:spcBef>
              </a:pPr>
              <a:r>
                <a:rPr lang="en-US" sz="2100">
                  <a:effectLst>
                    <a:outerShdw blurRad="38100" dist="38100" dir="2700000" algn="tl">
                      <a:srgbClr val="000000"/>
                    </a:outerShdw>
                  </a:effectLst>
                  <a:latin typeface="Arial" charset="0"/>
                </a:rPr>
                <a:t>Presentation</a:t>
              </a:r>
            </a:p>
          </p:txBody>
        </p:sp>
        <p:sp>
          <p:nvSpPr>
            <p:cNvPr id="114705" name="Text Box 17"/>
            <p:cNvSpPr txBox="1">
              <a:spLocks noChangeArrowheads="1"/>
            </p:cNvSpPr>
            <p:nvPr/>
          </p:nvSpPr>
          <p:spPr bwMode="auto">
            <a:xfrm>
              <a:off x="1775" y="2611"/>
              <a:ext cx="1361" cy="230"/>
            </a:xfrm>
            <a:prstGeom prst="rect">
              <a:avLst/>
            </a:prstGeom>
            <a:noFill/>
            <a:ln w="9525" algn="ctr">
              <a:noFill/>
              <a:miter lim="800000"/>
              <a:headEnd/>
              <a:tailEnd/>
            </a:ln>
            <a:effectLst/>
          </p:spPr>
          <p:txBody>
            <a:bodyPr lIns="45705" tIns="45705" rIns="45705" bIns="45705">
              <a:spAutoFit/>
            </a:bodyPr>
            <a:lstStyle/>
            <a:p>
              <a:pPr>
                <a:spcBef>
                  <a:spcPct val="50000"/>
                </a:spcBef>
              </a:pPr>
              <a:r>
                <a:rPr lang="en-US" sz="2100">
                  <a:effectLst>
                    <a:outerShdw blurRad="38100" dist="38100" dir="2700000" algn="tl">
                      <a:srgbClr val="000000"/>
                    </a:outerShdw>
                  </a:effectLst>
                  <a:latin typeface="Arial" charset="0"/>
                </a:rPr>
                <a:t>Data</a:t>
              </a:r>
            </a:p>
          </p:txBody>
        </p:sp>
        <p:sp>
          <p:nvSpPr>
            <p:cNvPr id="114706" name="Text Box 18"/>
            <p:cNvSpPr txBox="1">
              <a:spLocks noChangeArrowheads="1"/>
            </p:cNvSpPr>
            <p:nvPr/>
          </p:nvSpPr>
          <p:spPr bwMode="auto">
            <a:xfrm>
              <a:off x="3226" y="2510"/>
              <a:ext cx="1335" cy="230"/>
            </a:xfrm>
            <a:prstGeom prst="rect">
              <a:avLst/>
            </a:prstGeom>
            <a:noFill/>
            <a:ln w="9525" algn="ctr">
              <a:noFill/>
              <a:miter lim="800000"/>
              <a:headEnd/>
              <a:tailEnd/>
            </a:ln>
            <a:effectLst/>
          </p:spPr>
          <p:txBody>
            <a:bodyPr lIns="45705" tIns="45705" rIns="45705" bIns="45705">
              <a:spAutoFit/>
            </a:bodyPr>
            <a:lstStyle/>
            <a:p>
              <a:pPr>
                <a:spcBef>
                  <a:spcPct val="50000"/>
                </a:spcBef>
              </a:pPr>
              <a:r>
                <a:rPr lang="en-US" sz="2100">
                  <a:effectLst>
                    <a:outerShdw blurRad="38100" dist="38100" dir="2700000" algn="tl">
                      <a:srgbClr val="000000"/>
                    </a:outerShdw>
                  </a:effectLst>
                  <a:latin typeface="Arial" charset="0"/>
                </a:rPr>
                <a:t>Communication</a:t>
              </a:r>
            </a:p>
          </p:txBody>
        </p:sp>
      </p:grpSp>
      <p:sp>
        <p:nvSpPr>
          <p:cNvPr id="114707" name="Text Box 19"/>
          <p:cNvSpPr txBox="1">
            <a:spLocks noChangeArrowheads="1"/>
          </p:cNvSpPr>
          <p:nvPr/>
        </p:nvSpPr>
        <p:spPr bwMode="auto">
          <a:xfrm>
            <a:off x="5310188" y="4530725"/>
            <a:ext cx="2119312" cy="365125"/>
          </a:xfrm>
          <a:prstGeom prst="rect">
            <a:avLst/>
          </a:prstGeom>
          <a:noFill/>
          <a:ln w="9525" algn="ctr">
            <a:noFill/>
            <a:miter lim="800000"/>
            <a:headEnd/>
            <a:tailEnd/>
          </a:ln>
          <a:effectLst/>
        </p:spPr>
        <p:txBody>
          <a:bodyPr lIns="45705" tIns="45705" rIns="45705" bIns="45705">
            <a:spAutoFit/>
          </a:bodyPr>
          <a:lstStyle/>
          <a:p>
            <a:pPr>
              <a:spcBef>
                <a:spcPct val="50000"/>
              </a:spcBef>
            </a:pPr>
            <a:r>
              <a:rPr lang="en-US" sz="2100">
                <a:effectLst>
                  <a:outerShdw blurRad="38100" dist="38100" dir="2700000" algn="tl">
                    <a:srgbClr val="000000"/>
                  </a:outerShdw>
                </a:effectLst>
                <a:latin typeface="Arial" charset="0"/>
              </a:rPr>
              <a:t>WCF</a:t>
            </a:r>
          </a:p>
        </p:txBody>
      </p:sp>
      <p:grpSp>
        <p:nvGrpSpPr>
          <p:cNvPr id="114747" name="Group 59"/>
          <p:cNvGrpSpPr>
            <a:grpSpLocks/>
          </p:cNvGrpSpPr>
          <p:nvPr/>
        </p:nvGrpSpPr>
        <p:grpSpPr bwMode="auto">
          <a:xfrm>
            <a:off x="465138" y="2749550"/>
            <a:ext cx="7205662" cy="1262063"/>
            <a:chOff x="174" y="1589"/>
            <a:chExt cx="4539" cy="795"/>
          </a:xfrm>
        </p:grpSpPr>
        <p:pic>
          <p:nvPicPr>
            <p:cNvPr id="114739" name="Picture 51" descr="WinFX_WCF__13h"/>
            <p:cNvPicPr>
              <a:picLocks noChangeAspect="1" noChangeArrowheads="1"/>
            </p:cNvPicPr>
            <p:nvPr/>
          </p:nvPicPr>
          <p:blipFill>
            <a:blip r:embed="rId7" cstate="print"/>
            <a:srcRect/>
            <a:stretch>
              <a:fillRect/>
            </a:stretch>
          </p:blipFill>
          <p:spPr bwMode="auto">
            <a:xfrm>
              <a:off x="1043" y="1589"/>
              <a:ext cx="1042" cy="795"/>
            </a:xfrm>
            <a:prstGeom prst="rect">
              <a:avLst/>
            </a:prstGeom>
            <a:noFill/>
          </p:spPr>
        </p:pic>
        <p:pic>
          <p:nvPicPr>
            <p:cNvPr id="114740" name="Picture 52" descr="WinFX_WCF__13h"/>
            <p:cNvPicPr>
              <a:picLocks noChangeAspect="1" noChangeArrowheads="1"/>
            </p:cNvPicPr>
            <p:nvPr/>
          </p:nvPicPr>
          <p:blipFill>
            <a:blip r:embed="rId7" cstate="print"/>
            <a:srcRect/>
            <a:stretch>
              <a:fillRect/>
            </a:stretch>
          </p:blipFill>
          <p:spPr bwMode="auto">
            <a:xfrm>
              <a:off x="1923" y="1589"/>
              <a:ext cx="1042" cy="795"/>
            </a:xfrm>
            <a:prstGeom prst="rect">
              <a:avLst/>
            </a:prstGeom>
            <a:noFill/>
          </p:spPr>
        </p:pic>
        <p:pic>
          <p:nvPicPr>
            <p:cNvPr id="114741" name="Picture 53" descr="WinFX_WCF__13h"/>
            <p:cNvPicPr>
              <a:picLocks noChangeAspect="1" noChangeArrowheads="1"/>
            </p:cNvPicPr>
            <p:nvPr/>
          </p:nvPicPr>
          <p:blipFill>
            <a:blip r:embed="rId7" cstate="print"/>
            <a:srcRect/>
            <a:stretch>
              <a:fillRect/>
            </a:stretch>
          </p:blipFill>
          <p:spPr bwMode="auto">
            <a:xfrm>
              <a:off x="2801" y="1589"/>
              <a:ext cx="1042" cy="795"/>
            </a:xfrm>
            <a:prstGeom prst="rect">
              <a:avLst/>
            </a:prstGeom>
            <a:noFill/>
          </p:spPr>
        </p:pic>
        <p:pic>
          <p:nvPicPr>
            <p:cNvPr id="114742" name="Picture 54" descr="WinFX_WCF__13h"/>
            <p:cNvPicPr>
              <a:picLocks noChangeAspect="1" noChangeArrowheads="1"/>
            </p:cNvPicPr>
            <p:nvPr/>
          </p:nvPicPr>
          <p:blipFill>
            <a:blip r:embed="rId7" cstate="print"/>
            <a:srcRect/>
            <a:stretch>
              <a:fillRect/>
            </a:stretch>
          </p:blipFill>
          <p:spPr bwMode="auto">
            <a:xfrm>
              <a:off x="3671" y="1589"/>
              <a:ext cx="1042" cy="795"/>
            </a:xfrm>
            <a:prstGeom prst="rect">
              <a:avLst/>
            </a:prstGeom>
            <a:noFill/>
          </p:spPr>
        </p:pic>
        <p:pic>
          <p:nvPicPr>
            <p:cNvPr id="114726" name="Picture 38" descr="WinFX_WCF__13h"/>
            <p:cNvPicPr>
              <a:picLocks noChangeAspect="1" noChangeArrowheads="1"/>
            </p:cNvPicPr>
            <p:nvPr/>
          </p:nvPicPr>
          <p:blipFill>
            <a:blip r:embed="rId7" cstate="print"/>
            <a:srcRect/>
            <a:stretch>
              <a:fillRect/>
            </a:stretch>
          </p:blipFill>
          <p:spPr bwMode="auto">
            <a:xfrm>
              <a:off x="174" y="1589"/>
              <a:ext cx="1042" cy="795"/>
            </a:xfrm>
            <a:prstGeom prst="rect">
              <a:avLst/>
            </a:prstGeom>
            <a:noFill/>
          </p:spPr>
        </p:pic>
        <p:sp>
          <p:nvSpPr>
            <p:cNvPr id="114708" name="Text Box 20"/>
            <p:cNvSpPr txBox="1">
              <a:spLocks noChangeArrowheads="1"/>
            </p:cNvSpPr>
            <p:nvPr/>
          </p:nvSpPr>
          <p:spPr bwMode="auto">
            <a:xfrm>
              <a:off x="291" y="1838"/>
              <a:ext cx="814" cy="270"/>
            </a:xfrm>
            <a:prstGeom prst="rect">
              <a:avLst/>
            </a:prstGeom>
            <a:noFill/>
            <a:ln w="9525" algn="ctr">
              <a:noFill/>
              <a:miter lim="800000"/>
              <a:headEnd/>
              <a:tailEnd/>
            </a:ln>
            <a:effectLst/>
          </p:spPr>
          <p:txBody>
            <a:bodyPr lIns="45705" tIns="45705" rIns="45705" bIns="45705">
              <a:spAutoFit/>
            </a:bodyPr>
            <a:lstStyle/>
            <a:p>
              <a:pPr>
                <a:spcBef>
                  <a:spcPct val="50000"/>
                </a:spcBef>
              </a:pPr>
              <a:r>
                <a:rPr lang="en-US" sz="1300" b="1">
                  <a:effectLst>
                    <a:outerShdw blurRad="38100" dist="38100" dir="2700000" algn="tl">
                      <a:srgbClr val="000000"/>
                    </a:outerShdw>
                  </a:effectLst>
                  <a:latin typeface="Arial" charset="0"/>
                </a:rPr>
                <a:t>Windows Forms</a:t>
              </a:r>
            </a:p>
          </p:txBody>
        </p:sp>
        <p:sp>
          <p:nvSpPr>
            <p:cNvPr id="114709" name="Text Box 21"/>
            <p:cNvSpPr txBox="1">
              <a:spLocks noChangeArrowheads="1"/>
            </p:cNvSpPr>
            <p:nvPr/>
          </p:nvSpPr>
          <p:spPr bwMode="auto">
            <a:xfrm>
              <a:off x="1161" y="1891"/>
              <a:ext cx="814" cy="164"/>
            </a:xfrm>
            <a:prstGeom prst="rect">
              <a:avLst/>
            </a:prstGeom>
            <a:noFill/>
            <a:ln w="9525" algn="ctr">
              <a:noFill/>
              <a:miter lim="800000"/>
              <a:headEnd/>
              <a:tailEnd/>
            </a:ln>
            <a:effectLst/>
          </p:spPr>
          <p:txBody>
            <a:bodyPr lIns="45705" tIns="45705" rIns="45705" bIns="45705">
              <a:spAutoFit/>
            </a:bodyPr>
            <a:lstStyle/>
            <a:p>
              <a:pPr>
                <a:spcBef>
                  <a:spcPct val="50000"/>
                </a:spcBef>
              </a:pPr>
              <a:r>
                <a:rPr lang="en-US" sz="1300" b="1">
                  <a:effectLst>
                    <a:outerShdw blurRad="38100" dist="38100" dir="2700000" algn="tl">
                      <a:srgbClr val="000000"/>
                    </a:outerShdw>
                  </a:effectLst>
                  <a:latin typeface="Arial" charset="0"/>
                </a:rPr>
                <a:t>ASP.NET</a:t>
              </a:r>
            </a:p>
          </p:txBody>
        </p:sp>
        <p:sp>
          <p:nvSpPr>
            <p:cNvPr id="114710" name="Text Box 22"/>
            <p:cNvSpPr txBox="1">
              <a:spLocks noChangeArrowheads="1"/>
            </p:cNvSpPr>
            <p:nvPr/>
          </p:nvSpPr>
          <p:spPr bwMode="auto">
            <a:xfrm>
              <a:off x="2041" y="1891"/>
              <a:ext cx="814" cy="164"/>
            </a:xfrm>
            <a:prstGeom prst="rect">
              <a:avLst/>
            </a:prstGeom>
            <a:noFill/>
            <a:ln w="9525" algn="ctr">
              <a:noFill/>
              <a:miter lim="800000"/>
              <a:headEnd/>
              <a:tailEnd/>
            </a:ln>
            <a:effectLst/>
          </p:spPr>
          <p:txBody>
            <a:bodyPr lIns="45705" tIns="45705" rIns="45705" bIns="45705">
              <a:spAutoFit/>
            </a:bodyPr>
            <a:lstStyle/>
            <a:p>
              <a:pPr>
                <a:spcBef>
                  <a:spcPct val="50000"/>
                </a:spcBef>
              </a:pPr>
              <a:r>
                <a:rPr lang="en-US" sz="1300" b="1">
                  <a:effectLst>
                    <a:outerShdw blurRad="38100" dist="38100" dir="2700000" algn="tl">
                      <a:srgbClr val="000000"/>
                    </a:outerShdw>
                  </a:effectLst>
                  <a:latin typeface="Arial" charset="0"/>
                </a:rPr>
                <a:t>SQL Server</a:t>
              </a:r>
            </a:p>
          </p:txBody>
        </p:sp>
        <p:sp>
          <p:nvSpPr>
            <p:cNvPr id="114711" name="Text Box 23"/>
            <p:cNvSpPr txBox="1">
              <a:spLocks noChangeArrowheads="1"/>
            </p:cNvSpPr>
            <p:nvPr/>
          </p:nvSpPr>
          <p:spPr bwMode="auto">
            <a:xfrm>
              <a:off x="2981" y="1838"/>
              <a:ext cx="688" cy="270"/>
            </a:xfrm>
            <a:prstGeom prst="rect">
              <a:avLst/>
            </a:prstGeom>
            <a:noFill/>
            <a:ln w="9525" algn="ctr">
              <a:noFill/>
              <a:miter lim="800000"/>
              <a:headEnd/>
              <a:tailEnd/>
            </a:ln>
            <a:effectLst/>
          </p:spPr>
          <p:txBody>
            <a:bodyPr lIns="45705" tIns="45705" rIns="45705" bIns="45705">
              <a:spAutoFit/>
            </a:bodyPr>
            <a:lstStyle/>
            <a:p>
              <a:pPr>
                <a:spcBef>
                  <a:spcPct val="50000"/>
                </a:spcBef>
              </a:pPr>
              <a:r>
                <a:rPr lang="en-US" sz="1300" b="1">
                  <a:effectLst>
                    <a:outerShdw blurRad="38100" dist="38100" dir="2700000" algn="tl">
                      <a:srgbClr val="000000"/>
                    </a:outerShdw>
                  </a:effectLst>
                  <a:latin typeface="Arial" charset="0"/>
                </a:rPr>
                <a:t>Compact Framework</a:t>
              </a:r>
            </a:p>
          </p:txBody>
        </p:sp>
        <p:sp>
          <p:nvSpPr>
            <p:cNvPr id="114712" name="Text Box 24"/>
            <p:cNvSpPr txBox="1">
              <a:spLocks noChangeArrowheads="1"/>
            </p:cNvSpPr>
            <p:nvPr/>
          </p:nvSpPr>
          <p:spPr bwMode="auto">
            <a:xfrm>
              <a:off x="3851" y="1838"/>
              <a:ext cx="695" cy="270"/>
            </a:xfrm>
            <a:prstGeom prst="rect">
              <a:avLst/>
            </a:prstGeom>
            <a:noFill/>
            <a:ln w="9525" algn="ctr">
              <a:noFill/>
              <a:miter lim="800000"/>
              <a:headEnd/>
              <a:tailEnd/>
            </a:ln>
            <a:effectLst/>
          </p:spPr>
          <p:txBody>
            <a:bodyPr lIns="45705" tIns="45705" rIns="45705" bIns="45705">
              <a:spAutoFit/>
            </a:bodyPr>
            <a:lstStyle/>
            <a:p>
              <a:pPr>
                <a:spcBef>
                  <a:spcPct val="50000"/>
                </a:spcBef>
              </a:pPr>
              <a:r>
                <a:rPr lang="en-US" sz="1300" b="1">
                  <a:effectLst>
                    <a:outerShdw blurRad="38100" dist="38100" dir="2700000" algn="tl">
                      <a:srgbClr val="000000"/>
                    </a:outerShdw>
                  </a:effectLst>
                  <a:latin typeface="Arial" charset="0"/>
                </a:rPr>
                <a:t>Console &amp; NT Service</a:t>
              </a:r>
            </a:p>
          </p:txBody>
        </p:sp>
      </p:grpSp>
      <p:grpSp>
        <p:nvGrpSpPr>
          <p:cNvPr id="114748" name="Group 60"/>
          <p:cNvGrpSpPr>
            <a:grpSpLocks/>
          </p:cNvGrpSpPr>
          <p:nvPr/>
        </p:nvGrpSpPr>
        <p:grpSpPr bwMode="auto">
          <a:xfrm>
            <a:off x="430213" y="1782763"/>
            <a:ext cx="7215187" cy="1069975"/>
            <a:chOff x="152" y="980"/>
            <a:chExt cx="4545" cy="674"/>
          </a:xfrm>
        </p:grpSpPr>
        <p:pic>
          <p:nvPicPr>
            <p:cNvPr id="114722" name="Picture 34" descr="WinFX_WCF__13d"/>
            <p:cNvPicPr>
              <a:picLocks noChangeAspect="1" noChangeArrowheads="1"/>
            </p:cNvPicPr>
            <p:nvPr/>
          </p:nvPicPr>
          <p:blipFill>
            <a:blip r:embed="rId8" cstate="print"/>
            <a:srcRect/>
            <a:stretch>
              <a:fillRect/>
            </a:stretch>
          </p:blipFill>
          <p:spPr bwMode="auto">
            <a:xfrm>
              <a:off x="152" y="980"/>
              <a:ext cx="1032" cy="674"/>
            </a:xfrm>
            <a:prstGeom prst="rect">
              <a:avLst/>
            </a:prstGeom>
            <a:noFill/>
          </p:spPr>
        </p:pic>
        <p:pic>
          <p:nvPicPr>
            <p:cNvPr id="114727" name="Picture 39" descr="WinFX_WCF__13d"/>
            <p:cNvPicPr>
              <a:picLocks noChangeAspect="1" noChangeArrowheads="1"/>
            </p:cNvPicPr>
            <p:nvPr/>
          </p:nvPicPr>
          <p:blipFill>
            <a:blip r:embed="rId8" cstate="print"/>
            <a:srcRect/>
            <a:stretch>
              <a:fillRect/>
            </a:stretch>
          </p:blipFill>
          <p:spPr bwMode="auto">
            <a:xfrm>
              <a:off x="1031" y="980"/>
              <a:ext cx="1032" cy="674"/>
            </a:xfrm>
            <a:prstGeom prst="rect">
              <a:avLst/>
            </a:prstGeom>
            <a:noFill/>
          </p:spPr>
        </p:pic>
        <p:pic>
          <p:nvPicPr>
            <p:cNvPr id="114728" name="Picture 40" descr="WinFX_WCF__13d"/>
            <p:cNvPicPr>
              <a:picLocks noChangeAspect="1" noChangeArrowheads="1"/>
            </p:cNvPicPr>
            <p:nvPr/>
          </p:nvPicPr>
          <p:blipFill>
            <a:blip r:embed="rId8" cstate="print"/>
            <a:srcRect/>
            <a:stretch>
              <a:fillRect/>
            </a:stretch>
          </p:blipFill>
          <p:spPr bwMode="auto">
            <a:xfrm>
              <a:off x="1910" y="980"/>
              <a:ext cx="1032" cy="674"/>
            </a:xfrm>
            <a:prstGeom prst="rect">
              <a:avLst/>
            </a:prstGeom>
            <a:noFill/>
          </p:spPr>
        </p:pic>
        <p:pic>
          <p:nvPicPr>
            <p:cNvPr id="114729" name="Picture 41" descr="WinFX_WCF__13d"/>
            <p:cNvPicPr>
              <a:picLocks noChangeAspect="1" noChangeArrowheads="1"/>
            </p:cNvPicPr>
            <p:nvPr/>
          </p:nvPicPr>
          <p:blipFill>
            <a:blip r:embed="rId8" cstate="print"/>
            <a:srcRect/>
            <a:stretch>
              <a:fillRect/>
            </a:stretch>
          </p:blipFill>
          <p:spPr bwMode="auto">
            <a:xfrm>
              <a:off x="2786" y="980"/>
              <a:ext cx="1032" cy="674"/>
            </a:xfrm>
            <a:prstGeom prst="rect">
              <a:avLst/>
            </a:prstGeom>
            <a:noFill/>
          </p:spPr>
        </p:pic>
        <p:pic>
          <p:nvPicPr>
            <p:cNvPr id="114730" name="Picture 42" descr="WinFX_WCF__13d"/>
            <p:cNvPicPr>
              <a:picLocks noChangeAspect="1" noChangeArrowheads="1"/>
            </p:cNvPicPr>
            <p:nvPr/>
          </p:nvPicPr>
          <p:blipFill>
            <a:blip r:embed="rId8" cstate="print"/>
            <a:srcRect/>
            <a:stretch>
              <a:fillRect/>
            </a:stretch>
          </p:blipFill>
          <p:spPr bwMode="auto">
            <a:xfrm>
              <a:off x="3665" y="980"/>
              <a:ext cx="1032" cy="674"/>
            </a:xfrm>
            <a:prstGeom prst="rect">
              <a:avLst/>
            </a:prstGeom>
            <a:noFill/>
          </p:spPr>
        </p:pic>
        <p:sp>
          <p:nvSpPr>
            <p:cNvPr id="114713" name="Text Box 25"/>
            <p:cNvSpPr txBox="1">
              <a:spLocks noChangeArrowheads="1"/>
            </p:cNvSpPr>
            <p:nvPr/>
          </p:nvSpPr>
          <p:spPr bwMode="auto">
            <a:xfrm>
              <a:off x="3836" y="1031"/>
              <a:ext cx="685" cy="393"/>
            </a:xfrm>
            <a:prstGeom prst="rect">
              <a:avLst/>
            </a:prstGeom>
            <a:noFill/>
            <a:ln w="9525" algn="ctr">
              <a:noFill/>
              <a:miter lim="800000"/>
              <a:headEnd/>
              <a:tailEnd/>
            </a:ln>
            <a:effectLst/>
          </p:spPr>
          <p:txBody>
            <a:bodyPr lIns="45705" tIns="45705" rIns="45705" bIns="45705">
              <a:spAutoFit/>
            </a:bodyPr>
            <a:lstStyle/>
            <a:p>
              <a:pPr>
                <a:spcBef>
                  <a:spcPct val="50000"/>
                </a:spcBef>
              </a:pPr>
              <a:r>
                <a:rPr lang="en-US" sz="4100" b="1">
                  <a:effectLst>
                    <a:outerShdw blurRad="38100" dist="38100" dir="2700000" algn="tl">
                      <a:srgbClr val="000000"/>
                    </a:outerShdw>
                  </a:effectLst>
                  <a:latin typeface="Arial" charset="0"/>
                </a:rPr>
                <a:t>…</a:t>
              </a:r>
            </a:p>
          </p:txBody>
        </p:sp>
        <p:sp>
          <p:nvSpPr>
            <p:cNvPr id="114714" name="Text Box 26"/>
            <p:cNvSpPr txBox="1">
              <a:spLocks noChangeArrowheads="1"/>
            </p:cNvSpPr>
            <p:nvPr/>
          </p:nvSpPr>
          <p:spPr bwMode="auto">
            <a:xfrm>
              <a:off x="2966" y="1220"/>
              <a:ext cx="685" cy="230"/>
            </a:xfrm>
            <a:prstGeom prst="rect">
              <a:avLst/>
            </a:prstGeom>
            <a:noFill/>
            <a:ln w="9525" algn="ctr">
              <a:noFill/>
              <a:miter lim="800000"/>
              <a:headEnd/>
              <a:tailEnd/>
            </a:ln>
            <a:effectLst/>
          </p:spPr>
          <p:txBody>
            <a:bodyPr lIns="45705" tIns="45705" rIns="45705" bIns="45705">
              <a:spAutoFit/>
            </a:bodyPr>
            <a:lstStyle/>
            <a:p>
              <a:pPr>
                <a:spcBef>
                  <a:spcPct val="50000"/>
                </a:spcBef>
              </a:pPr>
              <a:r>
                <a:rPr lang="en-US" sz="2100">
                  <a:effectLst>
                    <a:outerShdw blurRad="38100" dist="38100" dir="2700000" algn="tl">
                      <a:srgbClr val="000000"/>
                    </a:outerShdw>
                  </a:effectLst>
                  <a:latin typeface="Arial" charset="0"/>
                </a:rPr>
                <a:t>J#</a:t>
              </a:r>
            </a:p>
          </p:txBody>
        </p:sp>
        <p:sp>
          <p:nvSpPr>
            <p:cNvPr id="114715" name="Text Box 27"/>
            <p:cNvSpPr txBox="1">
              <a:spLocks noChangeArrowheads="1"/>
            </p:cNvSpPr>
            <p:nvPr/>
          </p:nvSpPr>
          <p:spPr bwMode="auto">
            <a:xfrm>
              <a:off x="2098" y="1220"/>
              <a:ext cx="685" cy="230"/>
            </a:xfrm>
            <a:prstGeom prst="rect">
              <a:avLst/>
            </a:prstGeom>
            <a:noFill/>
            <a:ln w="9525" algn="ctr">
              <a:noFill/>
              <a:miter lim="800000"/>
              <a:headEnd/>
              <a:tailEnd/>
            </a:ln>
            <a:effectLst/>
          </p:spPr>
          <p:txBody>
            <a:bodyPr lIns="45705" tIns="45705" rIns="45705" bIns="45705">
              <a:spAutoFit/>
            </a:bodyPr>
            <a:lstStyle/>
            <a:p>
              <a:pPr>
                <a:spcBef>
                  <a:spcPct val="50000"/>
                </a:spcBef>
              </a:pPr>
              <a:r>
                <a:rPr lang="en-US" sz="2100">
                  <a:effectLst>
                    <a:outerShdw blurRad="38100" dist="38100" dir="2700000" algn="tl">
                      <a:srgbClr val="000000"/>
                    </a:outerShdw>
                  </a:effectLst>
                  <a:latin typeface="Arial" charset="0"/>
                </a:rPr>
                <a:t>C++</a:t>
              </a:r>
            </a:p>
          </p:txBody>
        </p:sp>
        <p:sp>
          <p:nvSpPr>
            <p:cNvPr id="114716" name="Text Box 28"/>
            <p:cNvSpPr txBox="1">
              <a:spLocks noChangeArrowheads="1"/>
            </p:cNvSpPr>
            <p:nvPr/>
          </p:nvSpPr>
          <p:spPr bwMode="auto">
            <a:xfrm>
              <a:off x="1210" y="1220"/>
              <a:ext cx="685" cy="230"/>
            </a:xfrm>
            <a:prstGeom prst="rect">
              <a:avLst/>
            </a:prstGeom>
            <a:noFill/>
            <a:ln w="9525" algn="ctr">
              <a:noFill/>
              <a:miter lim="800000"/>
              <a:headEnd/>
              <a:tailEnd/>
            </a:ln>
            <a:effectLst/>
          </p:spPr>
          <p:txBody>
            <a:bodyPr lIns="45705" tIns="45705" rIns="45705" bIns="45705">
              <a:spAutoFit/>
            </a:bodyPr>
            <a:lstStyle/>
            <a:p>
              <a:pPr>
                <a:spcBef>
                  <a:spcPct val="50000"/>
                </a:spcBef>
              </a:pPr>
              <a:r>
                <a:rPr lang="en-US" sz="2100">
                  <a:effectLst>
                    <a:outerShdw blurRad="38100" dist="38100" dir="2700000" algn="tl">
                      <a:srgbClr val="000000"/>
                    </a:outerShdw>
                  </a:effectLst>
                  <a:latin typeface="Arial" charset="0"/>
                </a:rPr>
                <a:t>C#</a:t>
              </a:r>
            </a:p>
          </p:txBody>
        </p:sp>
        <p:sp>
          <p:nvSpPr>
            <p:cNvPr id="114717" name="Text Box 29"/>
            <p:cNvSpPr txBox="1">
              <a:spLocks noChangeArrowheads="1"/>
            </p:cNvSpPr>
            <p:nvPr/>
          </p:nvSpPr>
          <p:spPr bwMode="auto">
            <a:xfrm>
              <a:off x="331" y="1220"/>
              <a:ext cx="685" cy="230"/>
            </a:xfrm>
            <a:prstGeom prst="rect">
              <a:avLst/>
            </a:prstGeom>
            <a:noFill/>
            <a:ln w="9525" algn="ctr">
              <a:noFill/>
              <a:miter lim="800000"/>
              <a:headEnd/>
              <a:tailEnd/>
            </a:ln>
            <a:effectLst/>
          </p:spPr>
          <p:txBody>
            <a:bodyPr lIns="45705" tIns="45705" rIns="45705" bIns="45705">
              <a:spAutoFit/>
            </a:bodyPr>
            <a:lstStyle/>
            <a:p>
              <a:pPr>
                <a:spcBef>
                  <a:spcPct val="50000"/>
                </a:spcBef>
              </a:pPr>
              <a:r>
                <a:rPr lang="en-US" sz="2100">
                  <a:effectLst>
                    <a:outerShdw blurRad="38100" dist="38100" dir="2700000" algn="tl">
                      <a:srgbClr val="000000"/>
                    </a:outerShdw>
                  </a:effectLst>
                  <a:latin typeface="Arial" charset="0"/>
                </a:rPr>
                <a:t>VB</a:t>
              </a:r>
            </a:p>
          </p:txBody>
        </p:sp>
      </p:grpSp>
      <p:grpSp>
        <p:nvGrpSpPr>
          <p:cNvPr id="114745" name="Group 57"/>
          <p:cNvGrpSpPr>
            <a:grpSpLocks/>
          </p:cNvGrpSpPr>
          <p:nvPr/>
        </p:nvGrpSpPr>
        <p:grpSpPr bwMode="auto">
          <a:xfrm>
            <a:off x="481013" y="5180013"/>
            <a:ext cx="7159625" cy="1244600"/>
            <a:chOff x="184" y="3120"/>
            <a:chExt cx="4510" cy="784"/>
          </a:xfrm>
        </p:grpSpPr>
        <p:pic>
          <p:nvPicPr>
            <p:cNvPr id="114724" name="Picture 36" descr="WinFX_WCF__13f"/>
            <p:cNvPicPr>
              <a:picLocks noChangeAspect="1" noChangeArrowheads="1"/>
            </p:cNvPicPr>
            <p:nvPr/>
          </p:nvPicPr>
          <p:blipFill>
            <a:blip r:embed="rId9" cstate="print"/>
            <a:srcRect/>
            <a:stretch>
              <a:fillRect/>
            </a:stretch>
          </p:blipFill>
          <p:spPr bwMode="auto">
            <a:xfrm>
              <a:off x="184" y="3120"/>
              <a:ext cx="1247" cy="784"/>
            </a:xfrm>
            <a:prstGeom prst="rect">
              <a:avLst/>
            </a:prstGeom>
            <a:noFill/>
          </p:spPr>
        </p:pic>
        <p:pic>
          <p:nvPicPr>
            <p:cNvPr id="114731" name="Picture 43" descr="WinFX_WCF__13f"/>
            <p:cNvPicPr>
              <a:picLocks noChangeAspect="1" noChangeArrowheads="1"/>
            </p:cNvPicPr>
            <p:nvPr/>
          </p:nvPicPr>
          <p:blipFill>
            <a:blip r:embed="rId9" cstate="print"/>
            <a:srcRect/>
            <a:stretch>
              <a:fillRect/>
            </a:stretch>
          </p:blipFill>
          <p:spPr bwMode="auto">
            <a:xfrm>
              <a:off x="1272" y="3120"/>
              <a:ext cx="1247" cy="784"/>
            </a:xfrm>
            <a:prstGeom prst="rect">
              <a:avLst/>
            </a:prstGeom>
            <a:noFill/>
          </p:spPr>
        </p:pic>
        <p:pic>
          <p:nvPicPr>
            <p:cNvPr id="114732" name="Picture 44" descr="WinFX_WCF__13f"/>
            <p:cNvPicPr>
              <a:picLocks noChangeAspect="1" noChangeArrowheads="1"/>
            </p:cNvPicPr>
            <p:nvPr/>
          </p:nvPicPr>
          <p:blipFill>
            <a:blip r:embed="rId9" cstate="print"/>
            <a:srcRect/>
            <a:stretch>
              <a:fillRect/>
            </a:stretch>
          </p:blipFill>
          <p:spPr bwMode="auto">
            <a:xfrm>
              <a:off x="2360" y="3120"/>
              <a:ext cx="1247" cy="784"/>
            </a:xfrm>
            <a:prstGeom prst="rect">
              <a:avLst/>
            </a:prstGeom>
            <a:noFill/>
          </p:spPr>
        </p:pic>
        <p:pic>
          <p:nvPicPr>
            <p:cNvPr id="114733" name="Picture 45" descr="WinFX_WCF__13f"/>
            <p:cNvPicPr>
              <a:picLocks noChangeAspect="1" noChangeArrowheads="1"/>
            </p:cNvPicPr>
            <p:nvPr/>
          </p:nvPicPr>
          <p:blipFill>
            <a:blip r:embed="rId9" cstate="print"/>
            <a:srcRect/>
            <a:stretch>
              <a:fillRect/>
            </a:stretch>
          </p:blipFill>
          <p:spPr bwMode="auto">
            <a:xfrm>
              <a:off x="3447" y="3120"/>
              <a:ext cx="1247" cy="784"/>
            </a:xfrm>
            <a:prstGeom prst="rect">
              <a:avLst/>
            </a:prstGeom>
            <a:noFill/>
          </p:spPr>
        </p:pic>
        <p:sp>
          <p:nvSpPr>
            <p:cNvPr id="114700" name="Text Box 12"/>
            <p:cNvSpPr txBox="1">
              <a:spLocks noChangeArrowheads="1"/>
            </p:cNvSpPr>
            <p:nvPr/>
          </p:nvSpPr>
          <p:spPr bwMode="auto">
            <a:xfrm>
              <a:off x="300" y="3342"/>
              <a:ext cx="979" cy="320"/>
            </a:xfrm>
            <a:prstGeom prst="rect">
              <a:avLst/>
            </a:prstGeom>
            <a:noFill/>
            <a:ln w="9525" algn="ctr">
              <a:noFill/>
              <a:miter lim="800000"/>
              <a:headEnd/>
              <a:tailEnd/>
            </a:ln>
            <a:effectLst/>
          </p:spPr>
          <p:txBody>
            <a:bodyPr lIns="45705" tIns="45705" rIns="45705" bIns="45705">
              <a:spAutoFit/>
            </a:bodyPr>
            <a:lstStyle/>
            <a:p>
              <a:pPr>
                <a:spcBef>
                  <a:spcPct val="50000"/>
                </a:spcBef>
              </a:pPr>
              <a:r>
                <a:rPr lang="en-US" sz="1600" b="1">
                  <a:effectLst>
                    <a:outerShdw blurRad="38100" dist="38100" dir="2700000" algn="tl">
                      <a:srgbClr val="000000"/>
                    </a:outerShdw>
                  </a:effectLst>
                  <a:latin typeface="Arial" charset="0"/>
                </a:rPr>
                <a:t>Base App Services</a:t>
              </a:r>
            </a:p>
          </p:txBody>
        </p:sp>
        <p:sp>
          <p:nvSpPr>
            <p:cNvPr id="114701" name="Text Box 13"/>
            <p:cNvSpPr txBox="1">
              <a:spLocks noChangeArrowheads="1"/>
            </p:cNvSpPr>
            <p:nvPr/>
          </p:nvSpPr>
          <p:spPr bwMode="auto">
            <a:xfrm>
              <a:off x="1388" y="3408"/>
              <a:ext cx="988" cy="189"/>
            </a:xfrm>
            <a:prstGeom prst="rect">
              <a:avLst/>
            </a:prstGeom>
            <a:noFill/>
            <a:ln w="9525" algn="ctr">
              <a:noFill/>
              <a:miter lim="800000"/>
              <a:headEnd/>
              <a:tailEnd/>
            </a:ln>
            <a:effectLst/>
          </p:spPr>
          <p:txBody>
            <a:bodyPr lIns="45705" tIns="45705" rIns="45705" bIns="45705">
              <a:spAutoFit/>
            </a:bodyPr>
            <a:lstStyle/>
            <a:p>
              <a:pPr>
                <a:spcBef>
                  <a:spcPct val="50000"/>
                </a:spcBef>
              </a:pPr>
              <a:r>
                <a:rPr lang="en-US" sz="1600" b="1">
                  <a:effectLst>
                    <a:outerShdw blurRad="38100" dist="38100" dir="2700000" algn="tl">
                      <a:srgbClr val="000000"/>
                    </a:outerShdw>
                  </a:effectLst>
                  <a:latin typeface="Arial" charset="0"/>
                </a:rPr>
                <a:t>Security</a:t>
              </a:r>
            </a:p>
          </p:txBody>
        </p:sp>
        <p:sp>
          <p:nvSpPr>
            <p:cNvPr id="114702" name="Text Box 14"/>
            <p:cNvSpPr txBox="1">
              <a:spLocks noChangeArrowheads="1"/>
            </p:cNvSpPr>
            <p:nvPr/>
          </p:nvSpPr>
          <p:spPr bwMode="auto">
            <a:xfrm>
              <a:off x="2486" y="3408"/>
              <a:ext cx="1006" cy="189"/>
            </a:xfrm>
            <a:prstGeom prst="rect">
              <a:avLst/>
            </a:prstGeom>
            <a:noFill/>
            <a:ln w="9525" algn="ctr">
              <a:noFill/>
              <a:miter lim="800000"/>
              <a:headEnd/>
              <a:tailEnd/>
            </a:ln>
            <a:effectLst/>
          </p:spPr>
          <p:txBody>
            <a:bodyPr lIns="45705" tIns="45705" rIns="45705" bIns="45705">
              <a:spAutoFit/>
            </a:bodyPr>
            <a:lstStyle/>
            <a:p>
              <a:pPr>
                <a:spcBef>
                  <a:spcPct val="50000"/>
                </a:spcBef>
              </a:pPr>
              <a:r>
                <a:rPr lang="en-US" sz="1600" b="1">
                  <a:effectLst>
                    <a:outerShdw blurRad="38100" dist="38100" dir="2700000" algn="tl">
                      <a:srgbClr val="000000"/>
                    </a:outerShdw>
                  </a:effectLst>
                  <a:latin typeface="Arial" charset="0"/>
                </a:rPr>
                <a:t>Configuration</a:t>
              </a:r>
            </a:p>
          </p:txBody>
        </p:sp>
        <p:sp>
          <p:nvSpPr>
            <p:cNvPr id="114703" name="Text Box 15"/>
            <p:cNvSpPr txBox="1">
              <a:spLocks noChangeArrowheads="1"/>
            </p:cNvSpPr>
            <p:nvPr/>
          </p:nvSpPr>
          <p:spPr bwMode="auto">
            <a:xfrm>
              <a:off x="3572" y="3342"/>
              <a:ext cx="979" cy="320"/>
            </a:xfrm>
            <a:prstGeom prst="rect">
              <a:avLst/>
            </a:prstGeom>
            <a:noFill/>
            <a:ln w="9525" algn="ctr">
              <a:noFill/>
              <a:miter lim="800000"/>
              <a:headEnd/>
              <a:tailEnd/>
            </a:ln>
            <a:effectLst/>
          </p:spPr>
          <p:txBody>
            <a:bodyPr lIns="45705" tIns="45705" rIns="45705" bIns="45705">
              <a:spAutoFit/>
            </a:bodyPr>
            <a:lstStyle/>
            <a:p>
              <a:pPr>
                <a:spcBef>
                  <a:spcPct val="50000"/>
                </a:spcBef>
              </a:pPr>
              <a:r>
                <a:rPr lang="en-US" sz="1600" b="1">
                  <a:effectLst>
                    <a:outerShdw blurRad="38100" dist="38100" dir="2700000" algn="tl">
                      <a:srgbClr val="000000"/>
                    </a:outerShdw>
                  </a:effectLst>
                  <a:latin typeface="Arial" charset="0"/>
                </a:rPr>
                <a:t>Deployment &amp; Management</a:t>
              </a:r>
            </a:p>
          </p:txBody>
        </p:sp>
      </p:grpSp>
      <p:grpSp>
        <p:nvGrpSpPr>
          <p:cNvPr id="114751" name="Group 63"/>
          <p:cNvGrpSpPr>
            <a:grpSpLocks/>
          </p:cNvGrpSpPr>
          <p:nvPr/>
        </p:nvGrpSpPr>
        <p:grpSpPr bwMode="auto">
          <a:xfrm>
            <a:off x="7623175" y="1676400"/>
            <a:ext cx="1046163" cy="5053013"/>
            <a:chOff x="4683" y="913"/>
            <a:chExt cx="659" cy="3183"/>
          </a:xfrm>
        </p:grpSpPr>
        <p:pic>
          <p:nvPicPr>
            <p:cNvPr id="114721" name="Picture 33" descr="WinFX_WCF__13c"/>
            <p:cNvPicPr>
              <a:picLocks noChangeAspect="1" noChangeArrowheads="1"/>
            </p:cNvPicPr>
            <p:nvPr/>
          </p:nvPicPr>
          <p:blipFill>
            <a:blip r:embed="rId10" cstate="print"/>
            <a:srcRect/>
            <a:stretch>
              <a:fillRect/>
            </a:stretch>
          </p:blipFill>
          <p:spPr bwMode="auto">
            <a:xfrm>
              <a:off x="4683" y="1001"/>
              <a:ext cx="636" cy="2940"/>
            </a:xfrm>
            <a:prstGeom prst="rect">
              <a:avLst/>
            </a:prstGeom>
            <a:noFill/>
          </p:spPr>
        </p:pic>
        <p:grpSp>
          <p:nvGrpSpPr>
            <p:cNvPr id="114749" name="Group 61"/>
            <p:cNvGrpSpPr>
              <a:grpSpLocks/>
            </p:cNvGrpSpPr>
            <p:nvPr/>
          </p:nvGrpSpPr>
          <p:grpSpPr bwMode="auto">
            <a:xfrm>
              <a:off x="4692" y="913"/>
              <a:ext cx="650" cy="3183"/>
              <a:chOff x="4692" y="913"/>
              <a:chExt cx="650" cy="3183"/>
            </a:xfrm>
          </p:grpSpPr>
          <p:pic>
            <p:nvPicPr>
              <p:cNvPr id="114743" name="Picture 55" descr="WinFX_WCF__13i"/>
              <p:cNvPicPr>
                <a:picLocks noChangeAspect="1" noChangeArrowheads="1"/>
              </p:cNvPicPr>
              <p:nvPr/>
            </p:nvPicPr>
            <p:blipFill>
              <a:blip r:embed="rId11" cstate="print"/>
              <a:srcRect/>
              <a:stretch>
                <a:fillRect/>
              </a:stretch>
            </p:blipFill>
            <p:spPr bwMode="auto">
              <a:xfrm>
                <a:off x="4692" y="988"/>
                <a:ext cx="650" cy="2973"/>
              </a:xfrm>
              <a:prstGeom prst="rect">
                <a:avLst/>
              </a:prstGeom>
              <a:noFill/>
            </p:spPr>
          </p:pic>
          <p:sp>
            <p:nvSpPr>
              <p:cNvPr id="114718" name="Text Box 30"/>
              <p:cNvSpPr txBox="1">
                <a:spLocks noChangeArrowheads="1"/>
              </p:cNvSpPr>
              <p:nvPr/>
            </p:nvSpPr>
            <p:spPr bwMode="auto">
              <a:xfrm rot="5400000">
                <a:off x="3407" y="2341"/>
                <a:ext cx="3183" cy="327"/>
              </a:xfrm>
              <a:prstGeom prst="rect">
                <a:avLst/>
              </a:prstGeom>
              <a:noFill/>
              <a:ln w="9525" algn="ctr">
                <a:noFill/>
                <a:miter lim="800000"/>
                <a:headEnd/>
                <a:tailEnd/>
              </a:ln>
              <a:effectLst/>
            </p:spPr>
            <p:txBody>
              <a:bodyPr lIns="45705" tIns="45705" rIns="45705" bIns="45705">
                <a:spAutoFit/>
              </a:bodyPr>
              <a:lstStyle/>
              <a:p>
                <a:pPr>
                  <a:spcBef>
                    <a:spcPct val="50000"/>
                  </a:spcBef>
                </a:pPr>
                <a:r>
                  <a:rPr lang="en-US" sz="3300" dirty="0">
                    <a:effectLst>
                      <a:outerShdw blurRad="38100" dist="38100" dir="2700000" algn="tl">
                        <a:srgbClr val="000000"/>
                      </a:outerShdw>
                    </a:effectLst>
                    <a:latin typeface="Arial" charset="0"/>
                  </a:rPr>
                  <a:t>Visual Studio </a:t>
                </a:r>
                <a:r>
                  <a:rPr lang="en-US" sz="3300" dirty="0" smtClean="0">
                    <a:effectLst>
                      <a:outerShdw blurRad="38100" dist="38100" dir="2700000" algn="tl">
                        <a:srgbClr val="000000"/>
                      </a:outerShdw>
                    </a:effectLst>
                    <a:latin typeface="Arial" charset="0"/>
                  </a:rPr>
                  <a:t>2010</a:t>
                </a:r>
                <a:endParaRPr lang="en-US" sz="3300" dirty="0">
                  <a:effectLst>
                    <a:outerShdw blurRad="38100" dist="38100" dir="2700000" algn="tl">
                      <a:srgbClr val="000000"/>
                    </a:outerShdw>
                  </a:effectLst>
                  <a:latin typeface="Arial" charset="0"/>
                </a:endParaRPr>
              </a:p>
            </p:txBody>
          </p:sp>
        </p:grpSp>
      </p:grpSp>
      <p:pic>
        <p:nvPicPr>
          <p:cNvPr id="114753" name="Picture 65" descr="WinFX__LineGlow"/>
          <p:cNvPicPr>
            <a:picLocks noChangeAspect="1" noChangeArrowheads="1"/>
          </p:cNvPicPr>
          <p:nvPr/>
        </p:nvPicPr>
        <p:blipFill>
          <a:blip r:embed="rId12" cstate="print"/>
          <a:srcRect/>
          <a:stretch>
            <a:fillRect/>
          </a:stretch>
        </p:blipFill>
        <p:spPr bwMode="auto">
          <a:xfrm>
            <a:off x="0" y="1119188"/>
            <a:ext cx="9144000" cy="785812"/>
          </a:xfrm>
          <a:prstGeom prst="rect">
            <a:avLst/>
          </a:prstGeom>
          <a:solidFill>
            <a:srgbClr val="FFFFFF">
              <a:alpha val="0"/>
            </a:srgbClr>
          </a:solid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4719"/>
                                        </p:tgtEl>
                                        <p:attrNameLst>
                                          <p:attrName>style.visibility</p:attrName>
                                        </p:attrNameLst>
                                      </p:cBhvr>
                                      <p:to>
                                        <p:strVal val="visible"/>
                                      </p:to>
                                    </p:set>
                                    <p:animEffect transition="in" filter="fade">
                                      <p:cBhvr>
                                        <p:cTn id="7" dur="1000"/>
                                        <p:tgtEl>
                                          <p:spTgt spid="114719"/>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14745"/>
                                        </p:tgtEl>
                                        <p:attrNameLst>
                                          <p:attrName>style.visibility</p:attrName>
                                        </p:attrNameLst>
                                      </p:cBhvr>
                                      <p:to>
                                        <p:strVal val="visible"/>
                                      </p:to>
                                    </p:set>
                                    <p:animEffect transition="in" filter="fade">
                                      <p:cBhvr>
                                        <p:cTn id="11" dur="1000"/>
                                        <p:tgtEl>
                                          <p:spTgt spid="114745"/>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14750"/>
                                        </p:tgtEl>
                                        <p:attrNameLst>
                                          <p:attrName>style.visibility</p:attrName>
                                        </p:attrNameLst>
                                      </p:cBhvr>
                                      <p:to>
                                        <p:strVal val="visible"/>
                                      </p:to>
                                    </p:set>
                                    <p:animEffect transition="in" filter="fade">
                                      <p:cBhvr>
                                        <p:cTn id="15" dur="1000"/>
                                        <p:tgtEl>
                                          <p:spTgt spid="114750"/>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114747"/>
                                        </p:tgtEl>
                                        <p:attrNameLst>
                                          <p:attrName>style.visibility</p:attrName>
                                        </p:attrNameLst>
                                      </p:cBhvr>
                                      <p:to>
                                        <p:strVal val="visible"/>
                                      </p:to>
                                    </p:set>
                                    <p:animEffect transition="in" filter="fade">
                                      <p:cBhvr>
                                        <p:cTn id="19" dur="1000"/>
                                        <p:tgtEl>
                                          <p:spTgt spid="114747"/>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114720"/>
                                        </p:tgtEl>
                                        <p:attrNameLst>
                                          <p:attrName>style.visibility</p:attrName>
                                        </p:attrNameLst>
                                      </p:cBhvr>
                                      <p:to>
                                        <p:strVal val="visible"/>
                                      </p:to>
                                    </p:set>
                                    <p:animEffect transition="in" filter="fade">
                                      <p:cBhvr>
                                        <p:cTn id="23" dur="1000"/>
                                        <p:tgtEl>
                                          <p:spTgt spid="114720"/>
                                        </p:tgtEl>
                                      </p:cBhvr>
                                    </p:animEffect>
                                  </p:childTnLst>
                                </p:cTn>
                              </p:par>
                              <p:par>
                                <p:cTn id="24" presetID="42" presetClass="path" presetSubtype="0" accel="50000" decel="50000" fill="hold" nodeType="withEffect">
                                  <p:stCondLst>
                                    <p:cond delay="0"/>
                                  </p:stCondLst>
                                  <p:childTnLst>
                                    <p:animMotion origin="layout" path="M 3.33333E-6 -0.0941 L 3.33333E-6 -2.02312E-6 " pathEditMode="relative" rAng="0" ptsTypes="AA">
                                      <p:cBhvr>
                                        <p:cTn id="25" dur="1000" fill="hold"/>
                                        <p:tgtEl>
                                          <p:spTgt spid="114720"/>
                                        </p:tgtEl>
                                        <p:attrNameLst>
                                          <p:attrName>ppt_x</p:attrName>
                                          <p:attrName>ppt_y</p:attrName>
                                        </p:attrNameLst>
                                      </p:cBhvr>
                                      <p:rCtr x="0" y="47"/>
                                    </p:animMotion>
                                  </p:childTnLst>
                                </p:cTn>
                              </p:par>
                            </p:childTnLst>
                          </p:cTn>
                        </p:par>
                        <p:par>
                          <p:cTn id="26" fill="hold">
                            <p:stCondLst>
                              <p:cond delay="5000"/>
                            </p:stCondLst>
                            <p:childTnLst>
                              <p:par>
                                <p:cTn id="27" presetID="10" presetClass="entr" presetSubtype="0" fill="hold" nodeType="afterEffect">
                                  <p:stCondLst>
                                    <p:cond delay="0"/>
                                  </p:stCondLst>
                                  <p:childTnLst>
                                    <p:set>
                                      <p:cBhvr>
                                        <p:cTn id="28" dur="1" fill="hold">
                                          <p:stCondLst>
                                            <p:cond delay="0"/>
                                          </p:stCondLst>
                                        </p:cTn>
                                        <p:tgtEl>
                                          <p:spTgt spid="114748"/>
                                        </p:tgtEl>
                                        <p:attrNameLst>
                                          <p:attrName>style.visibility</p:attrName>
                                        </p:attrNameLst>
                                      </p:cBhvr>
                                      <p:to>
                                        <p:strVal val="visible"/>
                                      </p:to>
                                    </p:set>
                                    <p:animEffect transition="in" filter="fade">
                                      <p:cBhvr>
                                        <p:cTn id="29" dur="1000"/>
                                        <p:tgtEl>
                                          <p:spTgt spid="114748"/>
                                        </p:tgtEl>
                                      </p:cBhvr>
                                    </p:animEffect>
                                  </p:childTnLst>
                                </p:cTn>
                              </p:par>
                            </p:childTnLst>
                          </p:cTn>
                        </p:par>
                        <p:par>
                          <p:cTn id="30" fill="hold">
                            <p:stCondLst>
                              <p:cond delay="6000"/>
                            </p:stCondLst>
                            <p:childTnLst>
                              <p:par>
                                <p:cTn id="31" presetID="10" presetClass="entr" presetSubtype="0" fill="hold" nodeType="afterEffect">
                                  <p:stCondLst>
                                    <p:cond delay="0"/>
                                  </p:stCondLst>
                                  <p:childTnLst>
                                    <p:set>
                                      <p:cBhvr>
                                        <p:cTn id="32" dur="1" fill="hold">
                                          <p:stCondLst>
                                            <p:cond delay="0"/>
                                          </p:stCondLst>
                                        </p:cTn>
                                        <p:tgtEl>
                                          <p:spTgt spid="114751"/>
                                        </p:tgtEl>
                                        <p:attrNameLst>
                                          <p:attrName>style.visibility</p:attrName>
                                        </p:attrNameLst>
                                      </p:cBhvr>
                                      <p:to>
                                        <p:strVal val="visible"/>
                                      </p:to>
                                    </p:set>
                                    <p:animEffect transition="in" filter="fade">
                                      <p:cBhvr>
                                        <p:cTn id="33" dur="2000"/>
                                        <p:tgtEl>
                                          <p:spTgt spid="114751"/>
                                        </p:tgtEl>
                                      </p:cBhvr>
                                    </p:animEffect>
                                  </p:childTnLst>
                                </p:cTn>
                              </p:par>
                              <p:par>
                                <p:cTn id="34" presetID="35" presetClass="path" presetSubtype="0" accel="50000" decel="50000" fill="hold" nodeType="withEffect">
                                  <p:stCondLst>
                                    <p:cond delay="0"/>
                                  </p:stCondLst>
                                  <p:childTnLst>
                                    <p:animMotion origin="layout" path="M 0.10243 4.62428E-7 L 1.11111E-6 4.62428E-7 " pathEditMode="relative" rAng="0" ptsTypes="AA">
                                      <p:cBhvr>
                                        <p:cTn id="35" dur="2000" fill="hold"/>
                                        <p:tgtEl>
                                          <p:spTgt spid="114751"/>
                                        </p:tgtEl>
                                        <p:attrNameLst>
                                          <p:attrName>ppt_x</p:attrName>
                                          <p:attrName>ppt_y</p:attrName>
                                        </p:attrNameLst>
                                      </p:cBhvr>
                                      <p:rCtr x="-51" y="0"/>
                                    </p:animMotion>
                                  </p:childTnLst>
                                </p:cTn>
                              </p:par>
                            </p:childTnLst>
                          </p:cTn>
                        </p:par>
                        <p:par>
                          <p:cTn id="36" fill="hold">
                            <p:stCondLst>
                              <p:cond delay="8000"/>
                            </p:stCondLst>
                            <p:childTnLst>
                              <p:par>
                                <p:cTn id="37" presetID="6" presetClass="entr" presetSubtype="32" fill="hold" grpId="0" nodeType="afterEffect">
                                  <p:stCondLst>
                                    <p:cond delay="0"/>
                                  </p:stCondLst>
                                  <p:iterate type="lt">
                                    <p:tmPct val="10000"/>
                                  </p:iterate>
                                  <p:childTnLst>
                                    <p:set>
                                      <p:cBhvr>
                                        <p:cTn id="38" dur="1" fill="hold">
                                          <p:stCondLst>
                                            <p:cond delay="0"/>
                                          </p:stCondLst>
                                        </p:cTn>
                                        <p:tgtEl>
                                          <p:spTgt spid="114707"/>
                                        </p:tgtEl>
                                        <p:attrNameLst>
                                          <p:attrName>style.visibility</p:attrName>
                                        </p:attrNameLst>
                                      </p:cBhvr>
                                      <p:to>
                                        <p:strVal val="visible"/>
                                      </p:to>
                                    </p:set>
                                    <p:animEffect transition="in" filter="circle(out)">
                                      <p:cBhvr>
                                        <p:cTn id="39" dur="500"/>
                                        <p:tgtEl>
                                          <p:spTgt spid="114707"/>
                                        </p:tgtEl>
                                      </p:cBhvr>
                                    </p:animEffect>
                                  </p:childTnLst>
                                </p:cTn>
                              </p:par>
                              <p:par>
                                <p:cTn id="40" presetID="49" presetClass="entr" presetSubtype="0" decel="100000" fill="hold" grpId="1" nodeType="withEffect">
                                  <p:stCondLst>
                                    <p:cond delay="0"/>
                                  </p:stCondLst>
                                  <p:iterate type="lt">
                                    <p:tmPct val="0"/>
                                  </p:iterate>
                                  <p:childTnLst>
                                    <p:set>
                                      <p:cBhvr>
                                        <p:cTn id="41" dur="1" fill="hold">
                                          <p:stCondLst>
                                            <p:cond delay="0"/>
                                          </p:stCondLst>
                                        </p:cTn>
                                        <p:tgtEl>
                                          <p:spTgt spid="114707"/>
                                        </p:tgtEl>
                                        <p:attrNameLst>
                                          <p:attrName>style.visibility</p:attrName>
                                        </p:attrNameLst>
                                      </p:cBhvr>
                                      <p:to>
                                        <p:strVal val="visible"/>
                                      </p:to>
                                    </p:set>
                                    <p:anim calcmode="lin" valueType="num">
                                      <p:cBhvr>
                                        <p:cTn id="42" dur="500" fill="hold"/>
                                        <p:tgtEl>
                                          <p:spTgt spid="114707"/>
                                        </p:tgtEl>
                                        <p:attrNameLst>
                                          <p:attrName>ppt_w</p:attrName>
                                        </p:attrNameLst>
                                      </p:cBhvr>
                                      <p:tavLst>
                                        <p:tav tm="0">
                                          <p:val>
                                            <p:fltVal val="0"/>
                                          </p:val>
                                        </p:tav>
                                        <p:tav tm="100000">
                                          <p:val>
                                            <p:strVal val="#ppt_w"/>
                                          </p:val>
                                        </p:tav>
                                      </p:tavLst>
                                    </p:anim>
                                    <p:anim calcmode="lin" valueType="num">
                                      <p:cBhvr>
                                        <p:cTn id="43" dur="500" fill="hold"/>
                                        <p:tgtEl>
                                          <p:spTgt spid="114707"/>
                                        </p:tgtEl>
                                        <p:attrNameLst>
                                          <p:attrName>ppt_h</p:attrName>
                                        </p:attrNameLst>
                                      </p:cBhvr>
                                      <p:tavLst>
                                        <p:tav tm="0">
                                          <p:val>
                                            <p:fltVal val="0"/>
                                          </p:val>
                                        </p:tav>
                                        <p:tav tm="100000">
                                          <p:val>
                                            <p:strVal val="#ppt_h"/>
                                          </p:val>
                                        </p:tav>
                                      </p:tavLst>
                                    </p:anim>
                                    <p:anim calcmode="lin" valueType="num">
                                      <p:cBhvr>
                                        <p:cTn id="44" dur="500" fill="hold"/>
                                        <p:tgtEl>
                                          <p:spTgt spid="114707"/>
                                        </p:tgtEl>
                                        <p:attrNameLst>
                                          <p:attrName>style.rotation</p:attrName>
                                        </p:attrNameLst>
                                      </p:cBhvr>
                                      <p:tavLst>
                                        <p:tav tm="0">
                                          <p:val>
                                            <p:fltVal val="360"/>
                                          </p:val>
                                        </p:tav>
                                        <p:tav tm="100000">
                                          <p:val>
                                            <p:fltVal val="0"/>
                                          </p:val>
                                        </p:tav>
                                      </p:tavLst>
                                    </p:anim>
                                    <p:animEffect transition="in" filter="fade">
                                      <p:cBhvr>
                                        <p:cTn id="45" dur="500"/>
                                        <p:tgtEl>
                                          <p:spTgt spid="1147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707" grpId="0"/>
      <p:bldP spid="114707"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46" name="Picture 10" descr="WinFX_WCF__15a"/>
          <p:cNvPicPr>
            <a:picLocks noChangeAspect="1" noChangeArrowheads="1"/>
          </p:cNvPicPr>
          <p:nvPr/>
        </p:nvPicPr>
        <p:blipFill>
          <a:blip r:embed="rId3" cstate="print"/>
          <a:srcRect/>
          <a:stretch>
            <a:fillRect/>
          </a:stretch>
        </p:blipFill>
        <p:spPr bwMode="auto">
          <a:xfrm>
            <a:off x="0" y="1447800"/>
            <a:ext cx="7853363" cy="5229225"/>
          </a:xfrm>
          <a:prstGeom prst="rect">
            <a:avLst/>
          </a:prstGeom>
          <a:noFill/>
        </p:spPr>
      </p:pic>
      <p:sp>
        <p:nvSpPr>
          <p:cNvPr id="116739" name="Rectangle 6"/>
          <p:cNvSpPr>
            <a:spLocks noGrp="1" noChangeArrowheads="1"/>
          </p:cNvSpPr>
          <p:nvPr>
            <p:ph type="title" idx="4294967295"/>
          </p:nvPr>
        </p:nvSpPr>
        <p:spPr>
          <a:xfrm>
            <a:off x="381000" y="457200"/>
            <a:ext cx="8382000" cy="530225"/>
          </a:xfrm>
          <a:noFill/>
          <a:ln/>
        </p:spPr>
        <p:txBody>
          <a:bodyPr anchor="t">
            <a:spAutoFit/>
          </a:bodyPr>
          <a:lstStyle/>
          <a:p>
            <a:r>
              <a:rPr lang="en-US">
                <a:sym typeface="Wingdings" pitchFamily="2" charset="2"/>
              </a:rPr>
              <a:t>WS-* Protocol Support</a:t>
            </a:r>
          </a:p>
        </p:txBody>
      </p:sp>
      <p:grpSp>
        <p:nvGrpSpPr>
          <p:cNvPr id="116759" name="Group 23"/>
          <p:cNvGrpSpPr>
            <a:grpSpLocks/>
          </p:cNvGrpSpPr>
          <p:nvPr/>
        </p:nvGrpSpPr>
        <p:grpSpPr bwMode="auto">
          <a:xfrm>
            <a:off x="161925" y="4840288"/>
            <a:ext cx="7491413" cy="1485900"/>
            <a:chOff x="102" y="3049"/>
            <a:chExt cx="4719" cy="936"/>
          </a:xfrm>
        </p:grpSpPr>
        <p:pic>
          <p:nvPicPr>
            <p:cNvPr id="116749" name="Picture 13" descr="WinFX_WCF__15d"/>
            <p:cNvPicPr>
              <a:picLocks noChangeAspect="1" noChangeArrowheads="1"/>
            </p:cNvPicPr>
            <p:nvPr/>
          </p:nvPicPr>
          <p:blipFill>
            <a:blip r:embed="rId4" cstate="print"/>
            <a:srcRect/>
            <a:stretch>
              <a:fillRect/>
            </a:stretch>
          </p:blipFill>
          <p:spPr bwMode="auto">
            <a:xfrm>
              <a:off x="102" y="3049"/>
              <a:ext cx="4719" cy="936"/>
            </a:xfrm>
            <a:prstGeom prst="rect">
              <a:avLst/>
            </a:prstGeom>
            <a:noFill/>
          </p:spPr>
        </p:pic>
        <p:sp>
          <p:nvSpPr>
            <p:cNvPr id="116740" name="Text Box 4"/>
            <p:cNvSpPr txBox="1">
              <a:spLocks noChangeArrowheads="1"/>
            </p:cNvSpPr>
            <p:nvPr/>
          </p:nvSpPr>
          <p:spPr bwMode="auto">
            <a:xfrm>
              <a:off x="1661" y="3400"/>
              <a:ext cx="1639" cy="221"/>
            </a:xfrm>
            <a:prstGeom prst="rect">
              <a:avLst/>
            </a:prstGeom>
            <a:noFill/>
            <a:ln w="9525" algn="ctr">
              <a:noFill/>
              <a:miter lim="800000"/>
              <a:headEnd/>
              <a:tailEnd/>
            </a:ln>
            <a:effectLst/>
          </p:spPr>
          <p:txBody>
            <a:bodyPr lIns="45705" tIns="45705" rIns="45705" bIns="45705">
              <a:spAutoFit/>
            </a:bodyPr>
            <a:lstStyle/>
            <a:p>
              <a:pPr>
                <a:spcBef>
                  <a:spcPct val="50000"/>
                </a:spcBef>
              </a:pPr>
              <a:r>
                <a:rPr lang="en-US" sz="2000" b="1">
                  <a:effectLst>
                    <a:outerShdw blurRad="38100" dist="38100" dir="2700000" algn="tl">
                      <a:srgbClr val="000000"/>
                    </a:outerShdw>
                  </a:effectLst>
                  <a:latin typeface="Arial" charset="0"/>
                </a:rPr>
                <a:t>XML</a:t>
              </a:r>
            </a:p>
          </p:txBody>
        </p:sp>
      </p:grpSp>
      <p:grpSp>
        <p:nvGrpSpPr>
          <p:cNvPr id="116758" name="Group 22"/>
          <p:cNvGrpSpPr>
            <a:grpSpLocks/>
          </p:cNvGrpSpPr>
          <p:nvPr/>
        </p:nvGrpSpPr>
        <p:grpSpPr bwMode="auto">
          <a:xfrm>
            <a:off x="161925" y="3671888"/>
            <a:ext cx="6637338" cy="1528762"/>
            <a:chOff x="102" y="2313"/>
            <a:chExt cx="4181" cy="963"/>
          </a:xfrm>
        </p:grpSpPr>
        <p:pic>
          <p:nvPicPr>
            <p:cNvPr id="116748" name="Picture 12" descr="WinFX_WCF__15c"/>
            <p:cNvPicPr>
              <a:picLocks noChangeAspect="1" noChangeArrowheads="1"/>
            </p:cNvPicPr>
            <p:nvPr/>
          </p:nvPicPr>
          <p:blipFill>
            <a:blip r:embed="rId5" cstate="print"/>
            <a:srcRect/>
            <a:stretch>
              <a:fillRect/>
            </a:stretch>
          </p:blipFill>
          <p:spPr bwMode="auto">
            <a:xfrm>
              <a:off x="102" y="2313"/>
              <a:ext cx="4181" cy="963"/>
            </a:xfrm>
            <a:prstGeom prst="rect">
              <a:avLst/>
            </a:prstGeom>
            <a:noFill/>
          </p:spPr>
        </p:pic>
        <p:sp>
          <p:nvSpPr>
            <p:cNvPr id="116741" name="Text Box 5"/>
            <p:cNvSpPr txBox="1">
              <a:spLocks noChangeArrowheads="1"/>
            </p:cNvSpPr>
            <p:nvPr/>
          </p:nvSpPr>
          <p:spPr bwMode="auto">
            <a:xfrm>
              <a:off x="1395" y="2677"/>
              <a:ext cx="1639" cy="221"/>
            </a:xfrm>
            <a:prstGeom prst="rect">
              <a:avLst/>
            </a:prstGeom>
            <a:noFill/>
            <a:ln w="9525" algn="ctr">
              <a:noFill/>
              <a:miter lim="800000"/>
              <a:headEnd/>
              <a:tailEnd/>
            </a:ln>
            <a:effectLst/>
          </p:spPr>
          <p:txBody>
            <a:bodyPr lIns="45705" tIns="45705" rIns="45705" bIns="45705">
              <a:spAutoFit/>
            </a:bodyPr>
            <a:lstStyle/>
            <a:p>
              <a:pPr>
                <a:spcBef>
                  <a:spcPct val="50000"/>
                </a:spcBef>
              </a:pPr>
              <a:r>
                <a:rPr lang="en-US" sz="2000" b="1">
                  <a:effectLst>
                    <a:outerShdw blurRad="38100" dist="38100" dir="2700000" algn="tl">
                      <a:srgbClr val="000000"/>
                    </a:outerShdw>
                  </a:effectLst>
                  <a:latin typeface="Arial" charset="0"/>
                </a:rPr>
                <a:t>Messaging</a:t>
              </a:r>
            </a:p>
          </p:txBody>
        </p:sp>
      </p:grpSp>
      <p:grpSp>
        <p:nvGrpSpPr>
          <p:cNvPr id="116754" name="Group 18"/>
          <p:cNvGrpSpPr>
            <a:grpSpLocks/>
          </p:cNvGrpSpPr>
          <p:nvPr/>
        </p:nvGrpSpPr>
        <p:grpSpPr bwMode="auto">
          <a:xfrm>
            <a:off x="239713" y="1690688"/>
            <a:ext cx="2338387" cy="2381250"/>
            <a:chOff x="151" y="1065"/>
            <a:chExt cx="1473" cy="1500"/>
          </a:xfrm>
        </p:grpSpPr>
        <p:pic>
          <p:nvPicPr>
            <p:cNvPr id="116747" name="Picture 11" descr="WinFX_WCF__15b"/>
            <p:cNvPicPr>
              <a:picLocks noChangeAspect="1" noChangeArrowheads="1"/>
            </p:cNvPicPr>
            <p:nvPr/>
          </p:nvPicPr>
          <p:blipFill>
            <a:blip r:embed="rId6" cstate="print"/>
            <a:srcRect/>
            <a:stretch>
              <a:fillRect/>
            </a:stretch>
          </p:blipFill>
          <p:spPr bwMode="auto">
            <a:xfrm>
              <a:off x="151" y="1065"/>
              <a:ext cx="1473" cy="1500"/>
            </a:xfrm>
            <a:prstGeom prst="rect">
              <a:avLst/>
            </a:prstGeom>
            <a:noFill/>
          </p:spPr>
        </p:pic>
        <p:sp>
          <p:nvSpPr>
            <p:cNvPr id="116742" name="Text Box 6"/>
            <p:cNvSpPr txBox="1">
              <a:spLocks noChangeArrowheads="1"/>
            </p:cNvSpPr>
            <p:nvPr/>
          </p:nvSpPr>
          <p:spPr bwMode="auto">
            <a:xfrm>
              <a:off x="302" y="1718"/>
              <a:ext cx="1164" cy="221"/>
            </a:xfrm>
            <a:prstGeom prst="rect">
              <a:avLst/>
            </a:prstGeom>
            <a:noFill/>
            <a:ln w="9525" algn="ctr">
              <a:noFill/>
              <a:miter lim="800000"/>
              <a:headEnd/>
              <a:tailEnd/>
            </a:ln>
            <a:effectLst/>
          </p:spPr>
          <p:txBody>
            <a:bodyPr lIns="45705" tIns="45705" rIns="45705" bIns="45705">
              <a:spAutoFit/>
            </a:bodyPr>
            <a:lstStyle/>
            <a:p>
              <a:pPr>
                <a:spcBef>
                  <a:spcPct val="50000"/>
                </a:spcBef>
              </a:pPr>
              <a:r>
                <a:rPr lang="en-US" sz="2000" b="1">
                  <a:effectLst>
                    <a:outerShdw blurRad="38100" dist="38100" dir="2700000" algn="tl">
                      <a:srgbClr val="000000"/>
                    </a:outerShdw>
                  </a:effectLst>
                  <a:latin typeface="Arial" charset="0"/>
                </a:rPr>
                <a:t>Security</a:t>
              </a:r>
            </a:p>
          </p:txBody>
        </p:sp>
      </p:grpSp>
      <p:grpSp>
        <p:nvGrpSpPr>
          <p:cNvPr id="116756" name="Group 20"/>
          <p:cNvGrpSpPr>
            <a:grpSpLocks/>
          </p:cNvGrpSpPr>
          <p:nvPr/>
        </p:nvGrpSpPr>
        <p:grpSpPr bwMode="auto">
          <a:xfrm>
            <a:off x="4359275" y="1690688"/>
            <a:ext cx="2338388" cy="2381250"/>
            <a:chOff x="2746" y="1065"/>
            <a:chExt cx="1473" cy="1500"/>
          </a:xfrm>
        </p:grpSpPr>
        <p:pic>
          <p:nvPicPr>
            <p:cNvPr id="116752" name="Picture 16" descr="WinFX_WCF__15b"/>
            <p:cNvPicPr>
              <a:picLocks noChangeAspect="1" noChangeArrowheads="1"/>
            </p:cNvPicPr>
            <p:nvPr/>
          </p:nvPicPr>
          <p:blipFill>
            <a:blip r:embed="rId6" cstate="print"/>
            <a:srcRect/>
            <a:stretch>
              <a:fillRect/>
            </a:stretch>
          </p:blipFill>
          <p:spPr bwMode="auto">
            <a:xfrm>
              <a:off x="2746" y="1065"/>
              <a:ext cx="1473" cy="1500"/>
            </a:xfrm>
            <a:prstGeom prst="rect">
              <a:avLst/>
            </a:prstGeom>
            <a:noFill/>
          </p:spPr>
        </p:pic>
        <p:sp>
          <p:nvSpPr>
            <p:cNvPr id="116743" name="Text Box 7"/>
            <p:cNvSpPr txBox="1">
              <a:spLocks noChangeArrowheads="1"/>
            </p:cNvSpPr>
            <p:nvPr/>
          </p:nvSpPr>
          <p:spPr bwMode="auto">
            <a:xfrm>
              <a:off x="2873" y="1718"/>
              <a:ext cx="1226" cy="221"/>
            </a:xfrm>
            <a:prstGeom prst="rect">
              <a:avLst/>
            </a:prstGeom>
            <a:noFill/>
            <a:ln w="9525" algn="ctr">
              <a:noFill/>
              <a:miter lim="800000"/>
              <a:headEnd/>
              <a:tailEnd/>
            </a:ln>
            <a:effectLst/>
          </p:spPr>
          <p:txBody>
            <a:bodyPr lIns="45705" tIns="45705" rIns="45705" bIns="45705">
              <a:spAutoFit/>
            </a:bodyPr>
            <a:lstStyle/>
            <a:p>
              <a:pPr>
                <a:spcBef>
                  <a:spcPct val="50000"/>
                </a:spcBef>
              </a:pPr>
              <a:r>
                <a:rPr lang="en-US" sz="2000" b="1">
                  <a:effectLst>
                    <a:outerShdw blurRad="38100" dist="38100" dir="2700000" algn="tl">
                      <a:srgbClr val="000000"/>
                    </a:outerShdw>
                  </a:effectLst>
                  <a:latin typeface="Arial" charset="0"/>
                </a:rPr>
                <a:t>Transactions</a:t>
              </a:r>
            </a:p>
          </p:txBody>
        </p:sp>
      </p:grpSp>
      <p:grpSp>
        <p:nvGrpSpPr>
          <p:cNvPr id="116755" name="Group 19"/>
          <p:cNvGrpSpPr>
            <a:grpSpLocks/>
          </p:cNvGrpSpPr>
          <p:nvPr/>
        </p:nvGrpSpPr>
        <p:grpSpPr bwMode="auto">
          <a:xfrm>
            <a:off x="2305050" y="1690688"/>
            <a:ext cx="2338388" cy="2381250"/>
            <a:chOff x="1452" y="1065"/>
            <a:chExt cx="1473" cy="1500"/>
          </a:xfrm>
        </p:grpSpPr>
        <p:pic>
          <p:nvPicPr>
            <p:cNvPr id="116751" name="Picture 15" descr="WinFX_WCF__15b"/>
            <p:cNvPicPr>
              <a:picLocks noChangeAspect="1" noChangeArrowheads="1"/>
            </p:cNvPicPr>
            <p:nvPr/>
          </p:nvPicPr>
          <p:blipFill>
            <a:blip r:embed="rId6" cstate="print"/>
            <a:srcRect/>
            <a:stretch>
              <a:fillRect/>
            </a:stretch>
          </p:blipFill>
          <p:spPr bwMode="auto">
            <a:xfrm>
              <a:off x="1452" y="1065"/>
              <a:ext cx="1473" cy="1500"/>
            </a:xfrm>
            <a:prstGeom prst="rect">
              <a:avLst/>
            </a:prstGeom>
            <a:noFill/>
          </p:spPr>
        </p:pic>
        <p:sp>
          <p:nvSpPr>
            <p:cNvPr id="116744" name="Text Box 8"/>
            <p:cNvSpPr txBox="1">
              <a:spLocks noChangeArrowheads="1"/>
            </p:cNvSpPr>
            <p:nvPr/>
          </p:nvSpPr>
          <p:spPr bwMode="auto">
            <a:xfrm>
              <a:off x="1602" y="1636"/>
              <a:ext cx="1170" cy="384"/>
            </a:xfrm>
            <a:prstGeom prst="rect">
              <a:avLst/>
            </a:prstGeom>
            <a:noFill/>
            <a:ln w="9525" algn="ctr">
              <a:noFill/>
              <a:miter lim="800000"/>
              <a:headEnd/>
              <a:tailEnd/>
            </a:ln>
            <a:effectLst/>
          </p:spPr>
          <p:txBody>
            <a:bodyPr lIns="45705" tIns="45705" rIns="45705" bIns="45705">
              <a:spAutoFit/>
            </a:bodyPr>
            <a:lstStyle/>
            <a:p>
              <a:pPr>
                <a:spcBef>
                  <a:spcPct val="50000"/>
                </a:spcBef>
              </a:pPr>
              <a:r>
                <a:rPr lang="en-US" sz="2000" b="1">
                  <a:effectLst>
                    <a:outerShdw blurRad="38100" dist="38100" dir="2700000" algn="tl">
                      <a:srgbClr val="000000"/>
                    </a:outerShdw>
                  </a:effectLst>
                  <a:latin typeface="Arial" charset="0"/>
                </a:rPr>
                <a:t>Reliable Messaging</a:t>
              </a:r>
            </a:p>
          </p:txBody>
        </p:sp>
      </p:grpSp>
      <p:grpSp>
        <p:nvGrpSpPr>
          <p:cNvPr id="116757" name="Group 21"/>
          <p:cNvGrpSpPr>
            <a:grpSpLocks/>
          </p:cNvGrpSpPr>
          <p:nvPr/>
        </p:nvGrpSpPr>
        <p:grpSpPr bwMode="auto">
          <a:xfrm>
            <a:off x="6343650" y="1717675"/>
            <a:ext cx="1293813" cy="3487738"/>
            <a:chOff x="3996" y="1082"/>
            <a:chExt cx="815" cy="2197"/>
          </a:xfrm>
        </p:grpSpPr>
        <p:pic>
          <p:nvPicPr>
            <p:cNvPr id="116750" name="Picture 14" descr="WinFX_WCF__15e"/>
            <p:cNvPicPr>
              <a:picLocks noChangeAspect="1" noChangeArrowheads="1"/>
            </p:cNvPicPr>
            <p:nvPr/>
          </p:nvPicPr>
          <p:blipFill>
            <a:blip r:embed="rId7" cstate="print"/>
            <a:srcRect/>
            <a:stretch>
              <a:fillRect/>
            </a:stretch>
          </p:blipFill>
          <p:spPr bwMode="auto">
            <a:xfrm>
              <a:off x="3996" y="1082"/>
              <a:ext cx="815" cy="2197"/>
            </a:xfrm>
            <a:prstGeom prst="rect">
              <a:avLst/>
            </a:prstGeom>
            <a:noFill/>
          </p:spPr>
        </p:pic>
        <p:sp>
          <p:nvSpPr>
            <p:cNvPr id="116745" name="Text Box 9"/>
            <p:cNvSpPr txBox="1">
              <a:spLocks noChangeArrowheads="1"/>
            </p:cNvSpPr>
            <p:nvPr/>
          </p:nvSpPr>
          <p:spPr bwMode="auto">
            <a:xfrm rot="-5400000">
              <a:off x="3578" y="2070"/>
              <a:ext cx="1639" cy="221"/>
            </a:xfrm>
            <a:prstGeom prst="rect">
              <a:avLst/>
            </a:prstGeom>
            <a:noFill/>
            <a:ln w="9525" algn="ctr">
              <a:noFill/>
              <a:miter lim="800000"/>
              <a:headEnd/>
              <a:tailEnd/>
            </a:ln>
            <a:effectLst/>
          </p:spPr>
          <p:txBody>
            <a:bodyPr lIns="45705" tIns="45705" rIns="45705" bIns="45705">
              <a:spAutoFit/>
            </a:bodyPr>
            <a:lstStyle/>
            <a:p>
              <a:pPr>
                <a:spcBef>
                  <a:spcPct val="50000"/>
                </a:spcBef>
              </a:pPr>
              <a:r>
                <a:rPr lang="en-US" sz="2000" b="1">
                  <a:effectLst>
                    <a:outerShdw blurRad="38100" dist="38100" dir="2700000" algn="tl">
                      <a:srgbClr val="000000"/>
                    </a:outerShdw>
                  </a:effectLst>
                  <a:latin typeface="Arial" charset="0"/>
                </a:rPr>
                <a:t>Metadata</a:t>
              </a: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6746"/>
                                        </p:tgtEl>
                                        <p:attrNameLst>
                                          <p:attrName>style.visibility</p:attrName>
                                        </p:attrNameLst>
                                      </p:cBhvr>
                                      <p:to>
                                        <p:strVal val="visible"/>
                                      </p:to>
                                    </p:set>
                                    <p:animEffect transition="in" filter="fade">
                                      <p:cBhvr>
                                        <p:cTn id="7" dur="1000"/>
                                        <p:tgtEl>
                                          <p:spTgt spid="116746"/>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16754"/>
                                        </p:tgtEl>
                                        <p:attrNameLst>
                                          <p:attrName>style.visibility</p:attrName>
                                        </p:attrNameLst>
                                      </p:cBhvr>
                                      <p:to>
                                        <p:strVal val="visible"/>
                                      </p:to>
                                    </p:set>
                                    <p:animEffect transition="in" filter="fade">
                                      <p:cBhvr>
                                        <p:cTn id="11" dur="1000"/>
                                        <p:tgtEl>
                                          <p:spTgt spid="116754"/>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16755"/>
                                        </p:tgtEl>
                                        <p:attrNameLst>
                                          <p:attrName>style.visibility</p:attrName>
                                        </p:attrNameLst>
                                      </p:cBhvr>
                                      <p:to>
                                        <p:strVal val="visible"/>
                                      </p:to>
                                    </p:set>
                                    <p:animEffect transition="in" filter="fade">
                                      <p:cBhvr>
                                        <p:cTn id="15" dur="1000"/>
                                        <p:tgtEl>
                                          <p:spTgt spid="116755"/>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116756"/>
                                        </p:tgtEl>
                                        <p:attrNameLst>
                                          <p:attrName>style.visibility</p:attrName>
                                        </p:attrNameLst>
                                      </p:cBhvr>
                                      <p:to>
                                        <p:strVal val="visible"/>
                                      </p:to>
                                    </p:set>
                                    <p:animEffect transition="in" filter="fade">
                                      <p:cBhvr>
                                        <p:cTn id="19" dur="1000"/>
                                        <p:tgtEl>
                                          <p:spTgt spid="116756"/>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116758"/>
                                        </p:tgtEl>
                                        <p:attrNameLst>
                                          <p:attrName>style.visibility</p:attrName>
                                        </p:attrNameLst>
                                      </p:cBhvr>
                                      <p:to>
                                        <p:strVal val="visible"/>
                                      </p:to>
                                    </p:set>
                                    <p:animEffect transition="in" filter="fade">
                                      <p:cBhvr>
                                        <p:cTn id="23" dur="1000"/>
                                        <p:tgtEl>
                                          <p:spTgt spid="116758"/>
                                        </p:tgtEl>
                                      </p:cBhvr>
                                    </p:animEffect>
                                  </p:childTnLst>
                                </p:cTn>
                              </p:par>
                            </p:childTnLst>
                          </p:cTn>
                        </p:par>
                        <p:par>
                          <p:cTn id="24" fill="hold">
                            <p:stCondLst>
                              <p:cond delay="5000"/>
                            </p:stCondLst>
                            <p:childTnLst>
                              <p:par>
                                <p:cTn id="25" presetID="10" presetClass="entr" presetSubtype="0" fill="hold" nodeType="afterEffect">
                                  <p:stCondLst>
                                    <p:cond delay="0"/>
                                  </p:stCondLst>
                                  <p:childTnLst>
                                    <p:set>
                                      <p:cBhvr>
                                        <p:cTn id="26" dur="1" fill="hold">
                                          <p:stCondLst>
                                            <p:cond delay="0"/>
                                          </p:stCondLst>
                                        </p:cTn>
                                        <p:tgtEl>
                                          <p:spTgt spid="116759"/>
                                        </p:tgtEl>
                                        <p:attrNameLst>
                                          <p:attrName>style.visibility</p:attrName>
                                        </p:attrNameLst>
                                      </p:cBhvr>
                                      <p:to>
                                        <p:strVal val="visible"/>
                                      </p:to>
                                    </p:set>
                                    <p:animEffect transition="in" filter="fade">
                                      <p:cBhvr>
                                        <p:cTn id="27" dur="1000"/>
                                        <p:tgtEl>
                                          <p:spTgt spid="116759"/>
                                        </p:tgtEl>
                                      </p:cBhvr>
                                    </p:animEffect>
                                  </p:childTnLst>
                                </p:cTn>
                              </p:par>
                            </p:childTnLst>
                          </p:cTn>
                        </p:par>
                        <p:par>
                          <p:cTn id="28" fill="hold">
                            <p:stCondLst>
                              <p:cond delay="6000"/>
                            </p:stCondLst>
                            <p:childTnLst>
                              <p:par>
                                <p:cTn id="29" presetID="10" presetClass="entr" presetSubtype="0" fill="hold" nodeType="afterEffect">
                                  <p:stCondLst>
                                    <p:cond delay="0"/>
                                  </p:stCondLst>
                                  <p:childTnLst>
                                    <p:set>
                                      <p:cBhvr>
                                        <p:cTn id="30" dur="1" fill="hold">
                                          <p:stCondLst>
                                            <p:cond delay="0"/>
                                          </p:stCondLst>
                                        </p:cTn>
                                        <p:tgtEl>
                                          <p:spTgt spid="116757"/>
                                        </p:tgtEl>
                                        <p:attrNameLst>
                                          <p:attrName>style.visibility</p:attrName>
                                        </p:attrNameLst>
                                      </p:cBhvr>
                                      <p:to>
                                        <p:strVal val="visible"/>
                                      </p:to>
                                    </p:set>
                                    <p:animEffect transition="in" filter="fade">
                                      <p:cBhvr>
                                        <p:cTn id="31" dur="1000"/>
                                        <p:tgtEl>
                                          <p:spTgt spid="1167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82" name="Picture 6" descr="WinFX__SUB__05"/>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pic>
        <p:nvPicPr>
          <p:cNvPr id="24583" name="Picture 7" descr="WinFX__Logo_small"/>
          <p:cNvPicPr>
            <a:picLocks noChangeAspect="1" noChangeArrowheads="1"/>
          </p:cNvPicPr>
          <p:nvPr/>
        </p:nvPicPr>
        <p:blipFill>
          <a:blip r:embed="rId4" cstate="print"/>
          <a:srcRect/>
          <a:stretch>
            <a:fillRect/>
          </a:stretch>
        </p:blipFill>
        <p:spPr bwMode="auto">
          <a:xfrm>
            <a:off x="6858000" y="685800"/>
            <a:ext cx="2124075" cy="2066925"/>
          </a:xfrm>
          <a:prstGeom prst="rect">
            <a:avLst/>
          </a:prstGeom>
          <a:noFill/>
        </p:spPr>
      </p:pic>
      <p:sp>
        <p:nvSpPr>
          <p:cNvPr id="24584" name="Rectangle 8"/>
          <p:cNvSpPr>
            <a:spLocks noChangeArrowheads="1"/>
          </p:cNvSpPr>
          <p:nvPr/>
        </p:nvSpPr>
        <p:spPr bwMode="auto">
          <a:xfrm>
            <a:off x="3771900" y="4508500"/>
            <a:ext cx="4705350" cy="968375"/>
          </a:xfrm>
          <a:prstGeom prst="rect">
            <a:avLst/>
          </a:prstGeom>
          <a:noFill/>
          <a:ln w="9525">
            <a:noFill/>
            <a:miter lim="800000"/>
            <a:headEnd/>
            <a:tailEnd/>
          </a:ln>
          <a:effectLst/>
        </p:spPr>
        <p:txBody>
          <a:bodyPr anchor="ctr">
            <a:spAutoFit/>
          </a:bodyPr>
          <a:lstStyle/>
          <a:p>
            <a:pPr algn="r" hangingPunct="1">
              <a:lnSpc>
                <a:spcPct val="90000"/>
              </a:lnSpc>
              <a:spcBef>
                <a:spcPct val="0"/>
              </a:spcBef>
            </a:pPr>
            <a:r>
              <a:rPr lang="en-US" sz="3200" b="1">
                <a:effectLst>
                  <a:outerShdw blurRad="38100" dist="38100" dir="2700000" algn="tl">
                    <a:srgbClr val="000000"/>
                  </a:outerShdw>
                </a:effectLst>
                <a:latin typeface="Arial" charset="0"/>
              </a:rPr>
              <a:t>SERVICE ORIENTATION</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4584"/>
                                        </p:tgtEl>
                                        <p:attrNameLst>
                                          <p:attrName>style.visibility</p:attrName>
                                        </p:attrNameLst>
                                      </p:cBhvr>
                                      <p:to>
                                        <p:strVal val="visible"/>
                                      </p:to>
                                    </p:set>
                                    <p:animEffect transition="in" filter="fade">
                                      <p:cBhvr>
                                        <p:cTn id="7" dur="500"/>
                                        <p:tgtEl>
                                          <p:spTgt spid="245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79" name="Picture 15" descr="WinFX_WCF__03a"/>
          <p:cNvPicPr>
            <a:picLocks noChangeAspect="1" noChangeArrowheads="1"/>
          </p:cNvPicPr>
          <p:nvPr/>
        </p:nvPicPr>
        <p:blipFill>
          <a:blip r:embed="rId3" cstate="print"/>
          <a:srcRect/>
          <a:stretch>
            <a:fillRect/>
          </a:stretch>
        </p:blipFill>
        <p:spPr bwMode="auto">
          <a:xfrm>
            <a:off x="2124075" y="1236663"/>
            <a:ext cx="7048500" cy="5284787"/>
          </a:xfrm>
          <a:prstGeom prst="rect">
            <a:avLst/>
          </a:prstGeom>
          <a:noFill/>
        </p:spPr>
      </p:pic>
      <p:sp>
        <p:nvSpPr>
          <p:cNvPr id="11272" name="Rectangle 50"/>
          <p:cNvSpPr>
            <a:spLocks noGrp="1" noChangeArrowheads="1"/>
          </p:cNvSpPr>
          <p:nvPr>
            <p:ph type="body" idx="4294967295"/>
          </p:nvPr>
        </p:nvSpPr>
        <p:spPr>
          <a:xfrm>
            <a:off x="381000" y="1730375"/>
            <a:ext cx="7346950" cy="3342453"/>
          </a:xfrm>
          <a:noFill/>
          <a:ln/>
        </p:spPr>
        <p:txBody>
          <a:bodyPr>
            <a:spAutoFit/>
          </a:bodyPr>
          <a:lstStyle/>
          <a:p>
            <a:pPr>
              <a:lnSpc>
                <a:spcPct val="100000"/>
              </a:lnSpc>
            </a:pPr>
            <a:r>
              <a:rPr lang="el-GR" dirty="0" smtClean="0">
                <a:effectLst>
                  <a:outerShdw blurRad="38100" dist="38100" dir="2700000" algn="tl">
                    <a:srgbClr val="000000"/>
                  </a:outerShdw>
                </a:effectLst>
                <a:sym typeface="Wingdings" pitchFamily="2" charset="2"/>
              </a:rPr>
              <a:t>Ανάγκες διασύνδεσης</a:t>
            </a:r>
            <a:endParaRPr lang="en-US" dirty="0">
              <a:effectLst>
                <a:outerShdw blurRad="38100" dist="38100" dir="2700000" algn="tl">
                  <a:srgbClr val="000000"/>
                </a:outerShdw>
              </a:effectLst>
              <a:sym typeface="Wingdings" pitchFamily="2" charset="2"/>
            </a:endParaRPr>
          </a:p>
          <a:p>
            <a:pPr>
              <a:lnSpc>
                <a:spcPct val="100000"/>
              </a:lnSpc>
            </a:pPr>
            <a:r>
              <a:rPr lang="en-US" dirty="0" smtClean="0">
                <a:effectLst>
                  <a:outerShdw blurRad="38100" dist="38100" dir="2700000" algn="tl">
                    <a:srgbClr val="000000"/>
                  </a:outerShdw>
                </a:effectLst>
                <a:sym typeface="Wingdings" pitchFamily="2" charset="2"/>
              </a:rPr>
              <a:t>Web services</a:t>
            </a:r>
          </a:p>
          <a:p>
            <a:pPr>
              <a:lnSpc>
                <a:spcPct val="100000"/>
              </a:lnSpc>
            </a:pPr>
            <a:r>
              <a:rPr lang="en-US" dirty="0" smtClean="0">
                <a:effectLst>
                  <a:outerShdw blurRad="38100" dist="38100" dir="2700000" algn="tl">
                    <a:srgbClr val="000000"/>
                  </a:outerShdw>
                </a:effectLst>
                <a:sym typeface="Wingdings" pitchFamily="2" charset="2"/>
              </a:rPr>
              <a:t>XML</a:t>
            </a:r>
          </a:p>
          <a:p>
            <a:pPr>
              <a:lnSpc>
                <a:spcPct val="100000"/>
              </a:lnSpc>
            </a:pPr>
            <a:r>
              <a:rPr lang="en-US" dirty="0" smtClean="0">
                <a:effectLst>
                  <a:outerShdw blurRad="38100" dist="38100" dir="2700000" algn="tl">
                    <a:srgbClr val="000000"/>
                  </a:outerShdw>
                </a:effectLst>
                <a:sym typeface="Wingdings" pitchFamily="2" charset="2"/>
              </a:rPr>
              <a:t>SOAP</a:t>
            </a:r>
          </a:p>
          <a:p>
            <a:pPr>
              <a:lnSpc>
                <a:spcPct val="100000"/>
              </a:lnSpc>
            </a:pPr>
            <a:r>
              <a:rPr lang="en-US" dirty="0" smtClean="0">
                <a:effectLst>
                  <a:outerShdw blurRad="38100" dist="38100" dir="2700000" algn="tl">
                    <a:srgbClr val="000000"/>
                  </a:outerShdw>
                </a:effectLst>
                <a:sym typeface="Wingdings" pitchFamily="2" charset="2"/>
              </a:rPr>
              <a:t>WSDL</a:t>
            </a:r>
          </a:p>
          <a:p>
            <a:pPr>
              <a:lnSpc>
                <a:spcPct val="100000"/>
              </a:lnSpc>
            </a:pPr>
            <a:r>
              <a:rPr lang="en-US" dirty="0" smtClean="0">
                <a:effectLst>
                  <a:outerShdw blurRad="38100" dist="38100" dir="2700000" algn="tl">
                    <a:srgbClr val="000000"/>
                  </a:outerShdw>
                </a:effectLst>
                <a:sym typeface="Wingdings" pitchFamily="2" charset="2"/>
              </a:rPr>
              <a:t>UDDI</a:t>
            </a:r>
          </a:p>
          <a:p>
            <a:pPr>
              <a:lnSpc>
                <a:spcPct val="100000"/>
              </a:lnSpc>
            </a:pPr>
            <a:r>
              <a:rPr lang="en-US" dirty="0" smtClean="0">
                <a:effectLst>
                  <a:outerShdw blurRad="38100" dist="38100" dir="2700000" algn="tl">
                    <a:srgbClr val="000000"/>
                  </a:outerShdw>
                </a:effectLst>
                <a:sym typeface="Wingdings" pitchFamily="2" charset="2"/>
              </a:rPr>
              <a:t>WCF</a:t>
            </a:r>
            <a:endParaRPr lang="en-US" dirty="0">
              <a:effectLst>
                <a:outerShdw blurRad="38100" dist="38100" dir="2700000" algn="tl">
                  <a:srgbClr val="000000"/>
                </a:outerShdw>
              </a:effectLst>
              <a:sym typeface="Wingdings" pitchFamily="2" charset="2"/>
            </a:endParaRPr>
          </a:p>
        </p:txBody>
      </p:sp>
      <p:sp>
        <p:nvSpPr>
          <p:cNvPr id="11280" name="Rectangle 16"/>
          <p:cNvSpPr>
            <a:spLocks noGrp="1" noChangeArrowheads="1"/>
          </p:cNvSpPr>
          <p:nvPr>
            <p:ph type="title"/>
          </p:nvPr>
        </p:nvSpPr>
        <p:spPr>
          <a:noFill/>
          <a:ln/>
        </p:spPr>
        <p:txBody>
          <a:bodyPr/>
          <a:lstStyle/>
          <a:p>
            <a:r>
              <a:rPr lang="el-GR" dirty="0" smtClean="0">
                <a:sym typeface="Wingdings" pitchFamily="2" charset="2"/>
              </a:rPr>
              <a:t> Περιεχόμενα</a:t>
            </a:r>
            <a:endParaRPr lang="en-US" dirty="0">
              <a:sym typeface="Wingdings" pitchFamily="2" charset="2"/>
            </a:endParaRPr>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34" name="Picture 10" descr="WinFX_WCF__20a"/>
          <p:cNvPicPr>
            <a:picLocks noChangeAspect="1" noChangeArrowheads="1"/>
          </p:cNvPicPr>
          <p:nvPr/>
        </p:nvPicPr>
        <p:blipFill>
          <a:blip r:embed="rId3" cstate="print"/>
          <a:srcRect/>
          <a:stretch>
            <a:fillRect/>
          </a:stretch>
        </p:blipFill>
        <p:spPr bwMode="auto">
          <a:xfrm>
            <a:off x="-303213" y="2106613"/>
            <a:ext cx="3749676" cy="3749675"/>
          </a:xfrm>
          <a:prstGeom prst="rect">
            <a:avLst/>
          </a:prstGeom>
          <a:noFill/>
        </p:spPr>
      </p:pic>
      <p:sp>
        <p:nvSpPr>
          <p:cNvPr id="103426" name="Text Box 7"/>
          <p:cNvSpPr txBox="1">
            <a:spLocks noChangeArrowheads="1"/>
          </p:cNvSpPr>
          <p:nvPr/>
        </p:nvSpPr>
        <p:spPr bwMode="auto">
          <a:xfrm>
            <a:off x="414338" y="3582988"/>
            <a:ext cx="2068512" cy="1209675"/>
          </a:xfrm>
          <a:prstGeom prst="rect">
            <a:avLst/>
          </a:prstGeom>
          <a:noFill/>
          <a:ln w="9525">
            <a:noFill/>
            <a:miter lim="800000"/>
            <a:headEnd/>
            <a:tailEnd/>
          </a:ln>
        </p:spPr>
        <p:txBody>
          <a:bodyPr>
            <a:spAutoFit/>
          </a:bodyPr>
          <a:lstStyle/>
          <a:p>
            <a:pPr algn="l" hangingPunct="1">
              <a:lnSpc>
                <a:spcPct val="80000"/>
              </a:lnSpc>
              <a:spcBef>
                <a:spcPct val="30000"/>
              </a:spcBef>
              <a:buClr>
                <a:schemeClr val="tx2"/>
              </a:buClr>
              <a:buFont typeface="Wingdings 2" pitchFamily="18" charset="2"/>
              <a:buNone/>
            </a:pPr>
            <a:r>
              <a:rPr lang="en-US" sz="1500">
                <a:effectLst>
                  <a:outerShdw blurRad="38100" dist="38100" dir="2700000" algn="tl">
                    <a:srgbClr val="000000"/>
                  </a:outerShdw>
                </a:effectLst>
                <a:latin typeface="Arial" charset="0"/>
                <a:ea typeface="SimSun" pitchFamily="2" charset="-120"/>
                <a:cs typeface="Times New Roman" pitchFamily="18" charset="0"/>
                <a:sym typeface="Wingdings" pitchFamily="2" charset="2"/>
              </a:rPr>
              <a:t>Built to last</a:t>
            </a:r>
          </a:p>
          <a:p>
            <a:pPr algn="l" hangingPunct="1">
              <a:lnSpc>
                <a:spcPct val="80000"/>
              </a:lnSpc>
              <a:spcBef>
                <a:spcPct val="30000"/>
              </a:spcBef>
              <a:buClr>
                <a:schemeClr val="tx2"/>
              </a:buClr>
              <a:buFont typeface="Wingdings 2" pitchFamily="18" charset="2"/>
              <a:buNone/>
            </a:pPr>
            <a:r>
              <a:rPr lang="en-US" sz="1500">
                <a:effectLst>
                  <a:outerShdw blurRad="38100" dist="38100" dir="2700000" algn="tl">
                    <a:srgbClr val="000000"/>
                  </a:outerShdw>
                </a:effectLst>
                <a:latin typeface="Arial" charset="0"/>
                <a:ea typeface="SimSun" pitchFamily="2" charset="-120"/>
                <a:cs typeface="Times New Roman" pitchFamily="18" charset="0"/>
                <a:sym typeface="Wingdings" pitchFamily="2" charset="2"/>
              </a:rPr>
              <a:t>Prolonged development cycles</a:t>
            </a:r>
          </a:p>
          <a:p>
            <a:pPr algn="l" hangingPunct="1">
              <a:lnSpc>
                <a:spcPct val="80000"/>
              </a:lnSpc>
              <a:spcBef>
                <a:spcPct val="30000"/>
              </a:spcBef>
              <a:buClr>
                <a:schemeClr val="tx2"/>
              </a:buClr>
              <a:buFont typeface="Wingdings 2" pitchFamily="18" charset="2"/>
              <a:buNone/>
            </a:pPr>
            <a:r>
              <a:rPr lang="en-US" sz="1500">
                <a:effectLst>
                  <a:outerShdw blurRad="38100" dist="38100" dir="2700000" algn="tl">
                    <a:srgbClr val="000000"/>
                  </a:outerShdw>
                </a:effectLst>
                <a:latin typeface="Arial" charset="0"/>
                <a:ea typeface="SimSun" pitchFamily="2" charset="-120"/>
                <a:cs typeface="Times New Roman" pitchFamily="18" charset="0"/>
                <a:sym typeface="Wingdings" pitchFamily="2" charset="2"/>
              </a:rPr>
              <a:t>Tightly coupled</a:t>
            </a:r>
          </a:p>
          <a:p>
            <a:pPr algn="l" hangingPunct="1">
              <a:lnSpc>
                <a:spcPct val="80000"/>
              </a:lnSpc>
              <a:spcBef>
                <a:spcPct val="30000"/>
              </a:spcBef>
              <a:buClr>
                <a:schemeClr val="tx2"/>
              </a:buClr>
              <a:buFont typeface="Wingdings 2" pitchFamily="18" charset="2"/>
              <a:buNone/>
            </a:pPr>
            <a:r>
              <a:rPr lang="en-US" sz="1500">
                <a:effectLst>
                  <a:outerShdw blurRad="38100" dist="38100" dir="2700000" algn="tl">
                    <a:srgbClr val="000000"/>
                  </a:outerShdw>
                </a:effectLst>
                <a:latin typeface="Arial" charset="0"/>
                <a:ea typeface="SimSun" pitchFamily="2" charset="-120"/>
                <a:cs typeface="Times New Roman" pitchFamily="18" charset="0"/>
                <a:sym typeface="Wingdings" pitchFamily="2" charset="2"/>
              </a:rPr>
              <a:t>Application silos</a:t>
            </a:r>
          </a:p>
        </p:txBody>
      </p:sp>
      <p:sp>
        <p:nvSpPr>
          <p:cNvPr id="103438" name="Rectangle 14"/>
          <p:cNvSpPr>
            <a:spLocks noChangeArrowheads="1"/>
          </p:cNvSpPr>
          <p:nvPr/>
        </p:nvSpPr>
        <p:spPr bwMode="auto">
          <a:xfrm>
            <a:off x="390525" y="2827338"/>
            <a:ext cx="2362200" cy="365125"/>
          </a:xfrm>
          <a:prstGeom prst="rect">
            <a:avLst/>
          </a:prstGeom>
          <a:noFill/>
          <a:ln w="9525" algn="ctr">
            <a:noFill/>
            <a:miter lim="800000"/>
            <a:headEnd/>
            <a:tailEnd/>
          </a:ln>
          <a:effectLst/>
        </p:spPr>
        <p:txBody>
          <a:bodyPr wrap="none" lIns="45705" tIns="45705" rIns="45705" bIns="45705">
            <a:spAutoFit/>
          </a:bodyPr>
          <a:lstStyle/>
          <a:p>
            <a:r>
              <a:rPr lang="en-US" sz="2100" b="1">
                <a:solidFill>
                  <a:srgbClr val="111111"/>
                </a:solidFill>
                <a:effectLst/>
                <a:latin typeface="Arial" charset="0"/>
              </a:rPr>
              <a:t>Function-oriented</a:t>
            </a:r>
          </a:p>
        </p:txBody>
      </p:sp>
      <p:pic>
        <p:nvPicPr>
          <p:cNvPr id="103440" name="Picture 16" descr="WinFX_WCF__20a"/>
          <p:cNvPicPr>
            <a:picLocks noChangeAspect="1" noChangeArrowheads="1"/>
          </p:cNvPicPr>
          <p:nvPr/>
        </p:nvPicPr>
        <p:blipFill>
          <a:blip r:embed="rId3" cstate="print"/>
          <a:srcRect/>
          <a:stretch>
            <a:fillRect/>
          </a:stretch>
        </p:blipFill>
        <p:spPr bwMode="auto">
          <a:xfrm>
            <a:off x="5646738" y="2106613"/>
            <a:ext cx="3749675" cy="3749675"/>
          </a:xfrm>
          <a:prstGeom prst="rect">
            <a:avLst/>
          </a:prstGeom>
          <a:noFill/>
        </p:spPr>
      </p:pic>
      <p:sp>
        <p:nvSpPr>
          <p:cNvPr id="103445" name="Rectangle 21"/>
          <p:cNvSpPr>
            <a:spLocks noChangeArrowheads="1"/>
          </p:cNvSpPr>
          <p:nvPr/>
        </p:nvSpPr>
        <p:spPr bwMode="auto">
          <a:xfrm>
            <a:off x="6359525" y="2827338"/>
            <a:ext cx="2268538" cy="365125"/>
          </a:xfrm>
          <a:prstGeom prst="rect">
            <a:avLst/>
          </a:prstGeom>
          <a:noFill/>
          <a:ln w="9525" algn="ctr">
            <a:noFill/>
            <a:miter lim="800000"/>
            <a:headEnd/>
            <a:tailEnd/>
          </a:ln>
          <a:effectLst/>
        </p:spPr>
        <p:txBody>
          <a:bodyPr wrap="none" lIns="45705" tIns="45705" rIns="45705" bIns="45705">
            <a:spAutoFit/>
          </a:bodyPr>
          <a:lstStyle/>
          <a:p>
            <a:r>
              <a:rPr lang="en-US" sz="2100" b="1">
                <a:solidFill>
                  <a:srgbClr val="111111"/>
                </a:solidFill>
                <a:effectLst/>
                <a:latin typeface="Arial" charset="0"/>
              </a:rPr>
              <a:t>Process-oriented</a:t>
            </a:r>
          </a:p>
        </p:txBody>
      </p:sp>
      <p:sp>
        <p:nvSpPr>
          <p:cNvPr id="103446" name="Text Box 7"/>
          <p:cNvSpPr txBox="1">
            <a:spLocks noChangeArrowheads="1"/>
          </p:cNvSpPr>
          <p:nvPr/>
        </p:nvSpPr>
        <p:spPr bwMode="auto">
          <a:xfrm>
            <a:off x="6858000" y="3582988"/>
            <a:ext cx="1905000" cy="1209675"/>
          </a:xfrm>
          <a:prstGeom prst="rect">
            <a:avLst/>
          </a:prstGeom>
          <a:noFill/>
          <a:ln w="9525">
            <a:noFill/>
            <a:miter lim="800000"/>
            <a:headEnd/>
            <a:tailEnd/>
          </a:ln>
        </p:spPr>
        <p:txBody>
          <a:bodyPr>
            <a:spAutoFit/>
          </a:bodyPr>
          <a:lstStyle/>
          <a:p>
            <a:pPr algn="l" hangingPunct="1">
              <a:lnSpc>
                <a:spcPct val="80000"/>
              </a:lnSpc>
              <a:spcBef>
                <a:spcPct val="30000"/>
              </a:spcBef>
              <a:buClr>
                <a:schemeClr val="tx2"/>
              </a:buClr>
              <a:buFont typeface="Wingdings 2" pitchFamily="18" charset="2"/>
              <a:buNone/>
            </a:pPr>
            <a:r>
              <a:rPr lang="en-US" sz="1500">
                <a:effectLst>
                  <a:outerShdw blurRad="38100" dist="38100" dir="2700000" algn="tl">
                    <a:srgbClr val="000000"/>
                  </a:outerShdw>
                </a:effectLst>
                <a:latin typeface="Arial" charset="0"/>
                <a:ea typeface="SimSun" pitchFamily="2" charset="-120"/>
                <a:cs typeface="Times New Roman" pitchFamily="18" charset="0"/>
                <a:sym typeface="Wingdings" pitchFamily="2" charset="2"/>
              </a:rPr>
              <a:t>Built for change</a:t>
            </a:r>
          </a:p>
          <a:p>
            <a:pPr algn="l" hangingPunct="1">
              <a:lnSpc>
                <a:spcPct val="80000"/>
              </a:lnSpc>
              <a:spcBef>
                <a:spcPct val="30000"/>
              </a:spcBef>
              <a:buClr>
                <a:schemeClr val="tx2"/>
              </a:buClr>
              <a:buFont typeface="Wingdings 2" pitchFamily="18" charset="2"/>
              <a:buNone/>
            </a:pPr>
            <a:r>
              <a:rPr lang="en-US" sz="1500">
                <a:effectLst>
                  <a:outerShdw blurRad="38100" dist="38100" dir="2700000" algn="tl">
                    <a:srgbClr val="000000"/>
                  </a:outerShdw>
                </a:effectLst>
                <a:latin typeface="Arial" charset="0"/>
                <a:ea typeface="SimSun" pitchFamily="2" charset="-120"/>
                <a:cs typeface="Times New Roman" pitchFamily="18" charset="0"/>
                <a:sym typeface="Wingdings" pitchFamily="2" charset="2"/>
              </a:rPr>
              <a:t>Incrementally built &amp; deployed</a:t>
            </a:r>
          </a:p>
          <a:p>
            <a:pPr algn="l" hangingPunct="1">
              <a:lnSpc>
                <a:spcPct val="80000"/>
              </a:lnSpc>
              <a:spcBef>
                <a:spcPct val="30000"/>
              </a:spcBef>
              <a:buClr>
                <a:schemeClr val="tx2"/>
              </a:buClr>
              <a:buFont typeface="Wingdings 2" pitchFamily="18" charset="2"/>
              <a:buNone/>
            </a:pPr>
            <a:r>
              <a:rPr lang="en-US" sz="1500">
                <a:effectLst>
                  <a:outerShdw blurRad="38100" dist="38100" dir="2700000" algn="tl">
                    <a:srgbClr val="000000"/>
                  </a:outerShdw>
                </a:effectLst>
                <a:latin typeface="Arial" charset="0"/>
                <a:ea typeface="SimSun" pitchFamily="2" charset="-120"/>
                <a:cs typeface="Times New Roman" pitchFamily="18" charset="0"/>
                <a:sym typeface="Wingdings" pitchFamily="2" charset="2"/>
              </a:rPr>
              <a:t>Loosely coupled</a:t>
            </a:r>
          </a:p>
          <a:p>
            <a:pPr algn="l" hangingPunct="1">
              <a:lnSpc>
                <a:spcPct val="80000"/>
              </a:lnSpc>
              <a:spcBef>
                <a:spcPct val="30000"/>
              </a:spcBef>
              <a:buClr>
                <a:schemeClr val="tx2"/>
              </a:buClr>
              <a:buFont typeface="Wingdings 2" pitchFamily="18" charset="2"/>
              <a:buNone/>
            </a:pPr>
            <a:r>
              <a:rPr lang="en-US" sz="1500">
                <a:effectLst>
                  <a:outerShdw blurRad="38100" dist="38100" dir="2700000" algn="tl">
                    <a:srgbClr val="000000"/>
                  </a:outerShdw>
                </a:effectLst>
                <a:latin typeface="Arial" charset="0"/>
                <a:ea typeface="SimSun" pitchFamily="2" charset="-120"/>
                <a:cs typeface="Times New Roman" pitchFamily="18" charset="0"/>
                <a:sym typeface="Wingdings" pitchFamily="2" charset="2"/>
              </a:rPr>
              <a:t>Connected Systems</a:t>
            </a:r>
          </a:p>
        </p:txBody>
      </p:sp>
      <p:pic>
        <p:nvPicPr>
          <p:cNvPr id="103448" name="Picture 24" descr="WinFX_WCF__20c"/>
          <p:cNvPicPr>
            <a:picLocks noChangeAspect="1" noChangeArrowheads="1"/>
          </p:cNvPicPr>
          <p:nvPr/>
        </p:nvPicPr>
        <p:blipFill>
          <a:blip r:embed="rId4" cstate="print"/>
          <a:srcRect/>
          <a:stretch>
            <a:fillRect/>
          </a:stretch>
        </p:blipFill>
        <p:spPr bwMode="auto">
          <a:xfrm>
            <a:off x="2454275" y="1822450"/>
            <a:ext cx="4184650" cy="4514850"/>
          </a:xfrm>
          <a:prstGeom prst="rect">
            <a:avLst/>
          </a:prstGeom>
          <a:noFill/>
        </p:spPr>
      </p:pic>
      <p:pic>
        <p:nvPicPr>
          <p:cNvPr id="103436" name="Picture 12" descr="WinFX_WCF__20b"/>
          <p:cNvPicPr>
            <a:picLocks noChangeAspect="1" noChangeArrowheads="1"/>
          </p:cNvPicPr>
          <p:nvPr/>
        </p:nvPicPr>
        <p:blipFill>
          <a:blip r:embed="rId5" cstate="print"/>
          <a:srcRect/>
          <a:stretch>
            <a:fillRect/>
          </a:stretch>
        </p:blipFill>
        <p:spPr bwMode="auto">
          <a:xfrm>
            <a:off x="1758950" y="3279775"/>
            <a:ext cx="2208213" cy="1649413"/>
          </a:xfrm>
          <a:prstGeom prst="rect">
            <a:avLst/>
          </a:prstGeom>
          <a:noFill/>
        </p:spPr>
      </p:pic>
      <p:sp>
        <p:nvSpPr>
          <p:cNvPr id="103429" name="Text Box 10"/>
          <p:cNvSpPr txBox="1">
            <a:spLocks noChangeArrowheads="1"/>
          </p:cNvSpPr>
          <p:nvPr/>
        </p:nvSpPr>
        <p:spPr bwMode="auto">
          <a:xfrm>
            <a:off x="3263900" y="3829050"/>
            <a:ext cx="2562225" cy="1187450"/>
          </a:xfrm>
          <a:prstGeom prst="rect">
            <a:avLst/>
          </a:prstGeom>
          <a:noFill/>
          <a:ln w="9525">
            <a:noFill/>
            <a:miter lim="800000"/>
            <a:headEnd/>
            <a:tailEnd/>
          </a:ln>
        </p:spPr>
        <p:txBody>
          <a:bodyPr>
            <a:spAutoFit/>
          </a:bodyPr>
          <a:lstStyle/>
          <a:p>
            <a:pPr hangingPunct="1">
              <a:lnSpc>
                <a:spcPct val="80000"/>
              </a:lnSpc>
              <a:spcBef>
                <a:spcPct val="30000"/>
              </a:spcBef>
              <a:buClr>
                <a:schemeClr val="tx2"/>
              </a:buClr>
              <a:buFont typeface="Wingdings 2" pitchFamily="18" charset="2"/>
              <a:buNone/>
            </a:pPr>
            <a:r>
              <a:rPr lang="en-US" sz="2400" b="1">
                <a:solidFill>
                  <a:srgbClr val="FFFFFF"/>
                </a:solidFill>
                <a:effectLst>
                  <a:outerShdw blurRad="38100" dist="38100" dir="2700000" algn="tl">
                    <a:srgbClr val="000000"/>
                  </a:outerShdw>
                </a:effectLst>
                <a:latin typeface="Arial" charset="0"/>
                <a:ea typeface="SimSun" pitchFamily="2" charset="-120"/>
                <a:cs typeface="Times New Roman" pitchFamily="18" charset="0"/>
                <a:sym typeface="Wingdings" pitchFamily="2" charset="2"/>
              </a:rPr>
              <a:t>Agility</a:t>
            </a:r>
          </a:p>
          <a:p>
            <a:pPr hangingPunct="1">
              <a:lnSpc>
                <a:spcPct val="80000"/>
              </a:lnSpc>
              <a:spcBef>
                <a:spcPct val="30000"/>
              </a:spcBef>
              <a:buClr>
                <a:schemeClr val="tx2"/>
              </a:buClr>
              <a:buFont typeface="Wingdings 2" pitchFamily="18" charset="2"/>
              <a:buNone/>
            </a:pPr>
            <a:r>
              <a:rPr lang="en-US" sz="2400" b="1">
                <a:solidFill>
                  <a:srgbClr val="FFFFFF"/>
                </a:solidFill>
                <a:effectLst>
                  <a:outerShdw blurRad="38100" dist="38100" dir="2700000" algn="tl">
                    <a:srgbClr val="000000"/>
                  </a:outerShdw>
                </a:effectLst>
                <a:latin typeface="Arial" charset="0"/>
                <a:ea typeface="SimSun" pitchFamily="2" charset="-120"/>
                <a:cs typeface="Times New Roman" pitchFamily="18" charset="0"/>
                <a:sym typeface="Wingdings" pitchFamily="2" charset="2"/>
              </a:rPr>
              <a:t>Adaptability</a:t>
            </a:r>
          </a:p>
          <a:p>
            <a:pPr hangingPunct="1">
              <a:lnSpc>
                <a:spcPct val="80000"/>
              </a:lnSpc>
              <a:spcBef>
                <a:spcPct val="30000"/>
              </a:spcBef>
              <a:buClr>
                <a:schemeClr val="tx2"/>
              </a:buClr>
              <a:buFont typeface="Wingdings 2" pitchFamily="18" charset="2"/>
              <a:buNone/>
            </a:pPr>
            <a:r>
              <a:rPr lang="en-US" sz="2400" b="1">
                <a:solidFill>
                  <a:srgbClr val="FFFFFF"/>
                </a:solidFill>
                <a:effectLst>
                  <a:outerShdw blurRad="38100" dist="38100" dir="2700000" algn="tl">
                    <a:srgbClr val="000000"/>
                  </a:outerShdw>
                </a:effectLst>
                <a:latin typeface="Arial" charset="0"/>
                <a:ea typeface="SimSun" pitchFamily="2" charset="-120"/>
                <a:cs typeface="Times New Roman" pitchFamily="18" charset="0"/>
                <a:sym typeface="Wingdings" pitchFamily="2" charset="2"/>
              </a:rPr>
              <a:t>TCO</a:t>
            </a:r>
          </a:p>
        </p:txBody>
      </p:sp>
      <p:pic>
        <p:nvPicPr>
          <p:cNvPr id="103443" name="Picture 19" descr="WinFX_WCF__20b"/>
          <p:cNvPicPr>
            <a:picLocks noChangeAspect="1" noChangeArrowheads="1"/>
          </p:cNvPicPr>
          <p:nvPr/>
        </p:nvPicPr>
        <p:blipFill>
          <a:blip r:embed="rId5" cstate="print"/>
          <a:srcRect/>
          <a:stretch>
            <a:fillRect/>
          </a:stretch>
        </p:blipFill>
        <p:spPr bwMode="auto">
          <a:xfrm>
            <a:off x="4983163" y="3279775"/>
            <a:ext cx="2208212" cy="1649413"/>
          </a:xfrm>
          <a:prstGeom prst="rect">
            <a:avLst/>
          </a:prstGeom>
          <a:noFill/>
        </p:spPr>
      </p:pic>
      <p:sp>
        <p:nvSpPr>
          <p:cNvPr id="103444" name="Rectangle 20"/>
          <p:cNvSpPr>
            <a:spLocks noChangeArrowheads="1"/>
          </p:cNvSpPr>
          <p:nvPr/>
        </p:nvSpPr>
        <p:spPr bwMode="auto">
          <a:xfrm>
            <a:off x="3205163" y="2624138"/>
            <a:ext cx="2684462" cy="415925"/>
          </a:xfrm>
          <a:prstGeom prst="rect">
            <a:avLst/>
          </a:prstGeom>
          <a:noFill/>
          <a:ln w="9525" algn="ctr">
            <a:noFill/>
            <a:miter lim="800000"/>
            <a:headEnd/>
            <a:tailEnd/>
          </a:ln>
          <a:effectLst/>
        </p:spPr>
        <p:txBody>
          <a:bodyPr wrap="none" lIns="45705" tIns="45705" rIns="45705" bIns="45705">
            <a:spAutoFit/>
          </a:bodyPr>
          <a:lstStyle/>
          <a:p>
            <a:r>
              <a:rPr lang="en-US" sz="2500" b="1">
                <a:solidFill>
                  <a:srgbClr val="FFFFFF"/>
                </a:solidFill>
                <a:effectLst/>
                <a:latin typeface="Arial" charset="0"/>
              </a:rPr>
              <a:t>Business Drivers</a:t>
            </a:r>
          </a:p>
        </p:txBody>
      </p:sp>
      <p:sp>
        <p:nvSpPr>
          <p:cNvPr id="103450" name="Rectangle 26"/>
          <p:cNvSpPr>
            <a:spLocks noGrp="1" noChangeArrowheads="1"/>
          </p:cNvSpPr>
          <p:nvPr>
            <p:ph type="title"/>
          </p:nvPr>
        </p:nvSpPr>
        <p:spPr>
          <a:xfrm>
            <a:off x="304800" y="152400"/>
            <a:ext cx="8462963" cy="1143000"/>
          </a:xfrm>
        </p:spPr>
        <p:txBody>
          <a:bodyPr/>
          <a:lstStyle/>
          <a:p>
            <a:r>
              <a:rPr lang="en-US">
                <a:sym typeface="Wingdings" pitchFamily="2" charset="2"/>
              </a:rPr>
              <a:t>The Shift to Service Orientation</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3434"/>
                                        </p:tgtEl>
                                        <p:attrNameLst>
                                          <p:attrName>style.visibility</p:attrName>
                                        </p:attrNameLst>
                                      </p:cBhvr>
                                      <p:to>
                                        <p:strVal val="visible"/>
                                      </p:to>
                                    </p:set>
                                    <p:animEffect transition="in" filter="fade">
                                      <p:cBhvr>
                                        <p:cTn id="7" dur="2000"/>
                                        <p:tgtEl>
                                          <p:spTgt spid="103434"/>
                                        </p:tgtEl>
                                      </p:cBhvr>
                                    </p:animEffect>
                                  </p:childTnLst>
                                </p:cTn>
                              </p:par>
                              <p:par>
                                <p:cTn id="8" presetID="63" presetClass="path" presetSubtype="0" accel="50000" decel="50000" fill="hold" nodeType="withEffect">
                                  <p:stCondLst>
                                    <p:cond delay="0"/>
                                  </p:stCondLst>
                                  <p:childTnLst>
                                    <p:animMotion origin="layout" path="M -0.17188 -4.39306E-6 L 5E-6 -4.39306E-6 " pathEditMode="relative" rAng="0" ptsTypes="AA">
                                      <p:cBhvr>
                                        <p:cTn id="9" dur="2000" fill="hold"/>
                                        <p:tgtEl>
                                          <p:spTgt spid="103434"/>
                                        </p:tgtEl>
                                        <p:attrNameLst>
                                          <p:attrName>ppt_x</p:attrName>
                                          <p:attrName>ppt_y</p:attrName>
                                        </p:attrNameLst>
                                      </p:cBhvr>
                                      <p:rCtr x="86" y="0"/>
                                    </p:animMotion>
                                  </p:childTnLst>
                                </p:cTn>
                              </p:par>
                            </p:childTnLst>
                          </p:cTn>
                        </p:par>
                        <p:par>
                          <p:cTn id="10" fill="hold">
                            <p:stCondLst>
                              <p:cond delay="2000"/>
                            </p:stCondLst>
                            <p:childTnLst>
                              <p:par>
                                <p:cTn id="11" presetID="6" presetClass="entr" presetSubtype="32" fill="hold" grpId="0" nodeType="afterEffect">
                                  <p:stCondLst>
                                    <p:cond delay="0"/>
                                  </p:stCondLst>
                                  <p:iterate type="lt">
                                    <p:tmPct val="10000"/>
                                  </p:iterate>
                                  <p:childTnLst>
                                    <p:set>
                                      <p:cBhvr>
                                        <p:cTn id="12" dur="1" fill="hold">
                                          <p:stCondLst>
                                            <p:cond delay="0"/>
                                          </p:stCondLst>
                                        </p:cTn>
                                        <p:tgtEl>
                                          <p:spTgt spid="103438"/>
                                        </p:tgtEl>
                                        <p:attrNameLst>
                                          <p:attrName>style.visibility</p:attrName>
                                        </p:attrNameLst>
                                      </p:cBhvr>
                                      <p:to>
                                        <p:strVal val="visible"/>
                                      </p:to>
                                    </p:set>
                                    <p:animEffect transition="in" filter="circle(out)">
                                      <p:cBhvr>
                                        <p:cTn id="13" dur="500"/>
                                        <p:tgtEl>
                                          <p:spTgt spid="103438"/>
                                        </p:tgtEl>
                                      </p:cBhvr>
                                    </p:animEffect>
                                  </p:childTnLst>
                                </p:cTn>
                              </p:par>
                            </p:childTnLst>
                          </p:cTn>
                        </p:par>
                        <p:par>
                          <p:cTn id="14" fill="hold">
                            <p:stCondLst>
                              <p:cond delay="3300"/>
                            </p:stCondLst>
                            <p:childTnLst>
                              <p:par>
                                <p:cTn id="15" presetID="22" presetClass="entr" presetSubtype="8" fill="hold" grpId="0" nodeType="afterEffect">
                                  <p:stCondLst>
                                    <p:cond delay="0"/>
                                  </p:stCondLst>
                                  <p:childTnLst>
                                    <p:set>
                                      <p:cBhvr>
                                        <p:cTn id="16" dur="1" fill="hold">
                                          <p:stCondLst>
                                            <p:cond delay="0"/>
                                          </p:stCondLst>
                                        </p:cTn>
                                        <p:tgtEl>
                                          <p:spTgt spid="103426">
                                            <p:txEl>
                                              <p:pRg st="0" end="0"/>
                                            </p:txEl>
                                          </p:spTgt>
                                        </p:tgtEl>
                                        <p:attrNameLst>
                                          <p:attrName>style.visibility</p:attrName>
                                        </p:attrNameLst>
                                      </p:cBhvr>
                                      <p:to>
                                        <p:strVal val="visible"/>
                                      </p:to>
                                    </p:set>
                                    <p:animEffect transition="in" filter="wipe(left)">
                                      <p:cBhvr>
                                        <p:cTn id="17" dur="500"/>
                                        <p:tgtEl>
                                          <p:spTgt spid="103426">
                                            <p:txEl>
                                              <p:pRg st="0" end="0"/>
                                            </p:txEl>
                                          </p:spTgt>
                                        </p:tgtEl>
                                      </p:cBhvr>
                                    </p:animEffect>
                                  </p:childTnLst>
                                </p:cTn>
                              </p:par>
                            </p:childTnLst>
                          </p:cTn>
                        </p:par>
                        <p:par>
                          <p:cTn id="18" fill="hold">
                            <p:stCondLst>
                              <p:cond delay="3800"/>
                            </p:stCondLst>
                            <p:childTnLst>
                              <p:par>
                                <p:cTn id="19" presetID="22" presetClass="entr" presetSubtype="8" fill="hold" grpId="0" nodeType="afterEffect">
                                  <p:stCondLst>
                                    <p:cond delay="0"/>
                                  </p:stCondLst>
                                  <p:childTnLst>
                                    <p:set>
                                      <p:cBhvr>
                                        <p:cTn id="20" dur="1" fill="hold">
                                          <p:stCondLst>
                                            <p:cond delay="0"/>
                                          </p:stCondLst>
                                        </p:cTn>
                                        <p:tgtEl>
                                          <p:spTgt spid="103426">
                                            <p:txEl>
                                              <p:pRg st="1" end="1"/>
                                            </p:txEl>
                                          </p:spTgt>
                                        </p:tgtEl>
                                        <p:attrNameLst>
                                          <p:attrName>style.visibility</p:attrName>
                                        </p:attrNameLst>
                                      </p:cBhvr>
                                      <p:to>
                                        <p:strVal val="visible"/>
                                      </p:to>
                                    </p:set>
                                    <p:animEffect transition="in" filter="wipe(left)">
                                      <p:cBhvr>
                                        <p:cTn id="21" dur="500"/>
                                        <p:tgtEl>
                                          <p:spTgt spid="103426">
                                            <p:txEl>
                                              <p:pRg st="1" end="1"/>
                                            </p:txEl>
                                          </p:spTgt>
                                        </p:tgtEl>
                                      </p:cBhvr>
                                    </p:animEffect>
                                  </p:childTnLst>
                                </p:cTn>
                              </p:par>
                            </p:childTnLst>
                          </p:cTn>
                        </p:par>
                        <p:par>
                          <p:cTn id="22" fill="hold">
                            <p:stCondLst>
                              <p:cond delay="4300"/>
                            </p:stCondLst>
                            <p:childTnLst>
                              <p:par>
                                <p:cTn id="23" presetID="22" presetClass="entr" presetSubtype="8" fill="hold" grpId="0" nodeType="afterEffect">
                                  <p:stCondLst>
                                    <p:cond delay="0"/>
                                  </p:stCondLst>
                                  <p:childTnLst>
                                    <p:set>
                                      <p:cBhvr>
                                        <p:cTn id="24" dur="1" fill="hold">
                                          <p:stCondLst>
                                            <p:cond delay="0"/>
                                          </p:stCondLst>
                                        </p:cTn>
                                        <p:tgtEl>
                                          <p:spTgt spid="103426">
                                            <p:txEl>
                                              <p:pRg st="2" end="2"/>
                                            </p:txEl>
                                          </p:spTgt>
                                        </p:tgtEl>
                                        <p:attrNameLst>
                                          <p:attrName>style.visibility</p:attrName>
                                        </p:attrNameLst>
                                      </p:cBhvr>
                                      <p:to>
                                        <p:strVal val="visible"/>
                                      </p:to>
                                    </p:set>
                                    <p:animEffect transition="in" filter="wipe(left)">
                                      <p:cBhvr>
                                        <p:cTn id="25" dur="500"/>
                                        <p:tgtEl>
                                          <p:spTgt spid="103426">
                                            <p:txEl>
                                              <p:pRg st="2" end="2"/>
                                            </p:txEl>
                                          </p:spTgt>
                                        </p:tgtEl>
                                      </p:cBhvr>
                                    </p:animEffect>
                                  </p:childTnLst>
                                </p:cTn>
                              </p:par>
                            </p:childTnLst>
                          </p:cTn>
                        </p:par>
                        <p:par>
                          <p:cTn id="26" fill="hold">
                            <p:stCondLst>
                              <p:cond delay="4800"/>
                            </p:stCondLst>
                            <p:childTnLst>
                              <p:par>
                                <p:cTn id="27" presetID="22" presetClass="entr" presetSubtype="8" fill="hold" grpId="0" nodeType="afterEffect">
                                  <p:stCondLst>
                                    <p:cond delay="0"/>
                                  </p:stCondLst>
                                  <p:childTnLst>
                                    <p:set>
                                      <p:cBhvr>
                                        <p:cTn id="28" dur="1" fill="hold">
                                          <p:stCondLst>
                                            <p:cond delay="0"/>
                                          </p:stCondLst>
                                        </p:cTn>
                                        <p:tgtEl>
                                          <p:spTgt spid="103426">
                                            <p:txEl>
                                              <p:pRg st="3" end="3"/>
                                            </p:txEl>
                                          </p:spTgt>
                                        </p:tgtEl>
                                        <p:attrNameLst>
                                          <p:attrName>style.visibility</p:attrName>
                                        </p:attrNameLst>
                                      </p:cBhvr>
                                      <p:to>
                                        <p:strVal val="visible"/>
                                      </p:to>
                                    </p:set>
                                    <p:animEffect transition="in" filter="wipe(left)">
                                      <p:cBhvr>
                                        <p:cTn id="29" dur="500"/>
                                        <p:tgtEl>
                                          <p:spTgt spid="103426">
                                            <p:txEl>
                                              <p:pRg st="3" end="3"/>
                                            </p:txEl>
                                          </p:spTgt>
                                        </p:tgtEl>
                                      </p:cBhvr>
                                    </p:animEffect>
                                  </p:childTnLst>
                                </p:cTn>
                              </p:par>
                            </p:childTnLst>
                          </p:cTn>
                        </p:par>
                        <p:par>
                          <p:cTn id="30" fill="hold">
                            <p:stCondLst>
                              <p:cond delay="5300"/>
                            </p:stCondLst>
                            <p:childTnLst>
                              <p:par>
                                <p:cTn id="31" presetID="22" presetClass="entr" presetSubtype="8" fill="hold" nodeType="afterEffect">
                                  <p:stCondLst>
                                    <p:cond delay="0"/>
                                  </p:stCondLst>
                                  <p:childTnLst>
                                    <p:set>
                                      <p:cBhvr>
                                        <p:cTn id="32" dur="1" fill="hold">
                                          <p:stCondLst>
                                            <p:cond delay="0"/>
                                          </p:stCondLst>
                                        </p:cTn>
                                        <p:tgtEl>
                                          <p:spTgt spid="103436"/>
                                        </p:tgtEl>
                                        <p:attrNameLst>
                                          <p:attrName>style.visibility</p:attrName>
                                        </p:attrNameLst>
                                      </p:cBhvr>
                                      <p:to>
                                        <p:strVal val="visible"/>
                                      </p:to>
                                    </p:set>
                                    <p:animEffect transition="in" filter="wipe(left)">
                                      <p:cBhvr>
                                        <p:cTn id="33" dur="500"/>
                                        <p:tgtEl>
                                          <p:spTgt spid="103436"/>
                                        </p:tgtEl>
                                      </p:cBhvr>
                                    </p:animEffect>
                                  </p:childTnLst>
                                </p:cTn>
                              </p:par>
                            </p:childTnLst>
                          </p:cTn>
                        </p:par>
                        <p:par>
                          <p:cTn id="34" fill="hold">
                            <p:stCondLst>
                              <p:cond delay="5800"/>
                            </p:stCondLst>
                            <p:childTnLst>
                              <p:par>
                                <p:cTn id="35" presetID="10" presetClass="entr" presetSubtype="0" fill="hold" nodeType="afterEffect">
                                  <p:stCondLst>
                                    <p:cond delay="0"/>
                                  </p:stCondLst>
                                  <p:childTnLst>
                                    <p:set>
                                      <p:cBhvr>
                                        <p:cTn id="36" dur="1" fill="hold">
                                          <p:stCondLst>
                                            <p:cond delay="0"/>
                                          </p:stCondLst>
                                        </p:cTn>
                                        <p:tgtEl>
                                          <p:spTgt spid="103448"/>
                                        </p:tgtEl>
                                        <p:attrNameLst>
                                          <p:attrName>style.visibility</p:attrName>
                                        </p:attrNameLst>
                                      </p:cBhvr>
                                      <p:to>
                                        <p:strVal val="visible"/>
                                      </p:to>
                                    </p:set>
                                    <p:animEffect transition="in" filter="fade">
                                      <p:cBhvr>
                                        <p:cTn id="37" dur="2000"/>
                                        <p:tgtEl>
                                          <p:spTgt spid="103448"/>
                                        </p:tgtEl>
                                      </p:cBhvr>
                                    </p:animEffect>
                                  </p:childTnLst>
                                </p:cTn>
                              </p:par>
                              <p:par>
                                <p:cTn id="38" presetID="63" presetClass="path" presetSubtype="0" accel="50000" decel="50000" fill="hold" nodeType="withEffect">
                                  <p:stCondLst>
                                    <p:cond delay="0"/>
                                  </p:stCondLst>
                                  <p:childTnLst>
                                    <p:animMotion origin="layout" path="M -0.18646 3.46821E-7 L -2.22222E-6 3.46821E-7 " pathEditMode="relative" rAng="0" ptsTypes="AA">
                                      <p:cBhvr>
                                        <p:cTn id="39" dur="2000" fill="hold"/>
                                        <p:tgtEl>
                                          <p:spTgt spid="103448"/>
                                        </p:tgtEl>
                                        <p:attrNameLst>
                                          <p:attrName>ppt_x</p:attrName>
                                          <p:attrName>ppt_y</p:attrName>
                                        </p:attrNameLst>
                                      </p:cBhvr>
                                      <p:rCtr x="93" y="0"/>
                                    </p:animMotion>
                                  </p:childTnLst>
                                </p:cTn>
                              </p:par>
                            </p:childTnLst>
                          </p:cTn>
                        </p:par>
                        <p:par>
                          <p:cTn id="40" fill="hold">
                            <p:stCondLst>
                              <p:cond delay="7800"/>
                            </p:stCondLst>
                            <p:childTnLst>
                              <p:par>
                                <p:cTn id="41" presetID="6" presetClass="entr" presetSubtype="32" fill="hold" grpId="0" nodeType="afterEffect">
                                  <p:stCondLst>
                                    <p:cond delay="0"/>
                                  </p:stCondLst>
                                  <p:iterate type="lt">
                                    <p:tmPct val="10000"/>
                                  </p:iterate>
                                  <p:childTnLst>
                                    <p:set>
                                      <p:cBhvr>
                                        <p:cTn id="42" dur="1" fill="hold">
                                          <p:stCondLst>
                                            <p:cond delay="0"/>
                                          </p:stCondLst>
                                        </p:cTn>
                                        <p:tgtEl>
                                          <p:spTgt spid="103444"/>
                                        </p:tgtEl>
                                        <p:attrNameLst>
                                          <p:attrName>style.visibility</p:attrName>
                                        </p:attrNameLst>
                                      </p:cBhvr>
                                      <p:to>
                                        <p:strVal val="visible"/>
                                      </p:to>
                                    </p:set>
                                    <p:animEffect transition="in" filter="circle(out)">
                                      <p:cBhvr>
                                        <p:cTn id="43" dur="500"/>
                                        <p:tgtEl>
                                          <p:spTgt spid="103444"/>
                                        </p:tgtEl>
                                      </p:cBhvr>
                                    </p:animEffect>
                                  </p:childTnLst>
                                </p:cTn>
                              </p:par>
                            </p:childTnLst>
                          </p:cTn>
                        </p:par>
                        <p:par>
                          <p:cTn id="44" fill="hold">
                            <p:stCondLst>
                              <p:cond delay="9000"/>
                            </p:stCondLst>
                            <p:childTnLst>
                              <p:par>
                                <p:cTn id="45" presetID="22" presetClass="entr" presetSubtype="8" fill="hold" grpId="0" nodeType="afterEffect">
                                  <p:stCondLst>
                                    <p:cond delay="0"/>
                                  </p:stCondLst>
                                  <p:childTnLst>
                                    <p:set>
                                      <p:cBhvr>
                                        <p:cTn id="46" dur="1" fill="hold">
                                          <p:stCondLst>
                                            <p:cond delay="0"/>
                                          </p:stCondLst>
                                        </p:cTn>
                                        <p:tgtEl>
                                          <p:spTgt spid="103429">
                                            <p:txEl>
                                              <p:pRg st="0" end="0"/>
                                            </p:txEl>
                                          </p:spTgt>
                                        </p:tgtEl>
                                        <p:attrNameLst>
                                          <p:attrName>style.visibility</p:attrName>
                                        </p:attrNameLst>
                                      </p:cBhvr>
                                      <p:to>
                                        <p:strVal val="visible"/>
                                      </p:to>
                                    </p:set>
                                    <p:animEffect transition="in" filter="wipe(left)">
                                      <p:cBhvr>
                                        <p:cTn id="47" dur="500"/>
                                        <p:tgtEl>
                                          <p:spTgt spid="103429">
                                            <p:txEl>
                                              <p:pRg st="0" end="0"/>
                                            </p:txEl>
                                          </p:spTgt>
                                        </p:tgtEl>
                                      </p:cBhvr>
                                    </p:animEffect>
                                  </p:childTnLst>
                                </p:cTn>
                              </p:par>
                            </p:childTnLst>
                          </p:cTn>
                        </p:par>
                        <p:par>
                          <p:cTn id="48" fill="hold">
                            <p:stCondLst>
                              <p:cond delay="9500"/>
                            </p:stCondLst>
                            <p:childTnLst>
                              <p:par>
                                <p:cTn id="49" presetID="22" presetClass="entr" presetSubtype="8" fill="hold" grpId="0" nodeType="afterEffect">
                                  <p:stCondLst>
                                    <p:cond delay="0"/>
                                  </p:stCondLst>
                                  <p:childTnLst>
                                    <p:set>
                                      <p:cBhvr>
                                        <p:cTn id="50" dur="1" fill="hold">
                                          <p:stCondLst>
                                            <p:cond delay="0"/>
                                          </p:stCondLst>
                                        </p:cTn>
                                        <p:tgtEl>
                                          <p:spTgt spid="103429">
                                            <p:txEl>
                                              <p:pRg st="1" end="1"/>
                                            </p:txEl>
                                          </p:spTgt>
                                        </p:tgtEl>
                                        <p:attrNameLst>
                                          <p:attrName>style.visibility</p:attrName>
                                        </p:attrNameLst>
                                      </p:cBhvr>
                                      <p:to>
                                        <p:strVal val="visible"/>
                                      </p:to>
                                    </p:set>
                                    <p:animEffect transition="in" filter="wipe(left)">
                                      <p:cBhvr>
                                        <p:cTn id="51" dur="500"/>
                                        <p:tgtEl>
                                          <p:spTgt spid="103429">
                                            <p:txEl>
                                              <p:pRg st="1" end="1"/>
                                            </p:txEl>
                                          </p:spTgt>
                                        </p:tgtEl>
                                      </p:cBhvr>
                                    </p:animEffect>
                                  </p:childTnLst>
                                </p:cTn>
                              </p:par>
                            </p:childTnLst>
                          </p:cTn>
                        </p:par>
                        <p:par>
                          <p:cTn id="52" fill="hold">
                            <p:stCondLst>
                              <p:cond delay="10000"/>
                            </p:stCondLst>
                            <p:childTnLst>
                              <p:par>
                                <p:cTn id="53" presetID="22" presetClass="entr" presetSubtype="8" fill="hold" grpId="0" nodeType="afterEffect">
                                  <p:stCondLst>
                                    <p:cond delay="0"/>
                                  </p:stCondLst>
                                  <p:childTnLst>
                                    <p:set>
                                      <p:cBhvr>
                                        <p:cTn id="54" dur="1" fill="hold">
                                          <p:stCondLst>
                                            <p:cond delay="0"/>
                                          </p:stCondLst>
                                        </p:cTn>
                                        <p:tgtEl>
                                          <p:spTgt spid="103429">
                                            <p:txEl>
                                              <p:pRg st="2" end="2"/>
                                            </p:txEl>
                                          </p:spTgt>
                                        </p:tgtEl>
                                        <p:attrNameLst>
                                          <p:attrName>style.visibility</p:attrName>
                                        </p:attrNameLst>
                                      </p:cBhvr>
                                      <p:to>
                                        <p:strVal val="visible"/>
                                      </p:to>
                                    </p:set>
                                    <p:animEffect transition="in" filter="wipe(left)">
                                      <p:cBhvr>
                                        <p:cTn id="55" dur="500"/>
                                        <p:tgtEl>
                                          <p:spTgt spid="103429">
                                            <p:txEl>
                                              <p:pRg st="2" end="2"/>
                                            </p:txEl>
                                          </p:spTgt>
                                        </p:tgtEl>
                                      </p:cBhvr>
                                    </p:animEffect>
                                  </p:childTnLst>
                                </p:cTn>
                              </p:par>
                            </p:childTnLst>
                          </p:cTn>
                        </p:par>
                        <p:par>
                          <p:cTn id="56" fill="hold">
                            <p:stCondLst>
                              <p:cond delay="10500"/>
                            </p:stCondLst>
                            <p:childTnLst>
                              <p:par>
                                <p:cTn id="57" presetID="22" presetClass="entr" presetSubtype="8" fill="hold" nodeType="afterEffect">
                                  <p:stCondLst>
                                    <p:cond delay="0"/>
                                  </p:stCondLst>
                                  <p:childTnLst>
                                    <p:set>
                                      <p:cBhvr>
                                        <p:cTn id="58" dur="1" fill="hold">
                                          <p:stCondLst>
                                            <p:cond delay="0"/>
                                          </p:stCondLst>
                                        </p:cTn>
                                        <p:tgtEl>
                                          <p:spTgt spid="103443"/>
                                        </p:tgtEl>
                                        <p:attrNameLst>
                                          <p:attrName>style.visibility</p:attrName>
                                        </p:attrNameLst>
                                      </p:cBhvr>
                                      <p:to>
                                        <p:strVal val="visible"/>
                                      </p:to>
                                    </p:set>
                                    <p:animEffect transition="in" filter="wipe(left)">
                                      <p:cBhvr>
                                        <p:cTn id="59" dur="500"/>
                                        <p:tgtEl>
                                          <p:spTgt spid="103443"/>
                                        </p:tgtEl>
                                      </p:cBhvr>
                                    </p:animEffect>
                                  </p:childTnLst>
                                </p:cTn>
                              </p:par>
                            </p:childTnLst>
                          </p:cTn>
                        </p:par>
                        <p:par>
                          <p:cTn id="60" fill="hold">
                            <p:stCondLst>
                              <p:cond delay="11000"/>
                            </p:stCondLst>
                            <p:childTnLst>
                              <p:par>
                                <p:cTn id="61" presetID="10" presetClass="entr" presetSubtype="0" fill="hold" nodeType="afterEffect">
                                  <p:stCondLst>
                                    <p:cond delay="0"/>
                                  </p:stCondLst>
                                  <p:childTnLst>
                                    <p:set>
                                      <p:cBhvr>
                                        <p:cTn id="62" dur="1" fill="hold">
                                          <p:stCondLst>
                                            <p:cond delay="0"/>
                                          </p:stCondLst>
                                        </p:cTn>
                                        <p:tgtEl>
                                          <p:spTgt spid="103440"/>
                                        </p:tgtEl>
                                        <p:attrNameLst>
                                          <p:attrName>style.visibility</p:attrName>
                                        </p:attrNameLst>
                                      </p:cBhvr>
                                      <p:to>
                                        <p:strVal val="visible"/>
                                      </p:to>
                                    </p:set>
                                    <p:animEffect transition="in" filter="fade">
                                      <p:cBhvr>
                                        <p:cTn id="63" dur="2000"/>
                                        <p:tgtEl>
                                          <p:spTgt spid="103440"/>
                                        </p:tgtEl>
                                      </p:cBhvr>
                                    </p:animEffect>
                                  </p:childTnLst>
                                </p:cTn>
                              </p:par>
                              <p:par>
                                <p:cTn id="64" presetID="63" presetClass="path" presetSubtype="0" accel="50000" decel="50000" fill="hold" nodeType="withEffect">
                                  <p:stCondLst>
                                    <p:cond delay="0"/>
                                  </p:stCondLst>
                                  <p:childTnLst>
                                    <p:animMotion origin="layout" path="M -0.15486 -4.39306E-6 L 5.55556E-7 -4.39306E-6 " pathEditMode="relative" rAng="0" ptsTypes="AA">
                                      <p:cBhvr>
                                        <p:cTn id="65" dur="2000" fill="hold"/>
                                        <p:tgtEl>
                                          <p:spTgt spid="103440"/>
                                        </p:tgtEl>
                                        <p:attrNameLst>
                                          <p:attrName>ppt_x</p:attrName>
                                          <p:attrName>ppt_y</p:attrName>
                                        </p:attrNameLst>
                                      </p:cBhvr>
                                      <p:rCtr x="77" y="0"/>
                                    </p:animMotion>
                                  </p:childTnLst>
                                </p:cTn>
                              </p:par>
                            </p:childTnLst>
                          </p:cTn>
                        </p:par>
                        <p:par>
                          <p:cTn id="66" fill="hold">
                            <p:stCondLst>
                              <p:cond delay="13000"/>
                            </p:stCondLst>
                            <p:childTnLst>
                              <p:par>
                                <p:cTn id="67" presetID="6" presetClass="entr" presetSubtype="32" fill="hold" grpId="0" nodeType="afterEffect">
                                  <p:stCondLst>
                                    <p:cond delay="0"/>
                                  </p:stCondLst>
                                  <p:iterate type="lt">
                                    <p:tmPct val="10000"/>
                                  </p:iterate>
                                  <p:childTnLst>
                                    <p:set>
                                      <p:cBhvr>
                                        <p:cTn id="68" dur="1" fill="hold">
                                          <p:stCondLst>
                                            <p:cond delay="0"/>
                                          </p:stCondLst>
                                        </p:cTn>
                                        <p:tgtEl>
                                          <p:spTgt spid="103445"/>
                                        </p:tgtEl>
                                        <p:attrNameLst>
                                          <p:attrName>style.visibility</p:attrName>
                                        </p:attrNameLst>
                                      </p:cBhvr>
                                      <p:to>
                                        <p:strVal val="visible"/>
                                      </p:to>
                                    </p:set>
                                    <p:animEffect transition="in" filter="circle(out)">
                                      <p:cBhvr>
                                        <p:cTn id="69" dur="500"/>
                                        <p:tgtEl>
                                          <p:spTgt spid="103445"/>
                                        </p:tgtEl>
                                      </p:cBhvr>
                                    </p:animEffect>
                                  </p:childTnLst>
                                </p:cTn>
                              </p:par>
                            </p:childTnLst>
                          </p:cTn>
                        </p:par>
                        <p:par>
                          <p:cTn id="70" fill="hold">
                            <p:stCondLst>
                              <p:cond delay="14250"/>
                            </p:stCondLst>
                            <p:childTnLst>
                              <p:par>
                                <p:cTn id="71" presetID="22" presetClass="entr" presetSubtype="8" fill="hold" grpId="0" nodeType="afterEffect">
                                  <p:stCondLst>
                                    <p:cond delay="0"/>
                                  </p:stCondLst>
                                  <p:childTnLst>
                                    <p:set>
                                      <p:cBhvr>
                                        <p:cTn id="72" dur="1" fill="hold">
                                          <p:stCondLst>
                                            <p:cond delay="0"/>
                                          </p:stCondLst>
                                        </p:cTn>
                                        <p:tgtEl>
                                          <p:spTgt spid="103446">
                                            <p:txEl>
                                              <p:pRg st="0" end="0"/>
                                            </p:txEl>
                                          </p:spTgt>
                                        </p:tgtEl>
                                        <p:attrNameLst>
                                          <p:attrName>style.visibility</p:attrName>
                                        </p:attrNameLst>
                                      </p:cBhvr>
                                      <p:to>
                                        <p:strVal val="visible"/>
                                      </p:to>
                                    </p:set>
                                    <p:animEffect transition="in" filter="wipe(left)">
                                      <p:cBhvr>
                                        <p:cTn id="73" dur="500"/>
                                        <p:tgtEl>
                                          <p:spTgt spid="103446">
                                            <p:txEl>
                                              <p:pRg st="0" end="0"/>
                                            </p:txEl>
                                          </p:spTgt>
                                        </p:tgtEl>
                                      </p:cBhvr>
                                    </p:animEffect>
                                  </p:childTnLst>
                                </p:cTn>
                              </p:par>
                            </p:childTnLst>
                          </p:cTn>
                        </p:par>
                        <p:par>
                          <p:cTn id="74" fill="hold">
                            <p:stCondLst>
                              <p:cond delay="14750"/>
                            </p:stCondLst>
                            <p:childTnLst>
                              <p:par>
                                <p:cTn id="75" presetID="22" presetClass="entr" presetSubtype="8" fill="hold" grpId="0" nodeType="afterEffect">
                                  <p:stCondLst>
                                    <p:cond delay="0"/>
                                  </p:stCondLst>
                                  <p:childTnLst>
                                    <p:set>
                                      <p:cBhvr>
                                        <p:cTn id="76" dur="1" fill="hold">
                                          <p:stCondLst>
                                            <p:cond delay="0"/>
                                          </p:stCondLst>
                                        </p:cTn>
                                        <p:tgtEl>
                                          <p:spTgt spid="103446">
                                            <p:txEl>
                                              <p:pRg st="1" end="1"/>
                                            </p:txEl>
                                          </p:spTgt>
                                        </p:tgtEl>
                                        <p:attrNameLst>
                                          <p:attrName>style.visibility</p:attrName>
                                        </p:attrNameLst>
                                      </p:cBhvr>
                                      <p:to>
                                        <p:strVal val="visible"/>
                                      </p:to>
                                    </p:set>
                                    <p:animEffect transition="in" filter="wipe(left)">
                                      <p:cBhvr>
                                        <p:cTn id="77" dur="500"/>
                                        <p:tgtEl>
                                          <p:spTgt spid="103446">
                                            <p:txEl>
                                              <p:pRg st="1" end="1"/>
                                            </p:txEl>
                                          </p:spTgt>
                                        </p:tgtEl>
                                      </p:cBhvr>
                                    </p:animEffect>
                                  </p:childTnLst>
                                </p:cTn>
                              </p:par>
                            </p:childTnLst>
                          </p:cTn>
                        </p:par>
                        <p:par>
                          <p:cTn id="78" fill="hold">
                            <p:stCondLst>
                              <p:cond delay="15250"/>
                            </p:stCondLst>
                            <p:childTnLst>
                              <p:par>
                                <p:cTn id="79" presetID="22" presetClass="entr" presetSubtype="8" fill="hold" grpId="0" nodeType="afterEffect">
                                  <p:stCondLst>
                                    <p:cond delay="0"/>
                                  </p:stCondLst>
                                  <p:childTnLst>
                                    <p:set>
                                      <p:cBhvr>
                                        <p:cTn id="80" dur="1" fill="hold">
                                          <p:stCondLst>
                                            <p:cond delay="0"/>
                                          </p:stCondLst>
                                        </p:cTn>
                                        <p:tgtEl>
                                          <p:spTgt spid="103446">
                                            <p:txEl>
                                              <p:pRg st="2" end="2"/>
                                            </p:txEl>
                                          </p:spTgt>
                                        </p:tgtEl>
                                        <p:attrNameLst>
                                          <p:attrName>style.visibility</p:attrName>
                                        </p:attrNameLst>
                                      </p:cBhvr>
                                      <p:to>
                                        <p:strVal val="visible"/>
                                      </p:to>
                                    </p:set>
                                    <p:animEffect transition="in" filter="wipe(left)">
                                      <p:cBhvr>
                                        <p:cTn id="81" dur="500"/>
                                        <p:tgtEl>
                                          <p:spTgt spid="103446">
                                            <p:txEl>
                                              <p:pRg st="2" end="2"/>
                                            </p:txEl>
                                          </p:spTgt>
                                        </p:tgtEl>
                                      </p:cBhvr>
                                    </p:animEffect>
                                  </p:childTnLst>
                                </p:cTn>
                              </p:par>
                            </p:childTnLst>
                          </p:cTn>
                        </p:par>
                        <p:par>
                          <p:cTn id="82" fill="hold">
                            <p:stCondLst>
                              <p:cond delay="15750"/>
                            </p:stCondLst>
                            <p:childTnLst>
                              <p:par>
                                <p:cTn id="83" presetID="22" presetClass="entr" presetSubtype="8" fill="hold" grpId="0" nodeType="afterEffect">
                                  <p:stCondLst>
                                    <p:cond delay="0"/>
                                  </p:stCondLst>
                                  <p:childTnLst>
                                    <p:set>
                                      <p:cBhvr>
                                        <p:cTn id="84" dur="1" fill="hold">
                                          <p:stCondLst>
                                            <p:cond delay="0"/>
                                          </p:stCondLst>
                                        </p:cTn>
                                        <p:tgtEl>
                                          <p:spTgt spid="103446">
                                            <p:txEl>
                                              <p:pRg st="3" end="3"/>
                                            </p:txEl>
                                          </p:spTgt>
                                        </p:tgtEl>
                                        <p:attrNameLst>
                                          <p:attrName>style.visibility</p:attrName>
                                        </p:attrNameLst>
                                      </p:cBhvr>
                                      <p:to>
                                        <p:strVal val="visible"/>
                                      </p:to>
                                    </p:set>
                                    <p:animEffect transition="in" filter="wipe(left)">
                                      <p:cBhvr>
                                        <p:cTn id="85" dur="500"/>
                                        <p:tgtEl>
                                          <p:spTgt spid="10344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6" grpId="0" build="p" advAuto="0"/>
      <p:bldP spid="103438" grpId="0"/>
      <p:bldP spid="103445" grpId="0"/>
      <p:bldP spid="103446" grpId="0" build="p" advAuto="0"/>
      <p:bldP spid="103429" grpId="0" build="p" advAuto="0"/>
      <p:bldP spid="10344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0601" name="Group 9"/>
          <p:cNvGrpSpPr>
            <a:grpSpLocks/>
          </p:cNvGrpSpPr>
          <p:nvPr/>
        </p:nvGrpSpPr>
        <p:grpSpPr bwMode="auto">
          <a:xfrm>
            <a:off x="1657350" y="1924050"/>
            <a:ext cx="8105775" cy="4429125"/>
            <a:chOff x="1044" y="1212"/>
            <a:chExt cx="5106" cy="2790"/>
          </a:xfrm>
        </p:grpSpPr>
        <p:pic>
          <p:nvPicPr>
            <p:cNvPr id="110595" name="Picture 3" descr="Service-orientation-blue"/>
            <p:cNvPicPr>
              <a:picLocks noChangeAspect="1" noChangeArrowheads="1"/>
            </p:cNvPicPr>
            <p:nvPr/>
          </p:nvPicPr>
          <p:blipFill>
            <a:blip r:embed="rId3" cstate="print"/>
            <a:srcRect/>
            <a:stretch>
              <a:fillRect/>
            </a:stretch>
          </p:blipFill>
          <p:spPr bwMode="auto">
            <a:xfrm>
              <a:off x="1044" y="1212"/>
              <a:ext cx="5106" cy="2790"/>
            </a:xfrm>
            <a:prstGeom prst="rect">
              <a:avLst/>
            </a:prstGeom>
            <a:noFill/>
          </p:spPr>
        </p:pic>
        <p:sp>
          <p:nvSpPr>
            <p:cNvPr id="110596" name="Text Box 4"/>
            <p:cNvSpPr txBox="1">
              <a:spLocks noChangeArrowheads="1"/>
            </p:cNvSpPr>
            <p:nvPr/>
          </p:nvSpPr>
          <p:spPr bwMode="auto">
            <a:xfrm>
              <a:off x="1596" y="3183"/>
              <a:ext cx="2424" cy="262"/>
            </a:xfrm>
            <a:prstGeom prst="rect">
              <a:avLst/>
            </a:prstGeom>
            <a:noFill/>
            <a:ln w="9525" algn="ctr">
              <a:noFill/>
              <a:miter lim="800000"/>
              <a:headEnd/>
              <a:tailEnd/>
            </a:ln>
            <a:effectLst/>
          </p:spPr>
          <p:txBody>
            <a:bodyPr lIns="45705" tIns="45705" rIns="45705" bIns="45705">
              <a:spAutoFit/>
            </a:bodyPr>
            <a:lstStyle/>
            <a:p>
              <a:pPr>
                <a:spcBef>
                  <a:spcPct val="50000"/>
                </a:spcBef>
              </a:pPr>
              <a:r>
                <a:rPr lang="en-US" sz="2500">
                  <a:effectLst>
                    <a:outerShdw blurRad="38100" dist="38100" dir="2700000" algn="tl">
                      <a:srgbClr val="000000"/>
                    </a:outerShdw>
                  </a:effectLst>
                </a:rPr>
                <a:t>SERVICE ORIENTATION</a:t>
              </a:r>
            </a:p>
          </p:txBody>
        </p:sp>
        <p:sp>
          <p:nvSpPr>
            <p:cNvPr id="110597" name="Text Box 5"/>
            <p:cNvSpPr txBox="1">
              <a:spLocks noChangeArrowheads="1"/>
            </p:cNvSpPr>
            <p:nvPr/>
          </p:nvSpPr>
          <p:spPr bwMode="auto">
            <a:xfrm>
              <a:off x="1545" y="2664"/>
              <a:ext cx="2424" cy="213"/>
            </a:xfrm>
            <a:prstGeom prst="rect">
              <a:avLst/>
            </a:prstGeom>
            <a:noFill/>
            <a:ln w="9525" algn="ctr">
              <a:noFill/>
              <a:miter lim="800000"/>
              <a:headEnd/>
              <a:tailEnd/>
            </a:ln>
            <a:effectLst/>
          </p:spPr>
          <p:txBody>
            <a:bodyPr lIns="45705" tIns="45705" rIns="45705" bIns="45705">
              <a:spAutoFit/>
            </a:bodyPr>
            <a:lstStyle/>
            <a:p>
              <a:pPr>
                <a:spcBef>
                  <a:spcPct val="50000"/>
                </a:spcBef>
              </a:pPr>
              <a:r>
                <a:rPr lang="en-US" sz="1900">
                  <a:solidFill>
                    <a:schemeClr val="folHlink"/>
                  </a:solidFill>
                  <a:effectLst>
                    <a:outerShdw blurRad="38100" dist="38100" dir="2700000" algn="tl">
                      <a:srgbClr val="000000"/>
                    </a:outerShdw>
                  </a:effectLst>
                </a:rPr>
                <a:t>Compatibility Based On Policy</a:t>
              </a:r>
            </a:p>
          </p:txBody>
        </p:sp>
        <p:sp>
          <p:nvSpPr>
            <p:cNvPr id="110598" name="Text Box 6"/>
            <p:cNvSpPr txBox="1">
              <a:spLocks noChangeArrowheads="1"/>
            </p:cNvSpPr>
            <p:nvPr/>
          </p:nvSpPr>
          <p:spPr bwMode="auto">
            <a:xfrm>
              <a:off x="1554" y="2217"/>
              <a:ext cx="2497" cy="213"/>
            </a:xfrm>
            <a:prstGeom prst="rect">
              <a:avLst/>
            </a:prstGeom>
            <a:noFill/>
            <a:ln w="9525" algn="ctr">
              <a:noFill/>
              <a:miter lim="800000"/>
              <a:headEnd/>
              <a:tailEnd/>
            </a:ln>
            <a:effectLst/>
          </p:spPr>
          <p:txBody>
            <a:bodyPr lIns="45705" tIns="45705" rIns="45705" bIns="45705">
              <a:spAutoFit/>
            </a:bodyPr>
            <a:lstStyle/>
            <a:p>
              <a:pPr>
                <a:spcBef>
                  <a:spcPct val="50000"/>
                </a:spcBef>
              </a:pPr>
              <a:r>
                <a:rPr lang="en-US" sz="1900">
                  <a:solidFill>
                    <a:schemeClr val="folHlink"/>
                  </a:solidFill>
                  <a:effectLst>
                    <a:outerShdw blurRad="38100" dist="38100" dir="2700000" algn="tl">
                      <a:srgbClr val="000000"/>
                    </a:outerShdw>
                  </a:effectLst>
                </a:rPr>
                <a:t>Share Schema &amp; Contract, Not Class</a:t>
              </a:r>
            </a:p>
          </p:txBody>
        </p:sp>
        <p:sp>
          <p:nvSpPr>
            <p:cNvPr id="110599" name="Text Box 7"/>
            <p:cNvSpPr txBox="1">
              <a:spLocks noChangeArrowheads="1"/>
            </p:cNvSpPr>
            <p:nvPr/>
          </p:nvSpPr>
          <p:spPr bwMode="auto">
            <a:xfrm>
              <a:off x="1608" y="1836"/>
              <a:ext cx="2424" cy="213"/>
            </a:xfrm>
            <a:prstGeom prst="rect">
              <a:avLst/>
            </a:prstGeom>
            <a:noFill/>
            <a:ln w="9525" algn="ctr">
              <a:noFill/>
              <a:miter lim="800000"/>
              <a:headEnd/>
              <a:tailEnd/>
            </a:ln>
            <a:effectLst/>
          </p:spPr>
          <p:txBody>
            <a:bodyPr lIns="45705" tIns="45705" rIns="45705" bIns="45705">
              <a:spAutoFit/>
            </a:bodyPr>
            <a:lstStyle/>
            <a:p>
              <a:pPr>
                <a:spcBef>
                  <a:spcPct val="50000"/>
                </a:spcBef>
              </a:pPr>
              <a:r>
                <a:rPr lang="en-US" sz="1900">
                  <a:solidFill>
                    <a:schemeClr val="folHlink"/>
                  </a:solidFill>
                  <a:effectLst>
                    <a:outerShdw blurRad="38100" dist="38100" dir="2700000" algn="tl">
                      <a:srgbClr val="000000"/>
                    </a:outerShdw>
                  </a:effectLst>
                </a:rPr>
                <a:t>Services Are Autonomous</a:t>
              </a:r>
            </a:p>
          </p:txBody>
        </p:sp>
        <p:sp>
          <p:nvSpPr>
            <p:cNvPr id="110600" name="Text Box 8"/>
            <p:cNvSpPr txBox="1">
              <a:spLocks noChangeArrowheads="1"/>
            </p:cNvSpPr>
            <p:nvPr/>
          </p:nvSpPr>
          <p:spPr bwMode="auto">
            <a:xfrm>
              <a:off x="1608" y="1500"/>
              <a:ext cx="2424" cy="213"/>
            </a:xfrm>
            <a:prstGeom prst="rect">
              <a:avLst/>
            </a:prstGeom>
            <a:noFill/>
            <a:ln w="9525" algn="ctr">
              <a:noFill/>
              <a:miter lim="800000"/>
              <a:headEnd/>
              <a:tailEnd/>
            </a:ln>
            <a:effectLst/>
          </p:spPr>
          <p:txBody>
            <a:bodyPr lIns="45705" tIns="45705" rIns="45705" bIns="45705">
              <a:spAutoFit/>
            </a:bodyPr>
            <a:lstStyle/>
            <a:p>
              <a:pPr>
                <a:spcBef>
                  <a:spcPct val="50000"/>
                </a:spcBef>
              </a:pPr>
              <a:r>
                <a:rPr lang="en-US" sz="1900">
                  <a:solidFill>
                    <a:schemeClr val="folHlink"/>
                  </a:solidFill>
                  <a:effectLst>
                    <a:outerShdw blurRad="38100" dist="38100" dir="2700000" algn="tl">
                      <a:srgbClr val="000000"/>
                    </a:outerShdw>
                  </a:effectLst>
                </a:rPr>
                <a:t>Boundaries Are Explicit</a:t>
              </a:r>
            </a:p>
          </p:txBody>
        </p:sp>
      </p:grpSp>
      <p:sp>
        <p:nvSpPr>
          <p:cNvPr id="110604" name="Rectangle 12"/>
          <p:cNvSpPr>
            <a:spLocks noGrp="1" noChangeArrowheads="1"/>
          </p:cNvSpPr>
          <p:nvPr>
            <p:ph type="title"/>
          </p:nvPr>
        </p:nvSpPr>
        <p:spPr/>
        <p:txBody>
          <a:bodyPr/>
          <a:lstStyle/>
          <a:p>
            <a:r>
              <a:rPr lang="en-US" dirty="0" smtClean="0">
                <a:sym typeface="Wingdings" pitchFamily="2" charset="2"/>
              </a:rPr>
              <a:t>Four Tenets of Service Orientation</a:t>
            </a:r>
            <a:endParaRPr lang="en-US" dirty="0">
              <a:sym typeface="Wingdings" pitchFamily="2" charset="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10601"/>
                                        </p:tgtEl>
                                        <p:attrNameLst>
                                          <p:attrName>style.visibility</p:attrName>
                                        </p:attrNameLst>
                                      </p:cBhvr>
                                      <p:to>
                                        <p:strVal val="visible"/>
                                      </p:to>
                                    </p:set>
                                    <p:animEffect transition="in" filter="wipe(down)">
                                      <p:cBhvr>
                                        <p:cTn id="7" dur="500"/>
                                        <p:tgtEl>
                                          <p:spTgt spid="1106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pic>
        <p:nvPicPr>
          <p:cNvPr id="12289" name="Picture 2"/>
          <p:cNvPicPr>
            <a:picLocks noChangeAspect="1" noChangeArrowheads="1"/>
          </p:cNvPicPr>
          <p:nvPr/>
        </p:nvPicPr>
        <p:blipFill>
          <a:blip r:embed="rId4" cstate="print"/>
          <a:srcRect/>
          <a:stretch>
            <a:fillRect/>
          </a:stretch>
        </p:blipFill>
        <p:spPr bwMode="auto">
          <a:xfrm>
            <a:off x="0" y="1589088"/>
            <a:ext cx="4716463" cy="5268912"/>
          </a:xfrm>
          <a:prstGeom prst="rect">
            <a:avLst/>
          </a:prstGeom>
          <a:noFill/>
          <a:ln w="9525">
            <a:noFill/>
            <a:miter lim="800000"/>
            <a:headEnd/>
            <a:tailEnd/>
          </a:ln>
        </p:spPr>
      </p:pic>
      <p:pic>
        <p:nvPicPr>
          <p:cNvPr id="12290" name="Picture 3"/>
          <p:cNvPicPr>
            <a:picLocks noChangeAspect="1" noChangeArrowheads="1"/>
          </p:cNvPicPr>
          <p:nvPr/>
        </p:nvPicPr>
        <p:blipFill>
          <a:blip r:embed="rId5" cstate="print"/>
          <a:srcRect/>
          <a:stretch>
            <a:fillRect/>
          </a:stretch>
        </p:blipFill>
        <p:spPr bwMode="auto">
          <a:xfrm>
            <a:off x="4344988" y="1589088"/>
            <a:ext cx="4799012" cy="5268912"/>
          </a:xfrm>
          <a:prstGeom prst="rect">
            <a:avLst/>
          </a:prstGeom>
          <a:noFill/>
          <a:ln w="9525">
            <a:noFill/>
            <a:miter lim="800000"/>
            <a:headEnd/>
            <a:tailEnd/>
          </a:ln>
        </p:spPr>
      </p:pic>
      <p:pic>
        <p:nvPicPr>
          <p:cNvPr id="12292" name="Picture 5"/>
          <p:cNvPicPr>
            <a:picLocks noChangeAspect="1" noChangeArrowheads="1"/>
          </p:cNvPicPr>
          <p:nvPr/>
        </p:nvPicPr>
        <p:blipFill>
          <a:blip r:embed="rId6" cstate="print"/>
          <a:srcRect/>
          <a:stretch>
            <a:fillRect/>
          </a:stretch>
        </p:blipFill>
        <p:spPr bwMode="auto">
          <a:xfrm>
            <a:off x="750888" y="2655888"/>
            <a:ext cx="1425575" cy="1443037"/>
          </a:xfrm>
          <a:prstGeom prst="rect">
            <a:avLst/>
          </a:prstGeom>
          <a:noFill/>
          <a:ln w="9525">
            <a:noFill/>
            <a:miter lim="800000"/>
            <a:headEnd/>
            <a:tailEnd/>
          </a:ln>
        </p:spPr>
      </p:pic>
      <p:pic>
        <p:nvPicPr>
          <p:cNvPr id="12293" name="Picture 6"/>
          <p:cNvPicPr>
            <a:picLocks noChangeAspect="1" noChangeArrowheads="1"/>
          </p:cNvPicPr>
          <p:nvPr/>
        </p:nvPicPr>
        <p:blipFill>
          <a:blip r:embed="rId7" cstate="print"/>
          <a:srcRect/>
          <a:stretch>
            <a:fillRect/>
          </a:stretch>
        </p:blipFill>
        <p:spPr bwMode="auto">
          <a:xfrm>
            <a:off x="1568450" y="3862388"/>
            <a:ext cx="1425575" cy="1443037"/>
          </a:xfrm>
          <a:prstGeom prst="rect">
            <a:avLst/>
          </a:prstGeom>
          <a:noFill/>
          <a:ln w="9525">
            <a:noFill/>
            <a:miter lim="800000"/>
            <a:headEnd/>
            <a:tailEnd/>
          </a:ln>
        </p:spPr>
      </p:pic>
      <p:pic>
        <p:nvPicPr>
          <p:cNvPr id="12294" name="Picture 7"/>
          <p:cNvPicPr>
            <a:picLocks noChangeAspect="1" noChangeArrowheads="1"/>
          </p:cNvPicPr>
          <p:nvPr/>
        </p:nvPicPr>
        <p:blipFill>
          <a:blip r:embed="rId8" cstate="print"/>
          <a:srcRect/>
          <a:stretch>
            <a:fillRect/>
          </a:stretch>
        </p:blipFill>
        <p:spPr bwMode="auto">
          <a:xfrm>
            <a:off x="2460625" y="2655888"/>
            <a:ext cx="1425575" cy="1443037"/>
          </a:xfrm>
          <a:prstGeom prst="rect">
            <a:avLst/>
          </a:prstGeom>
          <a:noFill/>
          <a:ln w="9525">
            <a:noFill/>
            <a:miter lim="800000"/>
            <a:headEnd/>
            <a:tailEnd/>
          </a:ln>
        </p:spPr>
      </p:pic>
      <p:pic>
        <p:nvPicPr>
          <p:cNvPr id="12295" name="Picture 8"/>
          <p:cNvPicPr>
            <a:picLocks noChangeAspect="1" noChangeArrowheads="1"/>
          </p:cNvPicPr>
          <p:nvPr/>
        </p:nvPicPr>
        <p:blipFill>
          <a:blip r:embed="rId9" cstate="print"/>
          <a:srcRect/>
          <a:stretch>
            <a:fillRect/>
          </a:stretch>
        </p:blipFill>
        <p:spPr bwMode="auto">
          <a:xfrm>
            <a:off x="7005638" y="2624138"/>
            <a:ext cx="1425575" cy="1443037"/>
          </a:xfrm>
          <a:prstGeom prst="rect">
            <a:avLst/>
          </a:prstGeom>
          <a:noFill/>
          <a:ln w="9525">
            <a:noFill/>
            <a:miter lim="800000"/>
            <a:headEnd/>
            <a:tailEnd/>
          </a:ln>
        </p:spPr>
      </p:pic>
      <p:pic>
        <p:nvPicPr>
          <p:cNvPr id="12296" name="Picture 9"/>
          <p:cNvPicPr>
            <a:picLocks noChangeAspect="1" noChangeArrowheads="1"/>
          </p:cNvPicPr>
          <p:nvPr/>
        </p:nvPicPr>
        <p:blipFill>
          <a:blip r:embed="rId6" cstate="print"/>
          <a:srcRect/>
          <a:stretch>
            <a:fillRect/>
          </a:stretch>
        </p:blipFill>
        <p:spPr bwMode="auto">
          <a:xfrm>
            <a:off x="5310188" y="2643188"/>
            <a:ext cx="1425575" cy="1443037"/>
          </a:xfrm>
          <a:prstGeom prst="rect">
            <a:avLst/>
          </a:prstGeom>
          <a:noFill/>
          <a:ln w="9525">
            <a:noFill/>
            <a:miter lim="800000"/>
            <a:headEnd/>
            <a:tailEnd/>
          </a:ln>
        </p:spPr>
      </p:pic>
      <p:pic>
        <p:nvPicPr>
          <p:cNvPr id="12297" name="Picture 10"/>
          <p:cNvPicPr>
            <a:picLocks noChangeAspect="1" noChangeArrowheads="1"/>
          </p:cNvPicPr>
          <p:nvPr/>
        </p:nvPicPr>
        <p:blipFill>
          <a:blip r:embed="rId7" cstate="print"/>
          <a:srcRect/>
          <a:stretch>
            <a:fillRect/>
          </a:stretch>
        </p:blipFill>
        <p:spPr bwMode="auto">
          <a:xfrm>
            <a:off x="6140450" y="3862388"/>
            <a:ext cx="1425575" cy="1443037"/>
          </a:xfrm>
          <a:prstGeom prst="rect">
            <a:avLst/>
          </a:prstGeom>
          <a:noFill/>
          <a:ln w="9525">
            <a:noFill/>
            <a:miter lim="800000"/>
            <a:headEnd/>
            <a:tailEnd/>
          </a:ln>
        </p:spPr>
      </p:pic>
      <p:pic>
        <p:nvPicPr>
          <p:cNvPr id="12298" name="Picture 11"/>
          <p:cNvPicPr>
            <a:picLocks noChangeAspect="1" noChangeArrowheads="1"/>
          </p:cNvPicPr>
          <p:nvPr/>
        </p:nvPicPr>
        <p:blipFill>
          <a:blip r:embed="rId10" cstate="print"/>
          <a:srcRect/>
          <a:stretch>
            <a:fillRect/>
          </a:stretch>
        </p:blipFill>
        <p:spPr bwMode="auto">
          <a:xfrm>
            <a:off x="3243263" y="4291013"/>
            <a:ext cx="566737" cy="1555750"/>
          </a:xfrm>
          <a:prstGeom prst="rect">
            <a:avLst/>
          </a:prstGeom>
          <a:noFill/>
          <a:ln w="9525">
            <a:noFill/>
            <a:miter lim="800000"/>
            <a:headEnd/>
            <a:tailEnd/>
          </a:ln>
        </p:spPr>
      </p:pic>
      <p:pic>
        <p:nvPicPr>
          <p:cNvPr id="12299" name="Picture 12"/>
          <p:cNvPicPr>
            <a:picLocks noChangeAspect="1" noChangeArrowheads="1"/>
          </p:cNvPicPr>
          <p:nvPr/>
        </p:nvPicPr>
        <p:blipFill>
          <a:blip r:embed="rId10" cstate="print"/>
          <a:srcRect/>
          <a:stretch>
            <a:fillRect/>
          </a:stretch>
        </p:blipFill>
        <p:spPr bwMode="auto">
          <a:xfrm>
            <a:off x="7800975" y="4291013"/>
            <a:ext cx="566738" cy="1555750"/>
          </a:xfrm>
          <a:prstGeom prst="rect">
            <a:avLst/>
          </a:prstGeom>
          <a:noFill/>
          <a:ln w="9525">
            <a:noFill/>
            <a:miter lim="800000"/>
            <a:headEnd/>
            <a:tailEnd/>
          </a:ln>
        </p:spPr>
      </p:pic>
      <p:pic>
        <p:nvPicPr>
          <p:cNvPr id="12300" name="Picture 13"/>
          <p:cNvPicPr>
            <a:picLocks noChangeAspect="1" noChangeArrowheads="1"/>
          </p:cNvPicPr>
          <p:nvPr/>
        </p:nvPicPr>
        <p:blipFill>
          <a:blip r:embed="rId11" cstate="print"/>
          <a:srcRect/>
          <a:stretch>
            <a:fillRect/>
          </a:stretch>
        </p:blipFill>
        <p:spPr bwMode="auto">
          <a:xfrm>
            <a:off x="742950" y="1300163"/>
            <a:ext cx="1325563" cy="1220787"/>
          </a:xfrm>
          <a:prstGeom prst="rect">
            <a:avLst/>
          </a:prstGeom>
          <a:noFill/>
          <a:ln w="9525">
            <a:noFill/>
            <a:miter lim="800000"/>
            <a:headEnd/>
            <a:tailEnd/>
          </a:ln>
        </p:spPr>
      </p:pic>
      <p:pic>
        <p:nvPicPr>
          <p:cNvPr id="12301" name="Picture 14"/>
          <p:cNvPicPr>
            <a:picLocks noChangeAspect="1" noChangeArrowheads="1"/>
          </p:cNvPicPr>
          <p:nvPr/>
        </p:nvPicPr>
        <p:blipFill>
          <a:blip r:embed="rId12" cstate="print"/>
          <a:srcRect/>
          <a:stretch>
            <a:fillRect/>
          </a:stretch>
        </p:blipFill>
        <p:spPr bwMode="auto">
          <a:xfrm>
            <a:off x="2471738" y="1300163"/>
            <a:ext cx="1325562" cy="1220787"/>
          </a:xfrm>
          <a:prstGeom prst="rect">
            <a:avLst/>
          </a:prstGeom>
          <a:noFill/>
          <a:ln w="9525">
            <a:noFill/>
            <a:miter lim="800000"/>
            <a:headEnd/>
            <a:tailEnd/>
          </a:ln>
        </p:spPr>
      </p:pic>
      <p:pic>
        <p:nvPicPr>
          <p:cNvPr id="12302" name="Picture 15"/>
          <p:cNvPicPr>
            <a:picLocks noChangeAspect="1" noChangeArrowheads="1"/>
          </p:cNvPicPr>
          <p:nvPr/>
        </p:nvPicPr>
        <p:blipFill>
          <a:blip r:embed="rId13" cstate="print"/>
          <a:srcRect/>
          <a:stretch>
            <a:fillRect/>
          </a:stretch>
        </p:blipFill>
        <p:spPr bwMode="auto">
          <a:xfrm>
            <a:off x="5357813" y="1300163"/>
            <a:ext cx="1325562" cy="1220787"/>
          </a:xfrm>
          <a:prstGeom prst="rect">
            <a:avLst/>
          </a:prstGeom>
          <a:noFill/>
          <a:ln w="9525">
            <a:noFill/>
            <a:miter lim="800000"/>
            <a:headEnd/>
            <a:tailEnd/>
          </a:ln>
        </p:spPr>
      </p:pic>
      <p:pic>
        <p:nvPicPr>
          <p:cNvPr id="12303" name="Picture 16"/>
          <p:cNvPicPr>
            <a:picLocks noChangeAspect="1" noChangeArrowheads="1"/>
          </p:cNvPicPr>
          <p:nvPr/>
        </p:nvPicPr>
        <p:blipFill>
          <a:blip r:embed="rId14" cstate="print"/>
          <a:srcRect/>
          <a:stretch>
            <a:fillRect/>
          </a:stretch>
        </p:blipFill>
        <p:spPr bwMode="auto">
          <a:xfrm>
            <a:off x="7143750" y="1300163"/>
            <a:ext cx="1325563" cy="1220787"/>
          </a:xfrm>
          <a:prstGeom prst="rect">
            <a:avLst/>
          </a:prstGeom>
          <a:noFill/>
          <a:ln w="9525">
            <a:noFill/>
            <a:miter lim="800000"/>
            <a:headEnd/>
            <a:tailEnd/>
          </a:ln>
        </p:spPr>
      </p:pic>
      <p:pic>
        <p:nvPicPr>
          <p:cNvPr id="12304" name="Picture 17"/>
          <p:cNvPicPr>
            <a:picLocks noChangeAspect="1" noChangeArrowheads="1"/>
          </p:cNvPicPr>
          <p:nvPr/>
        </p:nvPicPr>
        <p:blipFill>
          <a:blip r:embed="rId15" cstate="print"/>
          <a:srcRect/>
          <a:stretch>
            <a:fillRect/>
          </a:stretch>
        </p:blipFill>
        <p:spPr bwMode="auto">
          <a:xfrm>
            <a:off x="571500" y="2349500"/>
            <a:ext cx="7997825" cy="2413000"/>
          </a:xfrm>
          <a:prstGeom prst="rect">
            <a:avLst/>
          </a:prstGeom>
          <a:noFill/>
          <a:ln w="9525">
            <a:noFill/>
            <a:miter lim="800000"/>
            <a:headEnd/>
            <a:tailEnd/>
          </a:ln>
        </p:spPr>
      </p:pic>
      <p:sp>
        <p:nvSpPr>
          <p:cNvPr id="12305" name="Text Box 18"/>
          <p:cNvSpPr txBox="1">
            <a:spLocks noChangeArrowheads="1"/>
          </p:cNvSpPr>
          <p:nvPr/>
        </p:nvSpPr>
        <p:spPr bwMode="auto">
          <a:xfrm>
            <a:off x="414338" y="1128713"/>
            <a:ext cx="1971675" cy="247650"/>
          </a:xfrm>
          <a:prstGeom prst="rect">
            <a:avLst/>
          </a:prstGeom>
          <a:noFill/>
          <a:ln w="9525">
            <a:noFill/>
            <a:miter lim="800000"/>
            <a:headEnd/>
            <a:tailEnd/>
          </a:ln>
        </p:spPr>
        <p:txBody>
          <a:bodyPr>
            <a:spAutoFit/>
          </a:bodyPr>
          <a:lstStyle/>
          <a:p>
            <a:pPr eaLnBrk="1">
              <a:spcBef>
                <a:spcPct val="50000"/>
              </a:spcBef>
            </a:pPr>
            <a:r>
              <a:rPr lang="en-US" sz="1200" b="1">
                <a:effectLst>
                  <a:outerShdw blurRad="38100" dist="38100" dir="2700000" algn="tl">
                    <a:srgbClr val="000000"/>
                  </a:outerShdw>
                </a:effectLst>
                <a:latin typeface="Arial" charset="0"/>
                <a:ea typeface="SimSun" pitchFamily="2" charset="-120"/>
                <a:cs typeface="Times New Roman" pitchFamily="18" charset="0"/>
                <a:sym typeface="Wingdings" pitchFamily="2" charset="2"/>
              </a:rPr>
              <a:t>MOBILE EMPLOYEES</a:t>
            </a:r>
          </a:p>
        </p:txBody>
      </p:sp>
      <p:sp>
        <p:nvSpPr>
          <p:cNvPr id="12306" name="Text Box 19"/>
          <p:cNvSpPr txBox="1">
            <a:spLocks noChangeArrowheads="1"/>
          </p:cNvSpPr>
          <p:nvPr/>
        </p:nvSpPr>
        <p:spPr bwMode="auto">
          <a:xfrm>
            <a:off x="2171700" y="1128713"/>
            <a:ext cx="1971675" cy="247650"/>
          </a:xfrm>
          <a:prstGeom prst="rect">
            <a:avLst/>
          </a:prstGeom>
          <a:noFill/>
          <a:ln w="9525">
            <a:noFill/>
            <a:miter lim="800000"/>
            <a:headEnd/>
            <a:tailEnd/>
          </a:ln>
        </p:spPr>
        <p:txBody>
          <a:bodyPr>
            <a:spAutoFit/>
          </a:bodyPr>
          <a:lstStyle/>
          <a:p>
            <a:pPr eaLnBrk="1">
              <a:spcBef>
                <a:spcPct val="50000"/>
              </a:spcBef>
            </a:pPr>
            <a:r>
              <a:rPr lang="en-US" sz="1200" b="1">
                <a:effectLst>
                  <a:outerShdw blurRad="38100" dist="38100" dir="2700000" algn="tl">
                    <a:srgbClr val="000000"/>
                  </a:outerShdw>
                </a:effectLst>
                <a:latin typeface="Arial" charset="0"/>
                <a:ea typeface="SimSun" pitchFamily="2" charset="-120"/>
                <a:cs typeface="Times New Roman" pitchFamily="18" charset="0"/>
                <a:sym typeface="Wingdings" pitchFamily="2" charset="2"/>
              </a:rPr>
              <a:t>CUSTOMERS</a:t>
            </a:r>
          </a:p>
        </p:txBody>
      </p:sp>
      <p:sp>
        <p:nvSpPr>
          <p:cNvPr id="12307" name="Text Box 20"/>
          <p:cNvSpPr txBox="1">
            <a:spLocks noChangeArrowheads="1"/>
          </p:cNvSpPr>
          <p:nvPr/>
        </p:nvSpPr>
        <p:spPr bwMode="auto">
          <a:xfrm>
            <a:off x="6800850" y="1128713"/>
            <a:ext cx="1971675" cy="247650"/>
          </a:xfrm>
          <a:prstGeom prst="rect">
            <a:avLst/>
          </a:prstGeom>
          <a:noFill/>
          <a:ln w="9525">
            <a:noFill/>
            <a:miter lim="800000"/>
            <a:headEnd/>
            <a:tailEnd/>
          </a:ln>
        </p:spPr>
        <p:txBody>
          <a:bodyPr>
            <a:spAutoFit/>
          </a:bodyPr>
          <a:lstStyle/>
          <a:p>
            <a:pPr eaLnBrk="1">
              <a:spcBef>
                <a:spcPct val="50000"/>
              </a:spcBef>
            </a:pPr>
            <a:r>
              <a:rPr lang="en-US" sz="1200" b="1">
                <a:effectLst>
                  <a:outerShdw blurRad="38100" dist="38100" dir="2700000" algn="tl">
                    <a:srgbClr val="000000"/>
                  </a:outerShdw>
                </a:effectLst>
                <a:latin typeface="Arial" charset="0"/>
                <a:ea typeface="SimSun" pitchFamily="2" charset="-120"/>
                <a:cs typeface="Times New Roman" pitchFamily="18" charset="0"/>
                <a:sym typeface="Wingdings" pitchFamily="2" charset="2"/>
              </a:rPr>
              <a:t>MOBILE EMPLOYEES</a:t>
            </a:r>
          </a:p>
        </p:txBody>
      </p:sp>
      <p:sp>
        <p:nvSpPr>
          <p:cNvPr id="12308" name="Text Box 21"/>
          <p:cNvSpPr txBox="1">
            <a:spLocks noChangeArrowheads="1"/>
          </p:cNvSpPr>
          <p:nvPr/>
        </p:nvSpPr>
        <p:spPr bwMode="auto">
          <a:xfrm>
            <a:off x="5043488" y="1128713"/>
            <a:ext cx="1971675" cy="247650"/>
          </a:xfrm>
          <a:prstGeom prst="rect">
            <a:avLst/>
          </a:prstGeom>
          <a:noFill/>
          <a:ln w="9525">
            <a:noFill/>
            <a:miter lim="800000"/>
            <a:headEnd/>
            <a:tailEnd/>
          </a:ln>
        </p:spPr>
        <p:txBody>
          <a:bodyPr>
            <a:spAutoFit/>
          </a:bodyPr>
          <a:lstStyle/>
          <a:p>
            <a:pPr eaLnBrk="1">
              <a:spcBef>
                <a:spcPct val="50000"/>
              </a:spcBef>
            </a:pPr>
            <a:r>
              <a:rPr lang="en-US" sz="1200" b="1">
                <a:effectLst>
                  <a:outerShdw blurRad="38100" dist="38100" dir="2700000" algn="tl">
                    <a:srgbClr val="000000"/>
                  </a:outerShdw>
                </a:effectLst>
                <a:latin typeface="Arial" charset="0"/>
                <a:ea typeface="SimSun" pitchFamily="2" charset="-120"/>
                <a:cs typeface="Times New Roman" pitchFamily="18" charset="0"/>
                <a:sym typeface="Wingdings" pitchFamily="2" charset="2"/>
              </a:rPr>
              <a:t>CUSTOMERS</a:t>
            </a:r>
          </a:p>
        </p:txBody>
      </p:sp>
      <p:sp>
        <p:nvSpPr>
          <p:cNvPr id="12312" name="Rectangle 24"/>
          <p:cNvSpPr>
            <a:spLocks noGrp="1" noChangeArrowheads="1"/>
          </p:cNvSpPr>
          <p:nvPr>
            <p:ph type="title"/>
          </p:nvPr>
        </p:nvSpPr>
        <p:spPr>
          <a:noFill/>
          <a:ln/>
        </p:spPr>
        <p:txBody>
          <a:bodyPr/>
          <a:lstStyle/>
          <a:p>
            <a:r>
              <a:rPr lang="el-GR" dirty="0" smtClean="0">
                <a:sym typeface="Wingdings" pitchFamily="2" charset="2"/>
              </a:rPr>
              <a:t>Η ανάγκη για διασύνδεση</a:t>
            </a:r>
            <a:endParaRPr lang="en-US" dirty="0">
              <a:sym typeface="Wingdings" pitchFamily="2" charset="2"/>
            </a:endParaRPr>
          </a:p>
        </p:txBody>
      </p:sp>
      <p:pic>
        <p:nvPicPr>
          <p:cNvPr id="12317" name="Picture 29" descr="Microsoft"/>
          <p:cNvPicPr>
            <a:picLocks noChangeAspect="1" noChangeArrowheads="1"/>
          </p:cNvPicPr>
          <p:nvPr/>
        </p:nvPicPr>
        <p:blipFill>
          <a:blip r:embed="rId16" cstate="print"/>
          <a:srcRect/>
          <a:stretch>
            <a:fillRect/>
          </a:stretch>
        </p:blipFill>
        <p:spPr bwMode="auto">
          <a:xfrm>
            <a:off x="7870825" y="6242050"/>
            <a:ext cx="1196975" cy="539750"/>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2289"/>
                                        </p:tgtEl>
                                        <p:attrNameLst>
                                          <p:attrName>style.visibility</p:attrName>
                                        </p:attrNameLst>
                                      </p:cBhvr>
                                      <p:to>
                                        <p:strVal val="visible"/>
                                      </p:to>
                                    </p:set>
                                    <p:animEffect transition="in" filter="wipe(down)">
                                      <p:cBhvr>
                                        <p:cTn id="7" dur="500"/>
                                        <p:tgtEl>
                                          <p:spTgt spid="12289"/>
                                        </p:tgtEl>
                                      </p:cBhvr>
                                    </p:animEffect>
                                  </p:childTnLst>
                                </p:cTn>
                              </p:par>
                              <p:par>
                                <p:cTn id="8" presetID="10" presetClass="entr" presetSubtype="0" fill="hold" nodeType="withEffect">
                                  <p:stCondLst>
                                    <p:cond delay="500"/>
                                  </p:stCondLst>
                                  <p:childTnLst>
                                    <p:set>
                                      <p:cBhvr>
                                        <p:cTn id="9" dur="1" fill="hold">
                                          <p:stCondLst>
                                            <p:cond delay="0"/>
                                          </p:stCondLst>
                                        </p:cTn>
                                        <p:tgtEl>
                                          <p:spTgt spid="12293"/>
                                        </p:tgtEl>
                                        <p:attrNameLst>
                                          <p:attrName>style.visibility</p:attrName>
                                        </p:attrNameLst>
                                      </p:cBhvr>
                                      <p:to>
                                        <p:strVal val="visible"/>
                                      </p:to>
                                    </p:set>
                                    <p:animEffect transition="in" filter="fade">
                                      <p:cBhvr>
                                        <p:cTn id="10" dur="1000"/>
                                        <p:tgtEl>
                                          <p:spTgt spid="12293"/>
                                        </p:tgtEl>
                                      </p:cBhvr>
                                    </p:animEffect>
                                  </p:childTnLst>
                                </p:cTn>
                              </p:par>
                              <p:par>
                                <p:cTn id="11" presetID="42" presetClass="path" presetSubtype="0" accel="50000" decel="50000" fill="hold" nodeType="withEffect">
                                  <p:stCondLst>
                                    <p:cond delay="500"/>
                                  </p:stCondLst>
                                  <p:childTnLst>
                                    <p:animMotion origin="layout" path="M 8.33333E-7 -0.12292 L 0.00052 0.00949 " pathEditMode="relative" rAng="0" ptsTypes="AA">
                                      <p:cBhvr>
                                        <p:cTn id="12" dur="1000" fill="hold"/>
                                        <p:tgtEl>
                                          <p:spTgt spid="12293"/>
                                        </p:tgtEl>
                                        <p:attrNameLst>
                                          <p:attrName>ppt_x</p:attrName>
                                          <p:attrName>ppt_y</p:attrName>
                                        </p:attrNameLst>
                                      </p:cBhvr>
                                      <p:rCtr x="0" y="66"/>
                                    </p:animMotion>
                                  </p:childTnLst>
                                </p:cTn>
                              </p:par>
                              <p:par>
                                <p:cTn id="13" presetID="10" presetClass="entr" presetSubtype="0" fill="hold" nodeType="withEffect">
                                  <p:stCondLst>
                                    <p:cond delay="800"/>
                                  </p:stCondLst>
                                  <p:childTnLst>
                                    <p:set>
                                      <p:cBhvr>
                                        <p:cTn id="14" dur="1" fill="hold">
                                          <p:stCondLst>
                                            <p:cond delay="0"/>
                                          </p:stCondLst>
                                        </p:cTn>
                                        <p:tgtEl>
                                          <p:spTgt spid="12292"/>
                                        </p:tgtEl>
                                        <p:attrNameLst>
                                          <p:attrName>style.visibility</p:attrName>
                                        </p:attrNameLst>
                                      </p:cBhvr>
                                      <p:to>
                                        <p:strVal val="visible"/>
                                      </p:to>
                                    </p:set>
                                    <p:animEffect transition="in" filter="fade">
                                      <p:cBhvr>
                                        <p:cTn id="15" dur="1000"/>
                                        <p:tgtEl>
                                          <p:spTgt spid="12292"/>
                                        </p:tgtEl>
                                      </p:cBhvr>
                                    </p:animEffect>
                                  </p:childTnLst>
                                </p:cTn>
                              </p:par>
                              <p:par>
                                <p:cTn id="16" presetID="49" presetClass="path" presetSubtype="0" accel="50000" decel="50000" fill="hold" nodeType="withEffect">
                                  <p:stCondLst>
                                    <p:cond delay="800"/>
                                  </p:stCondLst>
                                  <p:childTnLst>
                                    <p:animMotion origin="layout" path="M 0.08958 0.0625 L -0.00555 7.40741E-7 " pathEditMode="relative" rAng="0" ptsTypes="AA">
                                      <p:cBhvr>
                                        <p:cTn id="17" dur="1000" fill="hold"/>
                                        <p:tgtEl>
                                          <p:spTgt spid="12292"/>
                                        </p:tgtEl>
                                        <p:attrNameLst>
                                          <p:attrName>ppt_x</p:attrName>
                                          <p:attrName>ppt_y</p:attrName>
                                        </p:attrNameLst>
                                      </p:cBhvr>
                                      <p:rCtr x="-48" y="-31"/>
                                    </p:animMotion>
                                  </p:childTnLst>
                                </p:cTn>
                              </p:par>
                              <p:par>
                                <p:cTn id="18" presetID="10" presetClass="entr" presetSubtype="0" fill="hold" nodeType="withEffect">
                                  <p:stCondLst>
                                    <p:cond delay="1200"/>
                                  </p:stCondLst>
                                  <p:childTnLst>
                                    <p:set>
                                      <p:cBhvr>
                                        <p:cTn id="19" dur="1" fill="hold">
                                          <p:stCondLst>
                                            <p:cond delay="0"/>
                                          </p:stCondLst>
                                        </p:cTn>
                                        <p:tgtEl>
                                          <p:spTgt spid="12294"/>
                                        </p:tgtEl>
                                        <p:attrNameLst>
                                          <p:attrName>style.visibility</p:attrName>
                                        </p:attrNameLst>
                                      </p:cBhvr>
                                      <p:to>
                                        <p:strVal val="visible"/>
                                      </p:to>
                                    </p:set>
                                    <p:animEffect transition="in" filter="fade">
                                      <p:cBhvr>
                                        <p:cTn id="20" dur="1000"/>
                                        <p:tgtEl>
                                          <p:spTgt spid="12294"/>
                                        </p:tgtEl>
                                      </p:cBhvr>
                                    </p:animEffect>
                                  </p:childTnLst>
                                </p:cTn>
                              </p:par>
                              <p:par>
                                <p:cTn id="21" presetID="56" presetClass="path" presetSubtype="0" accel="50000" decel="50000" fill="hold" nodeType="withEffect">
                                  <p:stCondLst>
                                    <p:cond delay="1200"/>
                                  </p:stCondLst>
                                  <p:childTnLst>
                                    <p:animMotion origin="layout" path="M -0.09792 0.06204 L 1.38889E-6 7.40741E-7 " pathEditMode="relative" rAng="0" ptsTypes="AA">
                                      <p:cBhvr>
                                        <p:cTn id="22" dur="1000" fill="hold"/>
                                        <p:tgtEl>
                                          <p:spTgt spid="12294"/>
                                        </p:tgtEl>
                                        <p:attrNameLst>
                                          <p:attrName>ppt_x</p:attrName>
                                          <p:attrName>ppt_y</p:attrName>
                                        </p:attrNameLst>
                                      </p:cBhvr>
                                      <p:rCtr x="49" y="-31"/>
                                    </p:animMotion>
                                  </p:childTnLst>
                                </p:cTn>
                              </p:par>
                              <p:par>
                                <p:cTn id="23" presetID="10" presetClass="entr" presetSubtype="0" fill="hold" nodeType="withEffect">
                                  <p:stCondLst>
                                    <p:cond delay="1700"/>
                                  </p:stCondLst>
                                  <p:childTnLst>
                                    <p:set>
                                      <p:cBhvr>
                                        <p:cTn id="24" dur="1" fill="hold">
                                          <p:stCondLst>
                                            <p:cond delay="0"/>
                                          </p:stCondLst>
                                        </p:cTn>
                                        <p:tgtEl>
                                          <p:spTgt spid="12298"/>
                                        </p:tgtEl>
                                        <p:attrNameLst>
                                          <p:attrName>style.visibility</p:attrName>
                                        </p:attrNameLst>
                                      </p:cBhvr>
                                      <p:to>
                                        <p:strVal val="visible"/>
                                      </p:to>
                                    </p:set>
                                    <p:animEffect transition="in" filter="fade">
                                      <p:cBhvr>
                                        <p:cTn id="25" dur="1000"/>
                                        <p:tgtEl>
                                          <p:spTgt spid="12298"/>
                                        </p:tgtEl>
                                      </p:cBhvr>
                                    </p:animEffect>
                                  </p:childTnLst>
                                </p:cTn>
                              </p:par>
                              <p:par>
                                <p:cTn id="26" presetID="10" presetClass="entr" presetSubtype="0" fill="hold" nodeType="withEffect">
                                  <p:stCondLst>
                                    <p:cond delay="2500"/>
                                  </p:stCondLst>
                                  <p:childTnLst>
                                    <p:set>
                                      <p:cBhvr>
                                        <p:cTn id="27" dur="1" fill="hold">
                                          <p:stCondLst>
                                            <p:cond delay="0"/>
                                          </p:stCondLst>
                                        </p:cTn>
                                        <p:tgtEl>
                                          <p:spTgt spid="12300"/>
                                        </p:tgtEl>
                                        <p:attrNameLst>
                                          <p:attrName>style.visibility</p:attrName>
                                        </p:attrNameLst>
                                      </p:cBhvr>
                                      <p:to>
                                        <p:strVal val="visible"/>
                                      </p:to>
                                    </p:set>
                                    <p:animEffect transition="in" filter="fade">
                                      <p:cBhvr>
                                        <p:cTn id="28" dur="1000"/>
                                        <p:tgtEl>
                                          <p:spTgt spid="12300"/>
                                        </p:tgtEl>
                                      </p:cBhvr>
                                    </p:animEffect>
                                  </p:childTnLst>
                                </p:cTn>
                              </p:par>
                              <p:par>
                                <p:cTn id="29" presetID="64" presetClass="path" presetSubtype="0" accel="50000" decel="50000" fill="hold" nodeType="withEffect">
                                  <p:stCondLst>
                                    <p:cond delay="2500"/>
                                  </p:stCondLst>
                                  <p:childTnLst>
                                    <p:animMotion origin="layout" path="M 4.16667E-6 0.0412 L 4.16667E-6 1.85185E-6 " pathEditMode="relative" rAng="0" ptsTypes="AA">
                                      <p:cBhvr>
                                        <p:cTn id="30" dur="1000" fill="hold"/>
                                        <p:tgtEl>
                                          <p:spTgt spid="12300"/>
                                        </p:tgtEl>
                                        <p:attrNameLst>
                                          <p:attrName>ppt_x</p:attrName>
                                          <p:attrName>ppt_y</p:attrName>
                                        </p:attrNameLst>
                                      </p:cBhvr>
                                      <p:rCtr x="0" y="-21"/>
                                    </p:animMotion>
                                  </p:childTnLst>
                                </p:cTn>
                              </p:par>
                              <p:par>
                                <p:cTn id="31" presetID="31" presetClass="entr" presetSubtype="0" fill="hold" grpId="0" nodeType="withEffect">
                                  <p:stCondLst>
                                    <p:cond delay="3000"/>
                                  </p:stCondLst>
                                  <p:iterate type="lt">
                                    <p:tmPct val="5000"/>
                                  </p:iterate>
                                  <p:childTnLst>
                                    <p:set>
                                      <p:cBhvr>
                                        <p:cTn id="32" dur="1" fill="hold">
                                          <p:stCondLst>
                                            <p:cond delay="0"/>
                                          </p:stCondLst>
                                        </p:cTn>
                                        <p:tgtEl>
                                          <p:spTgt spid="12305"/>
                                        </p:tgtEl>
                                        <p:attrNameLst>
                                          <p:attrName>style.visibility</p:attrName>
                                        </p:attrNameLst>
                                      </p:cBhvr>
                                      <p:to>
                                        <p:strVal val="visible"/>
                                      </p:to>
                                    </p:set>
                                    <p:anim calcmode="lin" valueType="num">
                                      <p:cBhvr>
                                        <p:cTn id="33" dur="500" fill="hold"/>
                                        <p:tgtEl>
                                          <p:spTgt spid="12305"/>
                                        </p:tgtEl>
                                        <p:attrNameLst>
                                          <p:attrName>ppt_w</p:attrName>
                                        </p:attrNameLst>
                                      </p:cBhvr>
                                      <p:tavLst>
                                        <p:tav tm="0">
                                          <p:val>
                                            <p:fltVal val="0"/>
                                          </p:val>
                                        </p:tav>
                                        <p:tav tm="100000">
                                          <p:val>
                                            <p:strVal val="#ppt_w"/>
                                          </p:val>
                                        </p:tav>
                                      </p:tavLst>
                                    </p:anim>
                                    <p:anim calcmode="lin" valueType="num">
                                      <p:cBhvr>
                                        <p:cTn id="34" dur="500" fill="hold"/>
                                        <p:tgtEl>
                                          <p:spTgt spid="12305"/>
                                        </p:tgtEl>
                                        <p:attrNameLst>
                                          <p:attrName>ppt_h</p:attrName>
                                        </p:attrNameLst>
                                      </p:cBhvr>
                                      <p:tavLst>
                                        <p:tav tm="0">
                                          <p:val>
                                            <p:fltVal val="0"/>
                                          </p:val>
                                        </p:tav>
                                        <p:tav tm="100000">
                                          <p:val>
                                            <p:strVal val="#ppt_h"/>
                                          </p:val>
                                        </p:tav>
                                      </p:tavLst>
                                    </p:anim>
                                    <p:anim calcmode="lin" valueType="num">
                                      <p:cBhvr>
                                        <p:cTn id="35" dur="500" fill="hold"/>
                                        <p:tgtEl>
                                          <p:spTgt spid="12305"/>
                                        </p:tgtEl>
                                        <p:attrNameLst>
                                          <p:attrName>style.rotation</p:attrName>
                                        </p:attrNameLst>
                                      </p:cBhvr>
                                      <p:tavLst>
                                        <p:tav tm="0">
                                          <p:val>
                                            <p:fltVal val="90"/>
                                          </p:val>
                                        </p:tav>
                                        <p:tav tm="100000">
                                          <p:val>
                                            <p:fltVal val="0"/>
                                          </p:val>
                                        </p:tav>
                                      </p:tavLst>
                                    </p:anim>
                                    <p:animEffect transition="in" filter="fade">
                                      <p:cBhvr>
                                        <p:cTn id="36" dur="500"/>
                                        <p:tgtEl>
                                          <p:spTgt spid="12305"/>
                                        </p:tgtEl>
                                      </p:cBhvr>
                                    </p:animEffect>
                                  </p:childTnLst>
                                </p:cTn>
                              </p:par>
                              <p:par>
                                <p:cTn id="37" presetID="10" presetClass="entr" presetSubtype="0" fill="hold" nodeType="withEffect">
                                  <p:stCondLst>
                                    <p:cond delay="3500"/>
                                  </p:stCondLst>
                                  <p:childTnLst>
                                    <p:set>
                                      <p:cBhvr>
                                        <p:cTn id="38" dur="1" fill="hold">
                                          <p:stCondLst>
                                            <p:cond delay="0"/>
                                          </p:stCondLst>
                                        </p:cTn>
                                        <p:tgtEl>
                                          <p:spTgt spid="12301"/>
                                        </p:tgtEl>
                                        <p:attrNameLst>
                                          <p:attrName>style.visibility</p:attrName>
                                        </p:attrNameLst>
                                      </p:cBhvr>
                                      <p:to>
                                        <p:strVal val="visible"/>
                                      </p:to>
                                    </p:set>
                                    <p:animEffect transition="in" filter="fade">
                                      <p:cBhvr>
                                        <p:cTn id="39" dur="1000"/>
                                        <p:tgtEl>
                                          <p:spTgt spid="12301"/>
                                        </p:tgtEl>
                                      </p:cBhvr>
                                    </p:animEffect>
                                  </p:childTnLst>
                                </p:cTn>
                              </p:par>
                              <p:par>
                                <p:cTn id="40" presetID="64" presetClass="path" presetSubtype="0" accel="50000" decel="50000" fill="hold" nodeType="withEffect">
                                  <p:stCondLst>
                                    <p:cond delay="3500"/>
                                  </p:stCondLst>
                                  <p:childTnLst>
                                    <p:animMotion origin="layout" path="M 1.66667E-6 0.04028 L 1.66667E-6 -0.00046 " pathEditMode="relative" rAng="0" ptsTypes="AA">
                                      <p:cBhvr>
                                        <p:cTn id="41" dur="1000" fill="hold"/>
                                        <p:tgtEl>
                                          <p:spTgt spid="12301"/>
                                        </p:tgtEl>
                                        <p:attrNameLst>
                                          <p:attrName>ppt_x</p:attrName>
                                          <p:attrName>ppt_y</p:attrName>
                                        </p:attrNameLst>
                                      </p:cBhvr>
                                      <p:rCtr x="0" y="-20"/>
                                    </p:animMotion>
                                  </p:childTnLst>
                                </p:cTn>
                              </p:par>
                              <p:par>
                                <p:cTn id="42" presetID="31" presetClass="entr" presetSubtype="0" fill="hold" grpId="0" nodeType="withEffect">
                                  <p:stCondLst>
                                    <p:cond delay="4100"/>
                                  </p:stCondLst>
                                  <p:iterate type="lt">
                                    <p:tmPct val="5000"/>
                                  </p:iterate>
                                  <p:childTnLst>
                                    <p:set>
                                      <p:cBhvr>
                                        <p:cTn id="43" dur="1" fill="hold">
                                          <p:stCondLst>
                                            <p:cond delay="0"/>
                                          </p:stCondLst>
                                        </p:cTn>
                                        <p:tgtEl>
                                          <p:spTgt spid="12306"/>
                                        </p:tgtEl>
                                        <p:attrNameLst>
                                          <p:attrName>style.visibility</p:attrName>
                                        </p:attrNameLst>
                                      </p:cBhvr>
                                      <p:to>
                                        <p:strVal val="visible"/>
                                      </p:to>
                                    </p:set>
                                    <p:anim calcmode="lin" valueType="num">
                                      <p:cBhvr>
                                        <p:cTn id="44" dur="500" fill="hold"/>
                                        <p:tgtEl>
                                          <p:spTgt spid="12306"/>
                                        </p:tgtEl>
                                        <p:attrNameLst>
                                          <p:attrName>ppt_w</p:attrName>
                                        </p:attrNameLst>
                                      </p:cBhvr>
                                      <p:tavLst>
                                        <p:tav tm="0">
                                          <p:val>
                                            <p:fltVal val="0"/>
                                          </p:val>
                                        </p:tav>
                                        <p:tav tm="100000">
                                          <p:val>
                                            <p:strVal val="#ppt_w"/>
                                          </p:val>
                                        </p:tav>
                                      </p:tavLst>
                                    </p:anim>
                                    <p:anim calcmode="lin" valueType="num">
                                      <p:cBhvr>
                                        <p:cTn id="45" dur="500" fill="hold"/>
                                        <p:tgtEl>
                                          <p:spTgt spid="12306"/>
                                        </p:tgtEl>
                                        <p:attrNameLst>
                                          <p:attrName>ppt_h</p:attrName>
                                        </p:attrNameLst>
                                      </p:cBhvr>
                                      <p:tavLst>
                                        <p:tav tm="0">
                                          <p:val>
                                            <p:fltVal val="0"/>
                                          </p:val>
                                        </p:tav>
                                        <p:tav tm="100000">
                                          <p:val>
                                            <p:strVal val="#ppt_h"/>
                                          </p:val>
                                        </p:tav>
                                      </p:tavLst>
                                    </p:anim>
                                    <p:anim calcmode="lin" valueType="num">
                                      <p:cBhvr>
                                        <p:cTn id="46" dur="500" fill="hold"/>
                                        <p:tgtEl>
                                          <p:spTgt spid="12306"/>
                                        </p:tgtEl>
                                        <p:attrNameLst>
                                          <p:attrName>style.rotation</p:attrName>
                                        </p:attrNameLst>
                                      </p:cBhvr>
                                      <p:tavLst>
                                        <p:tav tm="0">
                                          <p:val>
                                            <p:fltVal val="90"/>
                                          </p:val>
                                        </p:tav>
                                        <p:tav tm="100000">
                                          <p:val>
                                            <p:fltVal val="0"/>
                                          </p:val>
                                        </p:tav>
                                      </p:tavLst>
                                    </p:anim>
                                    <p:animEffect transition="in" filter="fade">
                                      <p:cBhvr>
                                        <p:cTn id="47" dur="500"/>
                                        <p:tgtEl>
                                          <p:spTgt spid="12306"/>
                                        </p:tgtEl>
                                      </p:cBhvr>
                                    </p:animEffect>
                                  </p:childTnLst>
                                </p:cTn>
                              </p:par>
                              <p:par>
                                <p:cTn id="48" presetID="22" presetClass="entr" presetSubtype="4" fill="hold" nodeType="withEffect">
                                  <p:stCondLst>
                                    <p:cond delay="4500"/>
                                  </p:stCondLst>
                                  <p:childTnLst>
                                    <p:set>
                                      <p:cBhvr>
                                        <p:cTn id="49" dur="1" fill="hold">
                                          <p:stCondLst>
                                            <p:cond delay="0"/>
                                          </p:stCondLst>
                                        </p:cTn>
                                        <p:tgtEl>
                                          <p:spTgt spid="12290"/>
                                        </p:tgtEl>
                                        <p:attrNameLst>
                                          <p:attrName>style.visibility</p:attrName>
                                        </p:attrNameLst>
                                      </p:cBhvr>
                                      <p:to>
                                        <p:strVal val="visible"/>
                                      </p:to>
                                    </p:set>
                                    <p:animEffect transition="in" filter="wipe(down)">
                                      <p:cBhvr>
                                        <p:cTn id="50" dur="500"/>
                                        <p:tgtEl>
                                          <p:spTgt spid="12290"/>
                                        </p:tgtEl>
                                      </p:cBhvr>
                                    </p:animEffect>
                                  </p:childTnLst>
                                </p:cTn>
                              </p:par>
                              <p:par>
                                <p:cTn id="51" presetID="10" presetClass="entr" presetSubtype="0" fill="hold" nodeType="withEffect">
                                  <p:stCondLst>
                                    <p:cond delay="4800"/>
                                  </p:stCondLst>
                                  <p:childTnLst>
                                    <p:set>
                                      <p:cBhvr>
                                        <p:cTn id="52" dur="1" fill="hold">
                                          <p:stCondLst>
                                            <p:cond delay="0"/>
                                          </p:stCondLst>
                                        </p:cTn>
                                        <p:tgtEl>
                                          <p:spTgt spid="12297"/>
                                        </p:tgtEl>
                                        <p:attrNameLst>
                                          <p:attrName>style.visibility</p:attrName>
                                        </p:attrNameLst>
                                      </p:cBhvr>
                                      <p:to>
                                        <p:strVal val="visible"/>
                                      </p:to>
                                    </p:set>
                                    <p:animEffect transition="in" filter="fade">
                                      <p:cBhvr>
                                        <p:cTn id="53" dur="1000"/>
                                        <p:tgtEl>
                                          <p:spTgt spid="12297"/>
                                        </p:tgtEl>
                                      </p:cBhvr>
                                    </p:animEffect>
                                  </p:childTnLst>
                                </p:cTn>
                              </p:par>
                              <p:par>
                                <p:cTn id="54" presetID="42" presetClass="path" presetSubtype="0" accel="50000" decel="50000" fill="hold" nodeType="withEffect">
                                  <p:stCondLst>
                                    <p:cond delay="4800"/>
                                  </p:stCondLst>
                                  <p:childTnLst>
                                    <p:animMotion origin="layout" path="M 8.33333E-7 -0.12593 L 8.33333E-7 0.00926 " pathEditMode="relative" rAng="0" ptsTypes="AA">
                                      <p:cBhvr>
                                        <p:cTn id="55" dur="1000" fill="hold"/>
                                        <p:tgtEl>
                                          <p:spTgt spid="12297"/>
                                        </p:tgtEl>
                                        <p:attrNameLst>
                                          <p:attrName>ppt_x</p:attrName>
                                          <p:attrName>ppt_y</p:attrName>
                                        </p:attrNameLst>
                                      </p:cBhvr>
                                      <p:rCtr x="0" y="68"/>
                                    </p:animMotion>
                                  </p:childTnLst>
                                </p:cTn>
                              </p:par>
                              <p:par>
                                <p:cTn id="56" presetID="10" presetClass="entr" presetSubtype="0" fill="hold" nodeType="withEffect">
                                  <p:stCondLst>
                                    <p:cond delay="5200"/>
                                  </p:stCondLst>
                                  <p:childTnLst>
                                    <p:set>
                                      <p:cBhvr>
                                        <p:cTn id="57" dur="1" fill="hold">
                                          <p:stCondLst>
                                            <p:cond delay="0"/>
                                          </p:stCondLst>
                                        </p:cTn>
                                        <p:tgtEl>
                                          <p:spTgt spid="12296"/>
                                        </p:tgtEl>
                                        <p:attrNameLst>
                                          <p:attrName>style.visibility</p:attrName>
                                        </p:attrNameLst>
                                      </p:cBhvr>
                                      <p:to>
                                        <p:strVal val="visible"/>
                                      </p:to>
                                    </p:set>
                                    <p:animEffect transition="in" filter="fade">
                                      <p:cBhvr>
                                        <p:cTn id="58" dur="1000"/>
                                        <p:tgtEl>
                                          <p:spTgt spid="12296"/>
                                        </p:tgtEl>
                                      </p:cBhvr>
                                    </p:animEffect>
                                  </p:childTnLst>
                                </p:cTn>
                              </p:par>
                              <p:par>
                                <p:cTn id="59" presetID="49" presetClass="path" presetSubtype="0" accel="50000" decel="50000" fill="hold" nodeType="withEffect">
                                  <p:stCondLst>
                                    <p:cond delay="5200"/>
                                  </p:stCondLst>
                                  <p:childTnLst>
                                    <p:animMotion origin="layout" path="M 0.09584 0.06851 L -2.77778E-6 4.44444E-6 " pathEditMode="relative" rAng="0" ptsTypes="AA">
                                      <p:cBhvr>
                                        <p:cTn id="60" dur="1000" fill="hold"/>
                                        <p:tgtEl>
                                          <p:spTgt spid="12296"/>
                                        </p:tgtEl>
                                        <p:attrNameLst>
                                          <p:attrName>ppt_x</p:attrName>
                                          <p:attrName>ppt_y</p:attrName>
                                        </p:attrNameLst>
                                      </p:cBhvr>
                                      <p:rCtr x="-48" y="-34"/>
                                    </p:animMotion>
                                  </p:childTnLst>
                                </p:cTn>
                              </p:par>
                              <p:par>
                                <p:cTn id="61" presetID="10" presetClass="entr" presetSubtype="0" fill="hold" nodeType="withEffect">
                                  <p:stCondLst>
                                    <p:cond delay="5700"/>
                                  </p:stCondLst>
                                  <p:childTnLst>
                                    <p:set>
                                      <p:cBhvr>
                                        <p:cTn id="62" dur="1" fill="hold">
                                          <p:stCondLst>
                                            <p:cond delay="0"/>
                                          </p:stCondLst>
                                        </p:cTn>
                                        <p:tgtEl>
                                          <p:spTgt spid="12295"/>
                                        </p:tgtEl>
                                        <p:attrNameLst>
                                          <p:attrName>style.visibility</p:attrName>
                                        </p:attrNameLst>
                                      </p:cBhvr>
                                      <p:to>
                                        <p:strVal val="visible"/>
                                      </p:to>
                                    </p:set>
                                    <p:animEffect transition="in" filter="fade">
                                      <p:cBhvr>
                                        <p:cTn id="63" dur="1000"/>
                                        <p:tgtEl>
                                          <p:spTgt spid="12295"/>
                                        </p:tgtEl>
                                      </p:cBhvr>
                                    </p:animEffect>
                                  </p:childTnLst>
                                </p:cTn>
                              </p:par>
                              <p:par>
                                <p:cTn id="64" presetID="56" presetClass="path" presetSubtype="0" accel="50000" decel="50000" fill="hold" nodeType="withEffect">
                                  <p:stCondLst>
                                    <p:cond delay="5700"/>
                                  </p:stCondLst>
                                  <p:childTnLst>
                                    <p:animMotion origin="layout" path="M -0.09306 0.06852 L 3.88889E-6 2.22222E-6 " pathEditMode="relative" rAng="0" ptsTypes="AA">
                                      <p:cBhvr>
                                        <p:cTn id="65" dur="1000" fill="hold"/>
                                        <p:tgtEl>
                                          <p:spTgt spid="12295"/>
                                        </p:tgtEl>
                                        <p:attrNameLst>
                                          <p:attrName>ppt_x</p:attrName>
                                          <p:attrName>ppt_y</p:attrName>
                                        </p:attrNameLst>
                                      </p:cBhvr>
                                      <p:rCtr x="47" y="-34"/>
                                    </p:animMotion>
                                  </p:childTnLst>
                                </p:cTn>
                              </p:par>
                              <p:par>
                                <p:cTn id="66" presetID="10" presetClass="entr" presetSubtype="0" fill="hold" nodeType="withEffect">
                                  <p:stCondLst>
                                    <p:cond delay="6000"/>
                                  </p:stCondLst>
                                  <p:childTnLst>
                                    <p:set>
                                      <p:cBhvr>
                                        <p:cTn id="67" dur="1" fill="hold">
                                          <p:stCondLst>
                                            <p:cond delay="0"/>
                                          </p:stCondLst>
                                        </p:cTn>
                                        <p:tgtEl>
                                          <p:spTgt spid="12299"/>
                                        </p:tgtEl>
                                        <p:attrNameLst>
                                          <p:attrName>style.visibility</p:attrName>
                                        </p:attrNameLst>
                                      </p:cBhvr>
                                      <p:to>
                                        <p:strVal val="visible"/>
                                      </p:to>
                                    </p:set>
                                    <p:animEffect transition="in" filter="fade">
                                      <p:cBhvr>
                                        <p:cTn id="68" dur="1000"/>
                                        <p:tgtEl>
                                          <p:spTgt spid="12299"/>
                                        </p:tgtEl>
                                      </p:cBhvr>
                                    </p:animEffect>
                                  </p:childTnLst>
                                </p:cTn>
                              </p:par>
                              <p:par>
                                <p:cTn id="69" presetID="10" presetClass="entr" presetSubtype="0" fill="hold" nodeType="withEffect">
                                  <p:stCondLst>
                                    <p:cond delay="6500"/>
                                  </p:stCondLst>
                                  <p:childTnLst>
                                    <p:set>
                                      <p:cBhvr>
                                        <p:cTn id="70" dur="1" fill="hold">
                                          <p:stCondLst>
                                            <p:cond delay="0"/>
                                          </p:stCondLst>
                                        </p:cTn>
                                        <p:tgtEl>
                                          <p:spTgt spid="12302"/>
                                        </p:tgtEl>
                                        <p:attrNameLst>
                                          <p:attrName>style.visibility</p:attrName>
                                        </p:attrNameLst>
                                      </p:cBhvr>
                                      <p:to>
                                        <p:strVal val="visible"/>
                                      </p:to>
                                    </p:set>
                                    <p:animEffect transition="in" filter="fade">
                                      <p:cBhvr>
                                        <p:cTn id="71" dur="1000"/>
                                        <p:tgtEl>
                                          <p:spTgt spid="12302"/>
                                        </p:tgtEl>
                                      </p:cBhvr>
                                    </p:animEffect>
                                  </p:childTnLst>
                                </p:cTn>
                              </p:par>
                              <p:par>
                                <p:cTn id="72" presetID="42" presetClass="path" presetSubtype="0" accel="50000" decel="50000" fill="hold" nodeType="withEffect">
                                  <p:stCondLst>
                                    <p:cond delay="6500"/>
                                  </p:stCondLst>
                                  <p:childTnLst>
                                    <p:animMotion origin="layout" path="M -3.33333E-6 0.03981 L -3.33333E-6 1.11111E-6 " pathEditMode="relative" rAng="0" ptsTypes="AA">
                                      <p:cBhvr>
                                        <p:cTn id="73" dur="1000" fill="hold"/>
                                        <p:tgtEl>
                                          <p:spTgt spid="12302"/>
                                        </p:tgtEl>
                                        <p:attrNameLst>
                                          <p:attrName>ppt_x</p:attrName>
                                          <p:attrName>ppt_y</p:attrName>
                                        </p:attrNameLst>
                                      </p:cBhvr>
                                      <p:rCtr x="0" y="-20"/>
                                    </p:animMotion>
                                  </p:childTnLst>
                                </p:cTn>
                              </p:par>
                              <p:par>
                                <p:cTn id="74" presetID="31" presetClass="entr" presetSubtype="0" fill="hold" grpId="0" nodeType="withEffect">
                                  <p:stCondLst>
                                    <p:cond delay="7000"/>
                                  </p:stCondLst>
                                  <p:iterate type="lt">
                                    <p:tmPct val="5000"/>
                                  </p:iterate>
                                  <p:childTnLst>
                                    <p:set>
                                      <p:cBhvr>
                                        <p:cTn id="75" dur="1" fill="hold">
                                          <p:stCondLst>
                                            <p:cond delay="0"/>
                                          </p:stCondLst>
                                        </p:cTn>
                                        <p:tgtEl>
                                          <p:spTgt spid="12308"/>
                                        </p:tgtEl>
                                        <p:attrNameLst>
                                          <p:attrName>style.visibility</p:attrName>
                                        </p:attrNameLst>
                                      </p:cBhvr>
                                      <p:to>
                                        <p:strVal val="visible"/>
                                      </p:to>
                                    </p:set>
                                    <p:anim calcmode="lin" valueType="num">
                                      <p:cBhvr>
                                        <p:cTn id="76" dur="500" fill="hold"/>
                                        <p:tgtEl>
                                          <p:spTgt spid="12308"/>
                                        </p:tgtEl>
                                        <p:attrNameLst>
                                          <p:attrName>ppt_w</p:attrName>
                                        </p:attrNameLst>
                                      </p:cBhvr>
                                      <p:tavLst>
                                        <p:tav tm="0">
                                          <p:val>
                                            <p:fltVal val="0"/>
                                          </p:val>
                                        </p:tav>
                                        <p:tav tm="100000">
                                          <p:val>
                                            <p:strVal val="#ppt_w"/>
                                          </p:val>
                                        </p:tav>
                                      </p:tavLst>
                                    </p:anim>
                                    <p:anim calcmode="lin" valueType="num">
                                      <p:cBhvr>
                                        <p:cTn id="77" dur="500" fill="hold"/>
                                        <p:tgtEl>
                                          <p:spTgt spid="12308"/>
                                        </p:tgtEl>
                                        <p:attrNameLst>
                                          <p:attrName>ppt_h</p:attrName>
                                        </p:attrNameLst>
                                      </p:cBhvr>
                                      <p:tavLst>
                                        <p:tav tm="0">
                                          <p:val>
                                            <p:fltVal val="0"/>
                                          </p:val>
                                        </p:tav>
                                        <p:tav tm="100000">
                                          <p:val>
                                            <p:strVal val="#ppt_h"/>
                                          </p:val>
                                        </p:tav>
                                      </p:tavLst>
                                    </p:anim>
                                    <p:anim calcmode="lin" valueType="num">
                                      <p:cBhvr>
                                        <p:cTn id="78" dur="500" fill="hold"/>
                                        <p:tgtEl>
                                          <p:spTgt spid="12308"/>
                                        </p:tgtEl>
                                        <p:attrNameLst>
                                          <p:attrName>style.rotation</p:attrName>
                                        </p:attrNameLst>
                                      </p:cBhvr>
                                      <p:tavLst>
                                        <p:tav tm="0">
                                          <p:val>
                                            <p:fltVal val="90"/>
                                          </p:val>
                                        </p:tav>
                                        <p:tav tm="100000">
                                          <p:val>
                                            <p:fltVal val="0"/>
                                          </p:val>
                                        </p:tav>
                                      </p:tavLst>
                                    </p:anim>
                                    <p:animEffect transition="in" filter="fade">
                                      <p:cBhvr>
                                        <p:cTn id="79" dur="500"/>
                                        <p:tgtEl>
                                          <p:spTgt spid="12308"/>
                                        </p:tgtEl>
                                      </p:cBhvr>
                                    </p:animEffect>
                                  </p:childTnLst>
                                </p:cTn>
                              </p:par>
                              <p:par>
                                <p:cTn id="80" presetID="10" presetClass="entr" presetSubtype="0" fill="hold" nodeType="withEffect">
                                  <p:stCondLst>
                                    <p:cond delay="7400"/>
                                  </p:stCondLst>
                                  <p:childTnLst>
                                    <p:set>
                                      <p:cBhvr>
                                        <p:cTn id="81" dur="1" fill="hold">
                                          <p:stCondLst>
                                            <p:cond delay="0"/>
                                          </p:stCondLst>
                                        </p:cTn>
                                        <p:tgtEl>
                                          <p:spTgt spid="12303"/>
                                        </p:tgtEl>
                                        <p:attrNameLst>
                                          <p:attrName>style.visibility</p:attrName>
                                        </p:attrNameLst>
                                      </p:cBhvr>
                                      <p:to>
                                        <p:strVal val="visible"/>
                                      </p:to>
                                    </p:set>
                                    <p:animEffect transition="in" filter="fade">
                                      <p:cBhvr>
                                        <p:cTn id="82" dur="1100"/>
                                        <p:tgtEl>
                                          <p:spTgt spid="12303"/>
                                        </p:tgtEl>
                                      </p:cBhvr>
                                    </p:animEffect>
                                  </p:childTnLst>
                                </p:cTn>
                              </p:par>
                              <p:par>
                                <p:cTn id="83" presetID="42" presetClass="path" presetSubtype="0" accel="50000" decel="50000" fill="hold" nodeType="withEffect">
                                  <p:stCondLst>
                                    <p:cond delay="7400"/>
                                  </p:stCondLst>
                                  <p:childTnLst>
                                    <p:animMotion origin="layout" path="M 4.16667E-6 0.04028 L 4.16667E-6 -0.00092 " pathEditMode="relative" rAng="0" ptsTypes="AA">
                                      <p:cBhvr>
                                        <p:cTn id="84" dur="1000" fill="hold"/>
                                        <p:tgtEl>
                                          <p:spTgt spid="12303"/>
                                        </p:tgtEl>
                                        <p:attrNameLst>
                                          <p:attrName>ppt_x</p:attrName>
                                          <p:attrName>ppt_y</p:attrName>
                                        </p:attrNameLst>
                                      </p:cBhvr>
                                      <p:rCtr x="0" y="-21"/>
                                    </p:animMotion>
                                  </p:childTnLst>
                                </p:cTn>
                              </p:par>
                              <p:par>
                                <p:cTn id="85" presetID="31" presetClass="entr" presetSubtype="0" fill="hold" grpId="0" nodeType="withEffect">
                                  <p:stCondLst>
                                    <p:cond delay="8000"/>
                                  </p:stCondLst>
                                  <p:iterate type="lt">
                                    <p:tmPct val="5000"/>
                                  </p:iterate>
                                  <p:childTnLst>
                                    <p:set>
                                      <p:cBhvr>
                                        <p:cTn id="86" dur="1" fill="hold">
                                          <p:stCondLst>
                                            <p:cond delay="0"/>
                                          </p:stCondLst>
                                        </p:cTn>
                                        <p:tgtEl>
                                          <p:spTgt spid="12307"/>
                                        </p:tgtEl>
                                        <p:attrNameLst>
                                          <p:attrName>style.visibility</p:attrName>
                                        </p:attrNameLst>
                                      </p:cBhvr>
                                      <p:to>
                                        <p:strVal val="visible"/>
                                      </p:to>
                                    </p:set>
                                    <p:anim calcmode="lin" valueType="num">
                                      <p:cBhvr>
                                        <p:cTn id="87" dur="500" fill="hold"/>
                                        <p:tgtEl>
                                          <p:spTgt spid="12307"/>
                                        </p:tgtEl>
                                        <p:attrNameLst>
                                          <p:attrName>ppt_w</p:attrName>
                                        </p:attrNameLst>
                                      </p:cBhvr>
                                      <p:tavLst>
                                        <p:tav tm="0">
                                          <p:val>
                                            <p:fltVal val="0"/>
                                          </p:val>
                                        </p:tav>
                                        <p:tav tm="100000">
                                          <p:val>
                                            <p:strVal val="#ppt_w"/>
                                          </p:val>
                                        </p:tav>
                                      </p:tavLst>
                                    </p:anim>
                                    <p:anim calcmode="lin" valueType="num">
                                      <p:cBhvr>
                                        <p:cTn id="88" dur="500" fill="hold"/>
                                        <p:tgtEl>
                                          <p:spTgt spid="12307"/>
                                        </p:tgtEl>
                                        <p:attrNameLst>
                                          <p:attrName>ppt_h</p:attrName>
                                        </p:attrNameLst>
                                      </p:cBhvr>
                                      <p:tavLst>
                                        <p:tav tm="0">
                                          <p:val>
                                            <p:fltVal val="0"/>
                                          </p:val>
                                        </p:tav>
                                        <p:tav tm="100000">
                                          <p:val>
                                            <p:strVal val="#ppt_h"/>
                                          </p:val>
                                        </p:tav>
                                      </p:tavLst>
                                    </p:anim>
                                    <p:anim calcmode="lin" valueType="num">
                                      <p:cBhvr>
                                        <p:cTn id="89" dur="500" fill="hold"/>
                                        <p:tgtEl>
                                          <p:spTgt spid="12307"/>
                                        </p:tgtEl>
                                        <p:attrNameLst>
                                          <p:attrName>style.rotation</p:attrName>
                                        </p:attrNameLst>
                                      </p:cBhvr>
                                      <p:tavLst>
                                        <p:tav tm="0">
                                          <p:val>
                                            <p:fltVal val="90"/>
                                          </p:val>
                                        </p:tav>
                                        <p:tav tm="100000">
                                          <p:val>
                                            <p:fltVal val="0"/>
                                          </p:val>
                                        </p:tav>
                                      </p:tavLst>
                                    </p:anim>
                                    <p:animEffect transition="in" filter="fade">
                                      <p:cBhvr>
                                        <p:cTn id="90" dur="500"/>
                                        <p:tgtEl>
                                          <p:spTgt spid="12307"/>
                                        </p:tgtEl>
                                      </p:cBhvr>
                                    </p:animEffect>
                                  </p:childTnLst>
                                </p:cTn>
                              </p:par>
                              <p:par>
                                <p:cTn id="91" presetID="6" presetClass="entr" presetSubtype="32" fill="hold" nodeType="withEffect">
                                  <p:stCondLst>
                                    <p:cond delay="8000"/>
                                  </p:stCondLst>
                                  <p:childTnLst>
                                    <p:set>
                                      <p:cBhvr>
                                        <p:cTn id="92" dur="1" fill="hold">
                                          <p:stCondLst>
                                            <p:cond delay="0"/>
                                          </p:stCondLst>
                                        </p:cTn>
                                        <p:tgtEl>
                                          <p:spTgt spid="12304"/>
                                        </p:tgtEl>
                                        <p:attrNameLst>
                                          <p:attrName>style.visibility</p:attrName>
                                        </p:attrNameLst>
                                      </p:cBhvr>
                                      <p:to>
                                        <p:strVal val="visible"/>
                                      </p:to>
                                    </p:set>
                                    <p:animEffect transition="in" filter="circle(out)">
                                      <p:cBhvr>
                                        <p:cTn id="93" dur="1000"/>
                                        <p:tgtEl>
                                          <p:spTgt spid="123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05" grpId="0"/>
      <p:bldP spid="12306" grpId="0"/>
      <p:bldP spid="12307" grpId="0"/>
      <p:bldP spid="1230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4" descr="WinFX_WCF__20b"/>
          <p:cNvPicPr>
            <a:picLocks noChangeAspect="1" noChangeArrowheads="1"/>
          </p:cNvPicPr>
          <p:nvPr/>
        </p:nvPicPr>
        <p:blipFill>
          <a:blip r:embed="rId2" cstate="print"/>
          <a:srcRect/>
          <a:stretch>
            <a:fillRect/>
          </a:stretch>
        </p:blipFill>
        <p:spPr bwMode="auto">
          <a:xfrm rot="8236039">
            <a:off x="5468352" y="3753275"/>
            <a:ext cx="2459415" cy="786321"/>
          </a:xfrm>
          <a:prstGeom prst="rect">
            <a:avLst/>
          </a:prstGeom>
          <a:noFill/>
        </p:spPr>
      </p:pic>
      <p:pic>
        <p:nvPicPr>
          <p:cNvPr id="11" name="Picture 34" descr="WinFX_WCF__20b"/>
          <p:cNvPicPr>
            <a:picLocks noChangeAspect="1" noChangeArrowheads="1"/>
          </p:cNvPicPr>
          <p:nvPr/>
        </p:nvPicPr>
        <p:blipFill>
          <a:blip r:embed="rId2" cstate="print"/>
          <a:srcRect/>
          <a:stretch>
            <a:fillRect/>
          </a:stretch>
        </p:blipFill>
        <p:spPr bwMode="auto">
          <a:xfrm rot="19583546">
            <a:off x="5314756" y="2960593"/>
            <a:ext cx="1843707" cy="935038"/>
          </a:xfrm>
          <a:prstGeom prst="rect">
            <a:avLst/>
          </a:prstGeom>
          <a:noFill/>
        </p:spPr>
      </p:pic>
      <p:sp>
        <p:nvSpPr>
          <p:cNvPr id="2" name="Title 1"/>
          <p:cNvSpPr>
            <a:spLocks noGrp="1"/>
          </p:cNvSpPr>
          <p:nvPr>
            <p:ph type="title"/>
          </p:nvPr>
        </p:nvSpPr>
        <p:spPr/>
        <p:txBody>
          <a:bodyPr/>
          <a:lstStyle/>
          <a:p>
            <a:r>
              <a:rPr lang="en-US" dirty="0" smtClean="0"/>
              <a:t>Web services</a:t>
            </a:r>
            <a:endParaRPr lang="el-GR" dirty="0"/>
          </a:p>
        </p:txBody>
      </p:sp>
      <p:sp>
        <p:nvSpPr>
          <p:cNvPr id="4" name="Content Placeholder 3"/>
          <p:cNvSpPr>
            <a:spLocks noGrp="1"/>
          </p:cNvSpPr>
          <p:nvPr>
            <p:ph sz="half" idx="1"/>
          </p:nvPr>
        </p:nvSpPr>
        <p:spPr>
          <a:xfrm>
            <a:off x="274638" y="1744663"/>
            <a:ext cx="4248150" cy="4719637"/>
          </a:xfrm>
        </p:spPr>
        <p:txBody>
          <a:bodyPr/>
          <a:lstStyle/>
          <a:p>
            <a:r>
              <a:rPr lang="el-GR" b="1" dirty="0" smtClean="0"/>
              <a:t>Αυτόματη ανταλλαγή</a:t>
            </a:r>
            <a:r>
              <a:rPr lang="el-GR" dirty="0" smtClean="0"/>
              <a:t> </a:t>
            </a:r>
            <a:r>
              <a:rPr lang="el-GR" b="1" dirty="0" smtClean="0"/>
              <a:t>δεδομένων</a:t>
            </a:r>
          </a:p>
          <a:p>
            <a:r>
              <a:rPr lang="el-GR" b="1" dirty="0" smtClean="0"/>
              <a:t>Πάντα διαθέσιμη πληροφορία</a:t>
            </a:r>
          </a:p>
          <a:p>
            <a:r>
              <a:rPr lang="el-GR" b="1" dirty="0" smtClean="0"/>
              <a:t>Προσπελάσιμα από παντού</a:t>
            </a:r>
          </a:p>
          <a:p>
            <a:r>
              <a:rPr lang="el-GR" b="1" dirty="0" smtClean="0"/>
              <a:t>Κατανοητά από μηχανές</a:t>
            </a:r>
          </a:p>
          <a:p>
            <a:endParaRPr lang="el-GR" dirty="0"/>
          </a:p>
        </p:txBody>
      </p:sp>
      <p:pic>
        <p:nvPicPr>
          <p:cNvPr id="6" name="Picture 19" descr="WinFX_WCF__12c"/>
          <p:cNvPicPr>
            <a:picLocks noChangeAspect="1" noChangeArrowheads="1"/>
          </p:cNvPicPr>
          <p:nvPr/>
        </p:nvPicPr>
        <p:blipFill>
          <a:blip r:embed="rId3" cstate="print"/>
          <a:srcRect/>
          <a:stretch>
            <a:fillRect/>
          </a:stretch>
        </p:blipFill>
        <p:spPr bwMode="auto">
          <a:xfrm>
            <a:off x="2730500" y="3714750"/>
            <a:ext cx="3679819" cy="3143250"/>
          </a:xfrm>
          <a:prstGeom prst="rect">
            <a:avLst/>
          </a:prstGeom>
          <a:noFill/>
        </p:spPr>
      </p:pic>
      <p:pic>
        <p:nvPicPr>
          <p:cNvPr id="7" name="Picture 44" descr="WinFX_WCF__16g"/>
          <p:cNvPicPr>
            <a:picLocks noChangeAspect="1" noChangeArrowheads="1"/>
          </p:cNvPicPr>
          <p:nvPr/>
        </p:nvPicPr>
        <p:blipFill>
          <a:blip r:embed="rId4" cstate="print"/>
          <a:srcRect/>
          <a:stretch>
            <a:fillRect/>
          </a:stretch>
        </p:blipFill>
        <p:spPr bwMode="auto">
          <a:xfrm>
            <a:off x="6359525" y="1677988"/>
            <a:ext cx="2784475" cy="2379460"/>
          </a:xfrm>
          <a:prstGeom prst="rect">
            <a:avLst/>
          </a:prstGeom>
          <a:noFill/>
        </p:spPr>
      </p:pic>
      <p:sp>
        <p:nvSpPr>
          <p:cNvPr id="8" name="Left-Right Arrow 7"/>
          <p:cNvSpPr/>
          <p:nvPr/>
        </p:nvSpPr>
        <p:spPr bwMode="auto">
          <a:xfrm>
            <a:off x="6769100" y="3213100"/>
            <a:ext cx="76200" cy="1231900"/>
          </a:xfrm>
          <a:prstGeom prst="leftRightArrow">
            <a:avLst/>
          </a:prstGeom>
          <a:noFill/>
          <a:ln w="9525" cap="flat" cmpd="sng" algn="ctr">
            <a:noFill/>
            <a:prstDash val="solid"/>
            <a:round/>
            <a:headEnd type="none" w="med" len="med"/>
            <a:tailEnd type="none" w="med" len="med"/>
          </a:ln>
          <a:effectLst/>
        </p:spPr>
        <p:txBody>
          <a:bodyPr vert="horz" wrap="square" lIns="45705" tIns="45705" rIns="45705" bIns="45705" numCol="1" rtlCol="0" anchor="t" anchorCtr="0" compatLnSpc="1">
            <a:prstTxWarp prst="textNoShape">
              <a:avLst/>
            </a:prstTxWarp>
            <a:spAutoFit/>
          </a:bodyPr>
          <a:lstStyle/>
          <a:p>
            <a:pPr marL="0" marR="0" indent="0" algn="ctr" defTabSz="914400" rtl="0" eaLnBrk="0" fontAlgn="base" latinLnBrk="0" hangingPunct="0">
              <a:lnSpc>
                <a:spcPct val="85000"/>
              </a:lnSpc>
              <a:spcBef>
                <a:spcPct val="20000"/>
              </a:spcBef>
              <a:spcAft>
                <a:spcPct val="0"/>
              </a:spcAft>
              <a:buClrTx/>
              <a:buSzTx/>
              <a:buFontTx/>
              <a:buNone/>
              <a:tabLst/>
            </a:pPr>
            <a:endParaRPr kumimoji="0" lang="el-GR" sz="1100" b="0" i="0" u="none" strike="noStrike" cap="none" normalizeH="0" baseline="0" smtClean="0">
              <a:ln>
                <a:noFill/>
              </a:ln>
              <a:solidFill>
                <a:schemeClr val="tx1"/>
              </a:solidFill>
              <a:effectLst>
                <a:outerShdw blurRad="38100" dist="38100" dir="2700000" algn="tl">
                  <a:srgbClr val="000000">
                    <a:alpha val="43137"/>
                  </a:srgbClr>
                </a:outerShdw>
              </a:effectLst>
              <a:latin typeface="Franklin Gothic Medium" pitchFamily="34" charset="0"/>
            </a:endParaRPr>
          </a:p>
        </p:txBody>
      </p:sp>
      <p:sp>
        <p:nvSpPr>
          <p:cNvPr id="10" name="TextBox 9"/>
          <p:cNvSpPr txBox="1"/>
          <p:nvPr/>
        </p:nvSpPr>
        <p:spPr>
          <a:xfrm>
            <a:off x="6377144" y="4597400"/>
            <a:ext cx="2741456" cy="615553"/>
          </a:xfrm>
          <a:prstGeom prst="rect">
            <a:avLst/>
          </a:prstGeom>
          <a:noFill/>
        </p:spPr>
        <p:txBody>
          <a:bodyPr wrap="square" rtlCol="0">
            <a:spAutoFit/>
          </a:bodyPr>
          <a:lstStyle/>
          <a:p>
            <a:r>
              <a:rPr lang="el-GR" sz="2000" b="1" dirty="0" smtClean="0"/>
              <a:t>Μηνύματα βασισμένα σε </a:t>
            </a:r>
            <a:r>
              <a:rPr lang="en-US" sz="2000" b="1" dirty="0" smtClean="0"/>
              <a:t>XML </a:t>
            </a:r>
            <a:r>
              <a:rPr lang="el-GR" sz="2000" b="1" dirty="0" smtClean="0"/>
              <a:t>πρωτόκολλα</a:t>
            </a:r>
            <a:endParaRPr lang="el-GR" sz="2000" b="1" dirty="0"/>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XML</a:t>
            </a:r>
            <a:endParaRPr lang="el-GR" dirty="0"/>
          </a:p>
        </p:txBody>
      </p:sp>
      <p:sp>
        <p:nvSpPr>
          <p:cNvPr id="3" name="Content Placeholder 2"/>
          <p:cNvSpPr>
            <a:spLocks noGrp="1"/>
          </p:cNvSpPr>
          <p:nvPr>
            <p:ph idx="1"/>
          </p:nvPr>
        </p:nvSpPr>
        <p:spPr/>
        <p:txBody>
          <a:bodyPr/>
          <a:lstStyle/>
          <a:p>
            <a:pPr eaLnBrk="1" hangingPunct="1">
              <a:lnSpc>
                <a:spcPct val="80000"/>
              </a:lnSpc>
            </a:pPr>
            <a:r>
              <a:rPr lang="en-US" sz="2500" dirty="0" smtClean="0"/>
              <a:t>E</a:t>
            </a:r>
            <a:r>
              <a:rPr lang="en-US" sz="2500" u="sng" dirty="0" smtClean="0"/>
              <a:t>x</a:t>
            </a:r>
            <a:r>
              <a:rPr lang="en-US" sz="2500" dirty="0" smtClean="0"/>
              <a:t>tensible </a:t>
            </a:r>
            <a:r>
              <a:rPr lang="en-US" sz="2500" u="sng" dirty="0" smtClean="0"/>
              <a:t>M</a:t>
            </a:r>
            <a:r>
              <a:rPr lang="en-US" sz="2500" dirty="0" smtClean="0"/>
              <a:t>arkup </a:t>
            </a:r>
            <a:r>
              <a:rPr lang="en-US" sz="2500" u="sng" dirty="0" smtClean="0"/>
              <a:t>L</a:t>
            </a:r>
            <a:r>
              <a:rPr lang="en-US" sz="2500" dirty="0" smtClean="0"/>
              <a:t>anguage</a:t>
            </a:r>
            <a:r>
              <a:rPr lang="el-GR" sz="2500" dirty="0" smtClean="0"/>
              <a:t> (XML)</a:t>
            </a:r>
          </a:p>
          <a:p>
            <a:pPr lvl="1" eaLnBrk="1" hangingPunct="1">
              <a:lnSpc>
                <a:spcPct val="80000"/>
              </a:lnSpc>
            </a:pPr>
            <a:r>
              <a:rPr lang="el-GR" sz="2100" dirty="0" smtClean="0"/>
              <a:t>Ο όρος </a:t>
            </a:r>
            <a:r>
              <a:rPr lang="en-US" sz="2100" dirty="0" smtClean="0"/>
              <a:t>extensible </a:t>
            </a:r>
            <a:r>
              <a:rPr lang="el-GR" sz="2100" dirty="0" smtClean="0"/>
              <a:t>προκύπτει επειδή επιτρέπει στους προγραμματιστές να ορίζουν τα δικά τους </a:t>
            </a:r>
            <a:r>
              <a:rPr lang="en-US" sz="2100" dirty="0" smtClean="0"/>
              <a:t>tags.</a:t>
            </a:r>
          </a:p>
          <a:p>
            <a:pPr eaLnBrk="1" hangingPunct="1">
              <a:lnSpc>
                <a:spcPct val="80000"/>
              </a:lnSpc>
            </a:pPr>
            <a:r>
              <a:rPr lang="el-GR" dirty="0" smtClean="0"/>
              <a:t>Προέρχεται από την Standard </a:t>
            </a:r>
            <a:r>
              <a:rPr lang="el-GR" dirty="0" err="1" smtClean="0"/>
              <a:t>Generalized</a:t>
            </a:r>
            <a:r>
              <a:rPr lang="el-GR" dirty="0" smtClean="0"/>
              <a:t> </a:t>
            </a:r>
            <a:r>
              <a:rPr lang="el-GR" dirty="0" err="1" smtClean="0"/>
              <a:t>Markup</a:t>
            </a:r>
            <a:r>
              <a:rPr lang="el-GR" dirty="0" smtClean="0"/>
              <a:t> </a:t>
            </a:r>
            <a:r>
              <a:rPr lang="el-GR" dirty="0" err="1" smtClean="0"/>
              <a:t>Language</a:t>
            </a:r>
            <a:r>
              <a:rPr lang="el-GR" dirty="0"/>
              <a:t> </a:t>
            </a:r>
            <a:r>
              <a:rPr lang="el-GR" dirty="0" smtClean="0"/>
              <a:t>– SGML</a:t>
            </a:r>
            <a:endParaRPr lang="el-GR" dirty="0"/>
          </a:p>
          <a:p>
            <a:pPr eaLnBrk="1">
              <a:lnSpc>
                <a:spcPct val="80000"/>
              </a:lnSpc>
            </a:pPr>
            <a:r>
              <a:rPr lang="el-GR" dirty="0" smtClean="0"/>
              <a:t>Δομημένη πληροφορία (μόνο)</a:t>
            </a:r>
          </a:p>
          <a:p>
            <a:pPr lvl="1" eaLnBrk="1">
              <a:lnSpc>
                <a:spcPct val="80000"/>
              </a:lnSpc>
            </a:pPr>
            <a:r>
              <a:rPr lang="el-GR" dirty="0" smtClean="0"/>
              <a:t>Διαχωρισμός των δεδομένων  από την εμφάνιση</a:t>
            </a:r>
          </a:p>
          <a:p>
            <a:pPr lvl="1" eaLnBrk="1">
              <a:lnSpc>
                <a:spcPct val="80000"/>
              </a:lnSpc>
            </a:pPr>
            <a:r>
              <a:rPr lang="el-GR" dirty="0" smtClean="0"/>
              <a:t>Δεδομένα </a:t>
            </a:r>
            <a:r>
              <a:rPr lang="el-GR" b="1" dirty="0" smtClean="0"/>
              <a:t>οργανωμένα ως πληροφορία</a:t>
            </a:r>
            <a:r>
              <a:rPr lang="el-GR" dirty="0" smtClean="0"/>
              <a:t> και όχι</a:t>
            </a:r>
            <a:r>
              <a:rPr lang="en-US" dirty="0" smtClean="0"/>
              <a:t> </a:t>
            </a:r>
            <a:r>
              <a:rPr lang="el-GR" dirty="0" smtClean="0"/>
              <a:t>για εμφάνιση.</a:t>
            </a:r>
          </a:p>
          <a:p>
            <a:pPr lvl="1" eaLnBrk="1">
              <a:lnSpc>
                <a:spcPct val="80000"/>
              </a:lnSpc>
            </a:pPr>
            <a:r>
              <a:rPr lang="el-GR" dirty="0" smtClean="0"/>
              <a:t>Εύκολη και αποδοτική επεξεργασία</a:t>
            </a:r>
          </a:p>
          <a:p>
            <a:pPr lvl="1" eaLnBrk="1">
              <a:lnSpc>
                <a:spcPct val="80000"/>
              </a:lnSpc>
            </a:pPr>
            <a:r>
              <a:rPr lang="el-GR" dirty="0" smtClean="0"/>
              <a:t>Διεθνή πρότυπα</a:t>
            </a:r>
          </a:p>
          <a:p>
            <a:pPr eaLnBrk="1">
              <a:lnSpc>
                <a:spcPct val="80000"/>
              </a:lnSpc>
            </a:pPr>
            <a:r>
              <a:rPr lang="el-GR" dirty="0" smtClean="0"/>
              <a:t>ΧSL </a:t>
            </a:r>
            <a:r>
              <a:rPr lang="el-GR" dirty="0"/>
              <a:t>(</a:t>
            </a:r>
            <a:r>
              <a:rPr lang="el-GR" dirty="0" err="1"/>
              <a:t>Extensible</a:t>
            </a:r>
            <a:r>
              <a:rPr lang="el-GR" dirty="0"/>
              <a:t> </a:t>
            </a:r>
            <a:r>
              <a:rPr lang="el-GR" dirty="0" err="1"/>
              <a:t>Stylesheet</a:t>
            </a:r>
            <a:r>
              <a:rPr lang="el-GR" dirty="0"/>
              <a:t> </a:t>
            </a:r>
            <a:r>
              <a:rPr lang="el-GR" dirty="0" err="1"/>
              <a:t>Language</a:t>
            </a:r>
            <a:r>
              <a:rPr lang="el-GR" dirty="0" smtClean="0"/>
              <a:t>) </a:t>
            </a:r>
            <a:endParaRPr lang="en-US" dirty="0" smtClean="0"/>
          </a:p>
          <a:p>
            <a:pPr algn="r" eaLnBrk="1">
              <a:lnSpc>
                <a:spcPct val="80000"/>
              </a:lnSpc>
              <a:buNone/>
            </a:pPr>
            <a:r>
              <a:rPr lang="el-GR" sz="2000" dirty="0" smtClean="0"/>
              <a:t>(</a:t>
            </a:r>
            <a:r>
              <a:rPr lang="el-GR" sz="2000" dirty="0" err="1" smtClean="0"/>
              <a:t>Transformations</a:t>
            </a:r>
            <a:r>
              <a:rPr lang="el-GR" sz="2000" dirty="0" smtClean="0"/>
              <a:t> / </a:t>
            </a:r>
            <a:r>
              <a:rPr lang="en-US" sz="2000" dirty="0" smtClean="0"/>
              <a:t>Path query)</a:t>
            </a:r>
            <a:endParaRPr lang="el-GR" sz="2000" dirty="0"/>
          </a:p>
          <a:p>
            <a:pPr eaLnBrk="1" hangingPunct="1">
              <a:lnSpc>
                <a:spcPct val="80000"/>
              </a:lnSpc>
            </a:pPr>
            <a:endParaRPr lang="el-GR" dirty="0" smtClean="0"/>
          </a:p>
          <a:p>
            <a:endParaRPr lang="el-GR" dirty="0"/>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dirty="0" smtClean="0"/>
              <a:t>XSL μετασχηματισμοί</a:t>
            </a:r>
            <a:endParaRPr lang="el-GR" dirty="0"/>
          </a:p>
        </p:txBody>
      </p:sp>
      <p:graphicFrame>
        <p:nvGraphicFramePr>
          <p:cNvPr id="4" name="Content Placeholder 3"/>
          <p:cNvGraphicFramePr>
            <a:graphicFrameLocks noGrp="1"/>
          </p:cNvGraphicFramePr>
          <p:nvPr>
            <p:ph idx="1"/>
          </p:nvPr>
        </p:nvGraphicFramePr>
        <p:xfrm>
          <a:off x="431800" y="1739900"/>
          <a:ext cx="8229600" cy="495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Slide Number Placeholder 6"/>
          <p:cNvSpPr>
            <a:spLocks noGrp="1"/>
          </p:cNvSpPr>
          <p:nvPr>
            <p:ph type="sldNum" sz="quarter" idx="12"/>
          </p:nvPr>
        </p:nvSpPr>
        <p:spPr>
          <a:noFill/>
        </p:spPr>
        <p:txBody>
          <a:bodyPr/>
          <a:lstStyle/>
          <a:p>
            <a:fld id="{6AF24D2B-9234-4EE6-8907-4ED6E7078A85}" type="slidenum">
              <a:rPr lang="el-GR"/>
              <a:pPr/>
              <a:t>8</a:t>
            </a:fld>
            <a:endParaRPr lang="el-GR"/>
          </a:p>
        </p:txBody>
      </p:sp>
      <p:sp>
        <p:nvSpPr>
          <p:cNvPr id="8197" name="Rectangle 4"/>
          <p:cNvSpPr>
            <a:spLocks noGrp="1" noChangeArrowheads="1"/>
          </p:cNvSpPr>
          <p:nvPr>
            <p:ph type="title"/>
          </p:nvPr>
        </p:nvSpPr>
        <p:spPr/>
        <p:txBody>
          <a:bodyPr/>
          <a:lstStyle/>
          <a:p>
            <a:pPr eaLnBrk="1" hangingPunct="1"/>
            <a:r>
              <a:rPr lang="en-US" dirty="0" smtClean="0"/>
              <a:t>XML </a:t>
            </a:r>
            <a:r>
              <a:rPr lang="el-GR" dirty="0" smtClean="0"/>
              <a:t>και </a:t>
            </a:r>
            <a:r>
              <a:rPr lang="en-US" dirty="0" smtClean="0"/>
              <a:t>XSLT</a:t>
            </a:r>
            <a:endParaRPr lang="el-GR" dirty="0" smtClean="0"/>
          </a:p>
        </p:txBody>
      </p:sp>
      <p:sp>
        <p:nvSpPr>
          <p:cNvPr id="8198" name="Rectangle 5"/>
          <p:cNvSpPr>
            <a:spLocks noGrp="1" noChangeArrowheads="1"/>
          </p:cNvSpPr>
          <p:nvPr>
            <p:ph type="body" sz="half" idx="1"/>
          </p:nvPr>
        </p:nvSpPr>
        <p:spPr>
          <a:xfrm>
            <a:off x="274638" y="1376364"/>
            <a:ext cx="3963533" cy="5009922"/>
          </a:xfrm>
          <a:gradFill flip="none" rotWithShape="1">
            <a:gsLst>
              <a:gs pos="0">
                <a:schemeClr val="bg1">
                  <a:lumMod val="40000"/>
                  <a:lumOff val="60000"/>
                </a:schemeClr>
              </a:gs>
              <a:gs pos="75000">
                <a:srgbClr val="0070C0"/>
              </a:gs>
              <a:gs pos="100000">
                <a:srgbClr val="005CBF"/>
              </a:gs>
            </a:gsLst>
            <a:path path="circle">
              <a:fillToRect t="100000" r="100000"/>
            </a:path>
            <a:tileRect l="-100000" b="-100000"/>
          </a:gradFill>
        </p:spPr>
        <p:txBody>
          <a:bodyPr/>
          <a:lstStyle/>
          <a:p>
            <a:pPr eaLnBrk="1" hangingPunct="1">
              <a:lnSpc>
                <a:spcPct val="80000"/>
              </a:lnSpc>
              <a:buFontTx/>
              <a:buNone/>
            </a:pPr>
            <a:r>
              <a:rPr lang="en-US" sz="1700" i="1" dirty="0" smtClean="0"/>
              <a:t>&lt;?xml version="1.0"?&gt;</a:t>
            </a:r>
          </a:p>
          <a:p>
            <a:pPr eaLnBrk="1" hangingPunct="1">
              <a:lnSpc>
                <a:spcPct val="80000"/>
              </a:lnSpc>
              <a:buFontTx/>
              <a:buNone/>
            </a:pPr>
            <a:r>
              <a:rPr lang="el-GR" sz="1700" b="1" i="1" dirty="0" smtClean="0"/>
              <a:t>&lt;?</a:t>
            </a:r>
            <a:r>
              <a:rPr lang="el-GR" sz="1700" b="1" i="1" dirty="0" err="1" smtClean="0"/>
              <a:t>xml</a:t>
            </a:r>
            <a:r>
              <a:rPr lang="el-GR" sz="1700" b="1" i="1" dirty="0" smtClean="0"/>
              <a:t>-</a:t>
            </a:r>
            <a:r>
              <a:rPr lang="el-GR" sz="1700" b="1" i="1" dirty="0" err="1" smtClean="0"/>
              <a:t>stylesheet</a:t>
            </a:r>
            <a:r>
              <a:rPr lang="el-GR" sz="1700" b="1" i="1" dirty="0" smtClean="0"/>
              <a:t> </a:t>
            </a:r>
            <a:r>
              <a:rPr lang="el-GR" sz="1700" b="1" i="1" dirty="0" err="1" smtClean="0"/>
              <a:t>type="text</a:t>
            </a:r>
            <a:r>
              <a:rPr lang="el-GR" sz="1700" b="1" i="1" dirty="0" smtClean="0"/>
              <a:t>/</a:t>
            </a:r>
            <a:r>
              <a:rPr lang="el-GR" sz="1700" b="1" i="1" dirty="0" err="1" smtClean="0"/>
              <a:t>xsl</a:t>
            </a:r>
            <a:r>
              <a:rPr lang="el-GR" sz="1700" b="1" i="1" dirty="0" smtClean="0"/>
              <a:t>" </a:t>
            </a:r>
            <a:r>
              <a:rPr lang="el-GR" sz="1700" b="1" i="1" dirty="0" err="1" smtClean="0"/>
              <a:t>href="cdcatalog.xsl</a:t>
            </a:r>
            <a:r>
              <a:rPr lang="el-GR" sz="1700" b="1" i="1" dirty="0" smtClean="0"/>
              <a:t>"?&gt; </a:t>
            </a:r>
            <a:endParaRPr lang="en-US" sz="1700" b="1" i="1" dirty="0" smtClean="0"/>
          </a:p>
          <a:p>
            <a:pPr eaLnBrk="1" hangingPunct="1">
              <a:lnSpc>
                <a:spcPct val="80000"/>
              </a:lnSpc>
              <a:buFontTx/>
              <a:buNone/>
            </a:pPr>
            <a:r>
              <a:rPr lang="en-US" sz="1700" i="1" dirty="0" smtClean="0"/>
              <a:t>&lt;catalog&gt;</a:t>
            </a:r>
          </a:p>
          <a:p>
            <a:pPr eaLnBrk="1" hangingPunct="1">
              <a:lnSpc>
                <a:spcPct val="80000"/>
              </a:lnSpc>
              <a:buFontTx/>
              <a:buNone/>
            </a:pPr>
            <a:r>
              <a:rPr lang="en-US" sz="1700" i="1" dirty="0" smtClean="0"/>
              <a:t>  &lt;</a:t>
            </a:r>
            <a:r>
              <a:rPr lang="en-US" sz="1700" i="1" dirty="0" err="1" smtClean="0"/>
              <a:t>cd</a:t>
            </a:r>
            <a:r>
              <a:rPr lang="en-US" sz="1700" i="1" dirty="0" smtClean="0"/>
              <a:t>&gt;</a:t>
            </a:r>
          </a:p>
          <a:p>
            <a:pPr eaLnBrk="1" hangingPunct="1">
              <a:lnSpc>
                <a:spcPct val="80000"/>
              </a:lnSpc>
              <a:buFontTx/>
              <a:buNone/>
            </a:pPr>
            <a:r>
              <a:rPr lang="en-US" sz="1700" i="1" dirty="0" smtClean="0"/>
              <a:t>    &lt;title&gt;Empire Burlesque&lt;/title&gt;</a:t>
            </a:r>
          </a:p>
          <a:p>
            <a:pPr eaLnBrk="1" hangingPunct="1">
              <a:lnSpc>
                <a:spcPct val="80000"/>
              </a:lnSpc>
              <a:buFontTx/>
              <a:buNone/>
            </a:pPr>
            <a:r>
              <a:rPr lang="en-US" sz="1700" i="1" dirty="0" smtClean="0"/>
              <a:t>    &lt;artist&gt;Bob Dylan&lt;/artist&gt;</a:t>
            </a:r>
          </a:p>
          <a:p>
            <a:pPr eaLnBrk="1" hangingPunct="1">
              <a:lnSpc>
                <a:spcPct val="80000"/>
              </a:lnSpc>
              <a:buFontTx/>
              <a:buNone/>
            </a:pPr>
            <a:r>
              <a:rPr lang="en-US" sz="1700" i="1" dirty="0" smtClean="0"/>
              <a:t>    &lt;country&gt;USA&lt;/country&gt;</a:t>
            </a:r>
          </a:p>
          <a:p>
            <a:pPr eaLnBrk="1" hangingPunct="1">
              <a:lnSpc>
                <a:spcPct val="80000"/>
              </a:lnSpc>
              <a:buFontTx/>
              <a:buNone/>
            </a:pPr>
            <a:r>
              <a:rPr lang="en-US" sz="1700" i="1" dirty="0" smtClean="0"/>
              <a:t>    &lt;company&gt;Columbia&lt;/company&gt;</a:t>
            </a:r>
          </a:p>
          <a:p>
            <a:pPr eaLnBrk="1" hangingPunct="1">
              <a:lnSpc>
                <a:spcPct val="80000"/>
              </a:lnSpc>
              <a:buFontTx/>
              <a:buNone/>
            </a:pPr>
            <a:r>
              <a:rPr lang="en-US" sz="1700" i="1" dirty="0" smtClean="0"/>
              <a:t>    &lt;price&gt;10.90&lt;/price&gt;</a:t>
            </a:r>
          </a:p>
          <a:p>
            <a:pPr eaLnBrk="1" hangingPunct="1">
              <a:lnSpc>
                <a:spcPct val="80000"/>
              </a:lnSpc>
              <a:buFontTx/>
              <a:buNone/>
            </a:pPr>
            <a:r>
              <a:rPr lang="en-US" sz="1700" i="1" dirty="0" smtClean="0"/>
              <a:t>    &lt;year&gt;1985&lt;/year&gt;</a:t>
            </a:r>
          </a:p>
          <a:p>
            <a:pPr eaLnBrk="1" hangingPunct="1">
              <a:lnSpc>
                <a:spcPct val="80000"/>
              </a:lnSpc>
              <a:buFontTx/>
              <a:buNone/>
            </a:pPr>
            <a:r>
              <a:rPr lang="en-US" sz="1700" i="1" dirty="0" smtClean="0"/>
              <a:t>  &lt;/</a:t>
            </a:r>
            <a:r>
              <a:rPr lang="en-US" sz="1700" i="1" dirty="0" err="1" smtClean="0"/>
              <a:t>cd</a:t>
            </a:r>
            <a:r>
              <a:rPr lang="en-US" sz="1700" i="1" dirty="0" smtClean="0"/>
              <a:t>&gt;</a:t>
            </a:r>
          </a:p>
          <a:p>
            <a:pPr eaLnBrk="1" hangingPunct="1">
              <a:lnSpc>
                <a:spcPct val="80000"/>
              </a:lnSpc>
              <a:buFontTx/>
              <a:buNone/>
            </a:pPr>
            <a:r>
              <a:rPr lang="en-US" sz="1700" i="1" dirty="0" smtClean="0"/>
              <a:t>  .</a:t>
            </a:r>
          </a:p>
          <a:p>
            <a:pPr eaLnBrk="1" hangingPunct="1">
              <a:lnSpc>
                <a:spcPct val="80000"/>
              </a:lnSpc>
              <a:buFontTx/>
              <a:buNone/>
            </a:pPr>
            <a:r>
              <a:rPr lang="en-US" sz="1700" i="1" dirty="0" smtClean="0"/>
              <a:t>  .</a:t>
            </a:r>
          </a:p>
          <a:p>
            <a:pPr eaLnBrk="1" hangingPunct="1">
              <a:lnSpc>
                <a:spcPct val="80000"/>
              </a:lnSpc>
              <a:buFontTx/>
              <a:buNone/>
            </a:pPr>
            <a:r>
              <a:rPr lang="en-US" sz="1700" i="1" dirty="0" smtClean="0"/>
              <a:t>  .</a:t>
            </a:r>
          </a:p>
          <a:p>
            <a:pPr eaLnBrk="1" hangingPunct="1">
              <a:lnSpc>
                <a:spcPct val="80000"/>
              </a:lnSpc>
              <a:buFontTx/>
              <a:buNone/>
            </a:pPr>
            <a:r>
              <a:rPr lang="en-US" sz="1700" i="1" dirty="0" smtClean="0"/>
              <a:t>&lt;/catalog&gt;</a:t>
            </a:r>
          </a:p>
          <a:p>
            <a:pPr eaLnBrk="1" hangingPunct="1">
              <a:lnSpc>
                <a:spcPct val="80000"/>
              </a:lnSpc>
              <a:buFontTx/>
              <a:buNone/>
            </a:pPr>
            <a:endParaRPr lang="el-GR" sz="1700" i="1" dirty="0" smtClean="0"/>
          </a:p>
        </p:txBody>
      </p:sp>
      <p:sp>
        <p:nvSpPr>
          <p:cNvPr id="8199" name="Rectangle 6"/>
          <p:cNvSpPr>
            <a:spLocks noGrp="1" noChangeArrowheads="1"/>
          </p:cNvSpPr>
          <p:nvPr>
            <p:ph type="body" sz="half" idx="2"/>
          </p:nvPr>
        </p:nvSpPr>
        <p:spPr>
          <a:xfrm>
            <a:off x="4427538" y="1376363"/>
            <a:ext cx="4495800" cy="5005387"/>
          </a:xfrm>
          <a:gradFill flip="none" rotWithShape="1">
            <a:gsLst>
              <a:gs pos="0">
                <a:schemeClr val="bg1">
                  <a:lumMod val="40000"/>
                  <a:lumOff val="60000"/>
                </a:schemeClr>
              </a:gs>
              <a:gs pos="75000">
                <a:srgbClr val="0070C0"/>
              </a:gs>
              <a:gs pos="100000">
                <a:srgbClr val="005CBF"/>
              </a:gs>
            </a:gsLst>
            <a:path path="circle">
              <a:fillToRect l="100000" t="100000"/>
            </a:path>
            <a:tileRect r="-100000" b="-100000"/>
          </a:gradFill>
          <a:ln w="9525">
            <a:noFill/>
            <a:miter lim="800000"/>
            <a:headEnd/>
            <a:tailEnd/>
          </a:ln>
          <a:effectLst/>
        </p:spPr>
        <p:txBody>
          <a:bodyPr vert="horz" wrap="square" lIns="91440" tIns="45720" rIns="91440" bIns="45720" numCol="1" anchor="t" anchorCtr="0" compatLnSpc="1">
            <a:prstTxWarp prst="textNoShape">
              <a:avLst/>
            </a:prstTxWarp>
          </a:bodyPr>
          <a:lstStyle/>
          <a:p>
            <a:pPr eaLnBrk="1">
              <a:lnSpc>
                <a:spcPct val="80000"/>
              </a:lnSpc>
              <a:buNone/>
            </a:pPr>
            <a:r>
              <a:rPr lang="el-GR" sz="1400" i="1" dirty="0" smtClean="0"/>
              <a:t>&lt;?</a:t>
            </a:r>
            <a:r>
              <a:rPr lang="el-GR" sz="1400" i="1" dirty="0" err="1" smtClean="0"/>
              <a:t>xml</a:t>
            </a:r>
            <a:r>
              <a:rPr lang="el-GR" sz="1400" i="1" dirty="0" smtClean="0"/>
              <a:t> version="1.0"?&gt;</a:t>
            </a:r>
          </a:p>
          <a:p>
            <a:pPr eaLnBrk="1">
              <a:lnSpc>
                <a:spcPct val="80000"/>
              </a:lnSpc>
              <a:buNone/>
            </a:pPr>
            <a:r>
              <a:rPr lang="el-GR" sz="1400" i="1" dirty="0" smtClean="0"/>
              <a:t>&lt;</a:t>
            </a:r>
            <a:r>
              <a:rPr lang="el-GR" sz="1400" i="1" dirty="0" err="1" smtClean="0"/>
              <a:t>xsl:stylesheet</a:t>
            </a:r>
            <a:r>
              <a:rPr lang="el-GR" sz="1400" i="1" dirty="0" smtClean="0"/>
              <a:t> version="1.0"</a:t>
            </a:r>
          </a:p>
          <a:p>
            <a:pPr eaLnBrk="1">
              <a:lnSpc>
                <a:spcPct val="80000"/>
              </a:lnSpc>
              <a:buNone/>
            </a:pPr>
            <a:r>
              <a:rPr lang="el-GR" sz="1400" i="1" dirty="0" smtClean="0"/>
              <a:t>xmlns:xsl="http://www.w3.org/1999/XSL/Transform"&gt;</a:t>
            </a:r>
          </a:p>
          <a:p>
            <a:pPr eaLnBrk="1">
              <a:lnSpc>
                <a:spcPct val="80000"/>
              </a:lnSpc>
              <a:buNone/>
            </a:pPr>
            <a:r>
              <a:rPr lang="el-GR" sz="1400" i="1" dirty="0" smtClean="0"/>
              <a:t>  &lt;</a:t>
            </a:r>
            <a:r>
              <a:rPr lang="el-GR" sz="1400" i="1" dirty="0" err="1" smtClean="0"/>
              <a:t>xsl:template</a:t>
            </a:r>
            <a:r>
              <a:rPr lang="el-GR" sz="1400" i="1" dirty="0" smtClean="0"/>
              <a:t> </a:t>
            </a:r>
            <a:r>
              <a:rPr lang="el-GR" sz="1400" i="1" dirty="0" err="1" smtClean="0"/>
              <a:t>match</a:t>
            </a:r>
            <a:r>
              <a:rPr lang="el-GR" sz="1400" i="1" dirty="0" smtClean="0"/>
              <a:t>="/"&gt;</a:t>
            </a:r>
          </a:p>
          <a:p>
            <a:pPr eaLnBrk="1">
              <a:lnSpc>
                <a:spcPct val="80000"/>
              </a:lnSpc>
              <a:buNone/>
            </a:pPr>
            <a:r>
              <a:rPr lang="el-GR" sz="1400" i="1" dirty="0" smtClean="0"/>
              <a:t>    &lt;</a:t>
            </a:r>
            <a:r>
              <a:rPr lang="el-GR" sz="1400" i="1" dirty="0" err="1" smtClean="0"/>
              <a:t>html&gt;&lt;body</a:t>
            </a:r>
            <a:r>
              <a:rPr lang="el-GR" sz="1400" i="1" dirty="0" smtClean="0"/>
              <a:t>&gt;</a:t>
            </a:r>
          </a:p>
          <a:p>
            <a:pPr eaLnBrk="1">
              <a:lnSpc>
                <a:spcPct val="80000"/>
              </a:lnSpc>
              <a:buNone/>
            </a:pPr>
            <a:r>
              <a:rPr lang="el-GR" sz="1400" i="1" dirty="0" smtClean="0"/>
              <a:t>    &lt;</a:t>
            </a:r>
            <a:r>
              <a:rPr lang="el-GR" sz="1400" i="1" dirty="0" err="1" smtClean="0"/>
              <a:t>table</a:t>
            </a:r>
            <a:r>
              <a:rPr lang="el-GR" sz="1400" i="1" dirty="0" smtClean="0"/>
              <a:t> border="1"&gt;</a:t>
            </a:r>
          </a:p>
          <a:p>
            <a:pPr eaLnBrk="1">
              <a:lnSpc>
                <a:spcPct val="80000"/>
              </a:lnSpc>
              <a:buNone/>
            </a:pPr>
            <a:r>
              <a:rPr lang="el-GR" sz="1400" i="1" dirty="0" smtClean="0"/>
              <a:t>      &lt;</a:t>
            </a:r>
            <a:r>
              <a:rPr lang="el-GR" sz="1400" i="1" dirty="0" err="1" smtClean="0"/>
              <a:t>tr</a:t>
            </a:r>
            <a:r>
              <a:rPr lang="el-GR" sz="1400" i="1" dirty="0" smtClean="0"/>
              <a:t> bgcolor="#9acd32"&gt;</a:t>
            </a:r>
          </a:p>
          <a:p>
            <a:pPr eaLnBrk="1">
              <a:lnSpc>
                <a:spcPct val="80000"/>
              </a:lnSpc>
              <a:buNone/>
            </a:pPr>
            <a:r>
              <a:rPr lang="el-GR" sz="1400" i="1" dirty="0" smtClean="0"/>
              <a:t>        &lt;</a:t>
            </a:r>
            <a:r>
              <a:rPr lang="el-GR" sz="1400" i="1" dirty="0" err="1" smtClean="0"/>
              <a:t>th</a:t>
            </a:r>
            <a:r>
              <a:rPr lang="el-GR" sz="1400" i="1" dirty="0" smtClean="0"/>
              <a:t> </a:t>
            </a:r>
            <a:r>
              <a:rPr lang="el-GR" sz="1400" i="1" dirty="0" err="1" smtClean="0"/>
              <a:t>align="left"&gt;Title</a:t>
            </a:r>
            <a:r>
              <a:rPr lang="el-GR" sz="1400" i="1" dirty="0" smtClean="0"/>
              <a:t>&lt;/th&gt;</a:t>
            </a:r>
          </a:p>
          <a:p>
            <a:pPr eaLnBrk="1">
              <a:lnSpc>
                <a:spcPct val="80000"/>
              </a:lnSpc>
              <a:buNone/>
            </a:pPr>
            <a:r>
              <a:rPr lang="el-GR" sz="1400" i="1" dirty="0" smtClean="0"/>
              <a:t>        &lt;</a:t>
            </a:r>
            <a:r>
              <a:rPr lang="el-GR" sz="1400" i="1" dirty="0" err="1" smtClean="0"/>
              <a:t>th</a:t>
            </a:r>
            <a:r>
              <a:rPr lang="el-GR" sz="1400" i="1" dirty="0" smtClean="0"/>
              <a:t> </a:t>
            </a:r>
            <a:r>
              <a:rPr lang="el-GR" sz="1400" i="1" dirty="0" err="1" smtClean="0"/>
              <a:t>align="left"&gt;Artist</a:t>
            </a:r>
            <a:r>
              <a:rPr lang="el-GR" sz="1400" i="1" dirty="0" smtClean="0"/>
              <a:t>&lt;/th&gt;</a:t>
            </a:r>
          </a:p>
          <a:p>
            <a:pPr eaLnBrk="1">
              <a:lnSpc>
                <a:spcPct val="80000"/>
              </a:lnSpc>
              <a:buNone/>
            </a:pPr>
            <a:r>
              <a:rPr lang="el-GR" sz="1400" i="1" dirty="0" smtClean="0"/>
              <a:t>      &lt;/tr&gt;</a:t>
            </a:r>
          </a:p>
          <a:p>
            <a:pPr eaLnBrk="1">
              <a:lnSpc>
                <a:spcPct val="80000"/>
              </a:lnSpc>
              <a:buNone/>
            </a:pPr>
            <a:r>
              <a:rPr lang="el-GR" sz="1400" i="1" dirty="0" smtClean="0"/>
              <a:t>      &lt;</a:t>
            </a:r>
            <a:r>
              <a:rPr lang="el-GR" sz="1400" i="1" dirty="0" err="1" smtClean="0"/>
              <a:t>xsl:for</a:t>
            </a:r>
            <a:r>
              <a:rPr lang="el-GR" sz="1400" i="1" dirty="0" smtClean="0"/>
              <a:t>-</a:t>
            </a:r>
            <a:r>
              <a:rPr lang="el-GR" sz="1400" i="1" dirty="0" err="1" smtClean="0"/>
              <a:t>each</a:t>
            </a:r>
            <a:r>
              <a:rPr lang="el-GR" sz="1400" i="1" dirty="0" smtClean="0"/>
              <a:t> </a:t>
            </a:r>
            <a:r>
              <a:rPr lang="el-GR" sz="1400" i="1" dirty="0" err="1" smtClean="0"/>
              <a:t>select="catalog</a:t>
            </a:r>
            <a:r>
              <a:rPr lang="el-GR" sz="1400" i="1" dirty="0" smtClean="0"/>
              <a:t>/cd"&gt;</a:t>
            </a:r>
          </a:p>
          <a:p>
            <a:pPr eaLnBrk="1">
              <a:lnSpc>
                <a:spcPct val="80000"/>
              </a:lnSpc>
              <a:buNone/>
            </a:pPr>
            <a:r>
              <a:rPr lang="el-GR" sz="1400" i="1" dirty="0" smtClean="0"/>
              <a:t>        &lt;</a:t>
            </a:r>
            <a:r>
              <a:rPr lang="el-GR" sz="1400" i="1" dirty="0" err="1" smtClean="0"/>
              <a:t>tr</a:t>
            </a:r>
            <a:r>
              <a:rPr lang="el-GR" sz="1400" i="1" dirty="0" smtClean="0"/>
              <a:t>&gt;</a:t>
            </a:r>
          </a:p>
          <a:p>
            <a:pPr eaLnBrk="1">
              <a:lnSpc>
                <a:spcPct val="80000"/>
              </a:lnSpc>
              <a:buNone/>
            </a:pPr>
            <a:r>
              <a:rPr lang="el-GR" sz="1400" i="1" dirty="0" smtClean="0"/>
              <a:t>          &lt;</a:t>
            </a:r>
            <a:r>
              <a:rPr lang="el-GR" sz="1400" i="1" dirty="0" err="1" smtClean="0"/>
              <a:t>td&gt;&lt;xsl:value</a:t>
            </a:r>
            <a:r>
              <a:rPr lang="el-GR" sz="1400" i="1" dirty="0" smtClean="0"/>
              <a:t>-</a:t>
            </a:r>
            <a:r>
              <a:rPr lang="el-GR" sz="1400" i="1" dirty="0" err="1" smtClean="0"/>
              <a:t>of</a:t>
            </a:r>
            <a:r>
              <a:rPr lang="el-GR" sz="1400" i="1" dirty="0" smtClean="0"/>
              <a:t> </a:t>
            </a:r>
            <a:r>
              <a:rPr lang="el-GR" sz="1400" i="1" dirty="0" err="1" smtClean="0"/>
              <a:t>select="title</a:t>
            </a:r>
            <a:r>
              <a:rPr lang="el-GR" sz="1400" i="1" dirty="0" smtClean="0"/>
              <a:t>"/&gt;&lt;/td&gt;</a:t>
            </a:r>
          </a:p>
          <a:p>
            <a:pPr eaLnBrk="1">
              <a:lnSpc>
                <a:spcPct val="80000"/>
              </a:lnSpc>
              <a:buNone/>
            </a:pPr>
            <a:r>
              <a:rPr lang="el-GR" sz="1400" i="1" dirty="0" smtClean="0"/>
              <a:t>          &lt;</a:t>
            </a:r>
            <a:r>
              <a:rPr lang="el-GR" sz="1400" i="1" dirty="0" err="1" smtClean="0"/>
              <a:t>td&gt;&lt;xsl:value</a:t>
            </a:r>
            <a:r>
              <a:rPr lang="el-GR" sz="1400" i="1" dirty="0" smtClean="0"/>
              <a:t>-</a:t>
            </a:r>
            <a:r>
              <a:rPr lang="el-GR" sz="1400" i="1" dirty="0" err="1" smtClean="0"/>
              <a:t>of</a:t>
            </a:r>
            <a:r>
              <a:rPr lang="el-GR" sz="1400" i="1" dirty="0" smtClean="0"/>
              <a:t> </a:t>
            </a:r>
            <a:r>
              <a:rPr lang="el-GR" sz="1400" i="1" dirty="0" err="1" smtClean="0"/>
              <a:t>select="artist</a:t>
            </a:r>
            <a:r>
              <a:rPr lang="el-GR" sz="1400" i="1" dirty="0" smtClean="0"/>
              <a:t>"/&gt;&lt;/td&gt;</a:t>
            </a:r>
          </a:p>
          <a:p>
            <a:pPr eaLnBrk="1">
              <a:lnSpc>
                <a:spcPct val="80000"/>
              </a:lnSpc>
              <a:buNone/>
            </a:pPr>
            <a:r>
              <a:rPr lang="el-GR" sz="1400" i="1" dirty="0" smtClean="0"/>
              <a:t>        &lt;/tr&gt;</a:t>
            </a:r>
          </a:p>
          <a:p>
            <a:pPr eaLnBrk="1">
              <a:lnSpc>
                <a:spcPct val="80000"/>
              </a:lnSpc>
              <a:buNone/>
            </a:pPr>
            <a:r>
              <a:rPr lang="el-GR" sz="1400" i="1" dirty="0" smtClean="0"/>
              <a:t>      &lt;/</a:t>
            </a:r>
            <a:r>
              <a:rPr lang="el-GR" sz="1400" i="1" dirty="0" err="1" smtClean="0"/>
              <a:t>xsl:for</a:t>
            </a:r>
            <a:r>
              <a:rPr lang="el-GR" sz="1400" i="1" dirty="0" smtClean="0"/>
              <a:t>-</a:t>
            </a:r>
            <a:r>
              <a:rPr lang="el-GR" sz="1400" i="1" dirty="0" err="1" smtClean="0"/>
              <a:t>each</a:t>
            </a:r>
            <a:r>
              <a:rPr lang="el-GR" sz="1400" i="1" dirty="0" smtClean="0"/>
              <a:t>&gt;</a:t>
            </a:r>
          </a:p>
          <a:p>
            <a:pPr eaLnBrk="1">
              <a:lnSpc>
                <a:spcPct val="80000"/>
              </a:lnSpc>
              <a:buNone/>
            </a:pPr>
            <a:r>
              <a:rPr lang="el-GR" sz="1400" i="1" dirty="0" smtClean="0"/>
              <a:t>    &lt;/</a:t>
            </a:r>
            <a:r>
              <a:rPr lang="el-GR" sz="1400" i="1" dirty="0" err="1" smtClean="0"/>
              <a:t>table</a:t>
            </a:r>
            <a:r>
              <a:rPr lang="el-GR" sz="1400" i="1" dirty="0" smtClean="0"/>
              <a:t>&gt;</a:t>
            </a:r>
            <a:endParaRPr lang="en-US" sz="1400" i="1" dirty="0" smtClean="0"/>
          </a:p>
          <a:p>
            <a:pPr eaLnBrk="1">
              <a:lnSpc>
                <a:spcPct val="80000"/>
              </a:lnSpc>
              <a:buNone/>
            </a:pPr>
            <a:r>
              <a:rPr lang="en-US" sz="1400" i="1" dirty="0" smtClean="0"/>
              <a:t>   </a:t>
            </a:r>
            <a:r>
              <a:rPr lang="el-GR" sz="1400" i="1" dirty="0" smtClean="0"/>
              <a:t>&lt;/</a:t>
            </a:r>
            <a:r>
              <a:rPr lang="el-GR" sz="1400" i="1" dirty="0" err="1" smtClean="0"/>
              <a:t>body</a:t>
            </a:r>
            <a:r>
              <a:rPr lang="el-GR" sz="1400" i="1" dirty="0" smtClean="0"/>
              <a:t>&gt;&lt;/</a:t>
            </a:r>
            <a:r>
              <a:rPr lang="el-GR" sz="1400" i="1" dirty="0" err="1" smtClean="0"/>
              <a:t>html</a:t>
            </a:r>
            <a:r>
              <a:rPr lang="el-GR" sz="1400" i="1" dirty="0" smtClean="0"/>
              <a:t>&gt;</a:t>
            </a:r>
          </a:p>
          <a:p>
            <a:pPr eaLnBrk="1">
              <a:lnSpc>
                <a:spcPct val="80000"/>
              </a:lnSpc>
              <a:buNone/>
            </a:pPr>
            <a:r>
              <a:rPr lang="el-GR" sz="1400" i="1" dirty="0" smtClean="0"/>
              <a:t>  &lt;/</a:t>
            </a:r>
            <a:r>
              <a:rPr lang="el-GR" sz="1400" i="1" dirty="0" err="1" smtClean="0"/>
              <a:t>xsl:template</a:t>
            </a:r>
            <a:r>
              <a:rPr lang="el-GR" sz="1400" i="1" dirty="0" smtClean="0"/>
              <a:t>&gt;</a:t>
            </a:r>
          </a:p>
          <a:p>
            <a:pPr eaLnBrk="1">
              <a:lnSpc>
                <a:spcPct val="80000"/>
              </a:lnSpc>
              <a:buNone/>
            </a:pPr>
            <a:r>
              <a:rPr lang="el-GR" sz="1400" i="1" dirty="0" smtClean="0"/>
              <a:t>&lt;/</a:t>
            </a:r>
            <a:r>
              <a:rPr lang="el-GR" sz="1400" i="1" dirty="0" err="1" smtClean="0"/>
              <a:t>xsl:stylesheet</a:t>
            </a:r>
            <a:r>
              <a:rPr lang="el-GR" sz="1400" i="1" dirty="0" smtClean="0"/>
              <a:t>&gt;</a:t>
            </a:r>
          </a:p>
        </p:txBody>
      </p:sp>
      <p:pic>
        <p:nvPicPr>
          <p:cNvPr id="157699" name="Picture 3"/>
          <p:cNvPicPr>
            <a:picLocks noChangeAspect="1" noChangeArrowheads="1"/>
          </p:cNvPicPr>
          <p:nvPr/>
        </p:nvPicPr>
        <p:blipFill>
          <a:blip r:embed="rId3" cstate="print"/>
          <a:srcRect/>
          <a:stretch>
            <a:fillRect/>
          </a:stretch>
        </p:blipFill>
        <p:spPr bwMode="auto">
          <a:xfrm>
            <a:off x="861786" y="1708603"/>
            <a:ext cx="7391400" cy="39052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57700" name="Picture 4"/>
          <p:cNvPicPr>
            <a:picLocks noChangeAspect="1" noChangeArrowheads="1"/>
          </p:cNvPicPr>
          <p:nvPr/>
        </p:nvPicPr>
        <p:blipFill>
          <a:blip r:embed="rId4" cstate="print"/>
          <a:srcRect/>
          <a:stretch>
            <a:fillRect/>
          </a:stretch>
        </p:blipFill>
        <p:spPr bwMode="auto">
          <a:xfrm>
            <a:off x="981075" y="1997753"/>
            <a:ext cx="7181850" cy="31527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7699"/>
                                        </p:tgtEl>
                                        <p:attrNameLst>
                                          <p:attrName>style.visibility</p:attrName>
                                        </p:attrNameLst>
                                      </p:cBhvr>
                                      <p:to>
                                        <p:strVal val="visible"/>
                                      </p:to>
                                    </p:set>
                                    <p:anim calcmode="lin" valueType="num">
                                      <p:cBhvr additive="base">
                                        <p:cTn id="7" dur="500" fill="hold"/>
                                        <p:tgtEl>
                                          <p:spTgt spid="157699"/>
                                        </p:tgtEl>
                                        <p:attrNameLst>
                                          <p:attrName>ppt_x</p:attrName>
                                        </p:attrNameLst>
                                      </p:cBhvr>
                                      <p:tavLst>
                                        <p:tav tm="0">
                                          <p:val>
                                            <p:strVal val="#ppt_x"/>
                                          </p:val>
                                        </p:tav>
                                        <p:tav tm="100000">
                                          <p:val>
                                            <p:strVal val="#ppt_x"/>
                                          </p:val>
                                        </p:tav>
                                      </p:tavLst>
                                    </p:anim>
                                    <p:anim calcmode="lin" valueType="num">
                                      <p:cBhvr additive="base">
                                        <p:cTn id="8" dur="500" fill="hold"/>
                                        <p:tgtEl>
                                          <p:spTgt spid="15769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57700"/>
                                        </p:tgtEl>
                                        <p:attrNameLst>
                                          <p:attrName>style.visibility</p:attrName>
                                        </p:attrNameLst>
                                      </p:cBhvr>
                                      <p:to>
                                        <p:strVal val="visible"/>
                                      </p:to>
                                    </p:set>
                                    <p:animEffect transition="in" filter="fade">
                                      <p:cBhvr>
                                        <p:cTn id="13" dur="2000"/>
                                        <p:tgtEl>
                                          <p:spTgt spid="157700"/>
                                        </p:tgtEl>
                                      </p:cBhvr>
                                    </p:animEffect>
                                  </p:childTnLst>
                                </p:cTn>
                              </p:par>
                              <p:par>
                                <p:cTn id="14" presetID="10" presetClass="exit" presetSubtype="0" fill="hold" nodeType="withEffect">
                                  <p:stCondLst>
                                    <p:cond delay="0"/>
                                  </p:stCondLst>
                                  <p:childTnLst>
                                    <p:animEffect transition="out" filter="fade">
                                      <p:cBhvr>
                                        <p:cTn id="15" dur="2000"/>
                                        <p:tgtEl>
                                          <p:spTgt spid="157699"/>
                                        </p:tgtEl>
                                      </p:cBhvr>
                                    </p:animEffect>
                                    <p:set>
                                      <p:cBhvr>
                                        <p:cTn id="16" dur="1" fill="hold">
                                          <p:stCondLst>
                                            <p:cond delay="1999"/>
                                          </p:stCondLst>
                                        </p:cTn>
                                        <p:tgtEl>
                                          <p:spTgt spid="15769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l-GR" dirty="0" err="1"/>
              <a:t>Simple</a:t>
            </a:r>
            <a:r>
              <a:rPr lang="el-GR" dirty="0"/>
              <a:t> </a:t>
            </a:r>
            <a:r>
              <a:rPr lang="el-GR" dirty="0" err="1"/>
              <a:t>Object</a:t>
            </a:r>
            <a:r>
              <a:rPr lang="el-GR" dirty="0"/>
              <a:t> Access </a:t>
            </a:r>
            <a:r>
              <a:rPr lang="el-GR" dirty="0" err="1" smtClean="0"/>
              <a:t>Protocol</a:t>
            </a:r>
            <a:r>
              <a:rPr lang="en-US" dirty="0"/>
              <a:t> </a:t>
            </a:r>
            <a:r>
              <a:rPr lang="en-US" dirty="0" smtClean="0"/>
              <a:t>(SOAP</a:t>
            </a:r>
            <a:r>
              <a:rPr lang="el-GR" dirty="0" smtClean="0"/>
              <a:t> </a:t>
            </a:r>
            <a:r>
              <a:rPr lang="el-GR" sz="2000" dirty="0" smtClean="0"/>
              <a:t>1.2</a:t>
            </a:r>
            <a:r>
              <a:rPr lang="en-US" dirty="0" smtClean="0"/>
              <a:t>)</a:t>
            </a:r>
            <a:endParaRPr lang="el-GR" dirty="0"/>
          </a:p>
        </p:txBody>
      </p:sp>
      <p:sp>
        <p:nvSpPr>
          <p:cNvPr id="6" name="Content Placeholder 5"/>
          <p:cNvSpPr>
            <a:spLocks noGrp="1"/>
          </p:cNvSpPr>
          <p:nvPr>
            <p:ph idx="1"/>
          </p:nvPr>
        </p:nvSpPr>
        <p:spPr/>
        <p:txBody>
          <a:bodyPr/>
          <a:lstStyle/>
          <a:p>
            <a:r>
              <a:rPr lang="el-GR" dirty="0" smtClean="0"/>
              <a:t>πλαίσιο ανταλλαγής μηνυμάτων </a:t>
            </a:r>
            <a:endParaRPr lang="en-US" dirty="0" smtClean="0"/>
          </a:p>
          <a:p>
            <a:r>
              <a:rPr lang="el-GR" dirty="0" smtClean="0"/>
              <a:t>βασισμένο σε</a:t>
            </a:r>
            <a:r>
              <a:rPr lang="en-US" dirty="0" smtClean="0"/>
              <a:t> </a:t>
            </a:r>
            <a:r>
              <a:rPr lang="el-GR" dirty="0" smtClean="0"/>
              <a:t>XML</a:t>
            </a:r>
            <a:endParaRPr lang="en-US" dirty="0" smtClean="0"/>
          </a:p>
          <a:p>
            <a:pPr eaLnBrk="1" hangingPunct="1">
              <a:lnSpc>
                <a:spcPct val="80000"/>
              </a:lnSpc>
            </a:pPr>
            <a:r>
              <a:rPr lang="el-GR" dirty="0"/>
              <a:t>ανεξάρτητο από</a:t>
            </a:r>
            <a:r>
              <a:rPr lang="en-US" sz="2100" b="1" dirty="0" smtClean="0"/>
              <a:t>:</a:t>
            </a:r>
          </a:p>
          <a:p>
            <a:pPr lvl="1" eaLnBrk="1" hangingPunct="1">
              <a:lnSpc>
                <a:spcPct val="80000"/>
              </a:lnSpc>
            </a:pPr>
            <a:r>
              <a:rPr lang="el-GR" sz="1900" dirty="0" smtClean="0"/>
              <a:t>από</a:t>
            </a:r>
            <a:r>
              <a:rPr lang="en-US" sz="1900" dirty="0" smtClean="0"/>
              <a:t> </a:t>
            </a:r>
            <a:r>
              <a:rPr lang="el-GR" sz="1900" dirty="0" smtClean="0"/>
              <a:t>λειτουργικό σύστημα, </a:t>
            </a:r>
            <a:endParaRPr lang="en-US" sz="1900" dirty="0" smtClean="0"/>
          </a:p>
          <a:p>
            <a:pPr lvl="1" eaLnBrk="1" hangingPunct="1">
              <a:lnSpc>
                <a:spcPct val="80000"/>
              </a:lnSpc>
            </a:pPr>
            <a:r>
              <a:rPr lang="el-GR" sz="1900" dirty="0" smtClean="0"/>
              <a:t>γλώσσα προγραμματισμού ή </a:t>
            </a:r>
            <a:endParaRPr lang="en-US" sz="1900" dirty="0" smtClean="0"/>
          </a:p>
          <a:p>
            <a:pPr lvl="1" eaLnBrk="1" hangingPunct="1">
              <a:lnSpc>
                <a:spcPct val="80000"/>
              </a:lnSpc>
            </a:pPr>
            <a:r>
              <a:rPr lang="el-GR" sz="1900" dirty="0" smtClean="0"/>
              <a:t>πλατφόρμα</a:t>
            </a:r>
            <a:r>
              <a:rPr lang="en-US" sz="1900" dirty="0" smtClean="0"/>
              <a:t> </a:t>
            </a:r>
            <a:r>
              <a:rPr lang="el-GR" sz="1900" dirty="0" smtClean="0"/>
              <a:t>κατανεμημένων συστημάτων</a:t>
            </a:r>
            <a:endParaRPr lang="en-US" sz="1900" dirty="0" smtClean="0"/>
          </a:p>
          <a:p>
            <a:pPr eaLnBrk="1">
              <a:lnSpc>
                <a:spcPct val="80000"/>
              </a:lnSpc>
            </a:pPr>
            <a:r>
              <a:rPr lang="el-GR" dirty="0" smtClean="0"/>
              <a:t>Πρόγονοι του</a:t>
            </a:r>
          </a:p>
          <a:p>
            <a:pPr lvl="1" eaLnBrk="1">
              <a:lnSpc>
                <a:spcPct val="80000"/>
              </a:lnSpc>
            </a:pPr>
            <a:r>
              <a:rPr lang="el-GR" dirty="0" smtClean="0"/>
              <a:t>COM (</a:t>
            </a:r>
            <a:r>
              <a:rPr lang="en-US" dirty="0" smtClean="0"/>
              <a:t>Common Object Model)</a:t>
            </a:r>
            <a:r>
              <a:rPr lang="el-GR" dirty="0" smtClean="0"/>
              <a:t>, μόνο </a:t>
            </a:r>
            <a:r>
              <a:rPr lang="en-US" dirty="0" smtClean="0"/>
              <a:t>windows</a:t>
            </a:r>
          </a:p>
          <a:p>
            <a:pPr lvl="1" eaLnBrk="1">
              <a:lnSpc>
                <a:spcPct val="80000"/>
              </a:lnSpc>
            </a:pPr>
            <a:r>
              <a:rPr lang="el-GR" dirty="0" smtClean="0"/>
              <a:t>XML-RPC</a:t>
            </a:r>
            <a:r>
              <a:rPr lang="en-US" dirty="0" smtClean="0"/>
              <a:t>, 2 </a:t>
            </a:r>
            <a:r>
              <a:rPr lang="el-GR" dirty="0" smtClean="0"/>
              <a:t>μόνο σελίδες πρότυπο </a:t>
            </a:r>
            <a:r>
              <a:rPr lang="el-GR" dirty="0" smtClean="0">
                <a:sym typeface="Wingdings" pitchFamily="2" charset="2"/>
              </a:rPr>
              <a:t> απλοϊκό.</a:t>
            </a:r>
            <a:endParaRPr lang="en-US" dirty="0" smtClean="0"/>
          </a:p>
          <a:p>
            <a:pPr lvl="1" eaLnBrk="1">
              <a:lnSpc>
                <a:spcPct val="80000"/>
              </a:lnSpc>
            </a:pPr>
            <a:r>
              <a:rPr lang="el-GR" dirty="0" smtClean="0"/>
              <a:t>SOAP 0.9, 1.0 βάση του Χ</a:t>
            </a:r>
            <a:r>
              <a:rPr lang="en-US" dirty="0" smtClean="0"/>
              <a:t>ML-RPC</a:t>
            </a:r>
          </a:p>
          <a:p>
            <a:pPr lvl="1" eaLnBrk="1">
              <a:lnSpc>
                <a:spcPct val="80000"/>
              </a:lnSpc>
            </a:pPr>
            <a:r>
              <a:rPr lang="en-US" dirty="0" smtClean="0"/>
              <a:t>SOAP 1.1 </a:t>
            </a:r>
            <a:r>
              <a:rPr lang="el-GR" dirty="0" smtClean="0"/>
              <a:t>πιο γενικό</a:t>
            </a:r>
          </a:p>
          <a:p>
            <a:pPr eaLnBrk="1">
              <a:lnSpc>
                <a:spcPct val="80000"/>
              </a:lnSpc>
            </a:pPr>
            <a:endParaRPr lang="el-GR" dirty="0"/>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PDC 2005 4x3 Keynote Template">
  <a:themeElements>
    <a:clrScheme name="PDC 2005 4x3 Keynote Template 1">
      <a:dk1>
        <a:srgbClr val="000000"/>
      </a:dk1>
      <a:lt1>
        <a:srgbClr val="FFFFFF"/>
      </a:lt1>
      <a:dk2>
        <a:srgbClr val="30237F"/>
      </a:dk2>
      <a:lt2>
        <a:srgbClr val="FDD903"/>
      </a:lt2>
      <a:accent1>
        <a:srgbClr val="F7E993"/>
      </a:accent1>
      <a:accent2>
        <a:srgbClr val="99C822"/>
      </a:accent2>
      <a:accent3>
        <a:srgbClr val="ADACC0"/>
      </a:accent3>
      <a:accent4>
        <a:srgbClr val="DADADA"/>
      </a:accent4>
      <a:accent5>
        <a:srgbClr val="FAF2C8"/>
      </a:accent5>
      <a:accent6>
        <a:srgbClr val="8AB51E"/>
      </a:accent6>
      <a:hlink>
        <a:srgbClr val="DE46D3"/>
      </a:hlink>
      <a:folHlink>
        <a:srgbClr val="EB9E13"/>
      </a:folHlink>
    </a:clrScheme>
    <a:fontScheme name="PDC 2005 4x3 Keynote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45705" tIns="45705" rIns="45705" bIns="45705" numCol="1" anchor="t" anchorCtr="0" compatLnSpc="1">
        <a:prstTxWarp prst="textNoShape">
          <a:avLst/>
        </a:prstTxWarp>
        <a:spAutoFit/>
      </a:bodyPr>
      <a:lstStyle>
        <a:defPPr marL="0" marR="0" indent="0" algn="ctr" defTabSz="914400" rtl="0" eaLnBrk="0" fontAlgn="base" latinLnBrk="0" hangingPunct="0">
          <a:lnSpc>
            <a:spcPct val="85000"/>
          </a:lnSpc>
          <a:spcBef>
            <a:spcPct val="20000"/>
          </a:spcBef>
          <a:spcAft>
            <a:spcPct val="0"/>
          </a:spcAft>
          <a:buClrTx/>
          <a:buSzTx/>
          <a:buFontTx/>
          <a:buNone/>
          <a:tabLst/>
          <a:defRPr kumimoji="0" lang="el-GR" sz="1100" b="0" i="0" u="none" strike="noStrike" cap="none" normalizeH="0" baseline="0" smtClean="0">
            <a:ln>
              <a:noFill/>
            </a:ln>
            <a:solidFill>
              <a:schemeClr val="tx1"/>
            </a:solidFill>
            <a:effectLst>
              <a:outerShdw blurRad="38100" dist="38100" dir="2700000" algn="tl">
                <a:srgbClr val="000000">
                  <a:alpha val="43137"/>
                </a:srgbClr>
              </a:outerShdw>
            </a:effectLst>
            <a:latin typeface="Franklin Gothic Medium"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45705" tIns="45705" rIns="45705" bIns="45705" numCol="1" anchor="t" anchorCtr="0" compatLnSpc="1">
        <a:prstTxWarp prst="textNoShape">
          <a:avLst/>
        </a:prstTxWarp>
        <a:spAutoFit/>
      </a:bodyPr>
      <a:lstStyle>
        <a:defPPr marL="0" marR="0" indent="0" algn="ctr" defTabSz="914400" rtl="0" eaLnBrk="0" fontAlgn="base" latinLnBrk="0" hangingPunct="0">
          <a:lnSpc>
            <a:spcPct val="85000"/>
          </a:lnSpc>
          <a:spcBef>
            <a:spcPct val="20000"/>
          </a:spcBef>
          <a:spcAft>
            <a:spcPct val="0"/>
          </a:spcAft>
          <a:buClrTx/>
          <a:buSzTx/>
          <a:buFontTx/>
          <a:buNone/>
          <a:tabLst/>
          <a:defRPr kumimoji="0" lang="el-GR" sz="1100" b="0" i="0" u="none" strike="noStrike" cap="none" normalizeH="0" baseline="0" smtClean="0">
            <a:ln>
              <a:noFill/>
            </a:ln>
            <a:solidFill>
              <a:schemeClr val="tx1"/>
            </a:solidFill>
            <a:effectLst>
              <a:outerShdw blurRad="38100" dist="38100" dir="2700000" algn="tl">
                <a:srgbClr val="000000">
                  <a:alpha val="43137"/>
                </a:srgbClr>
              </a:outerShdw>
            </a:effectLst>
            <a:latin typeface="Franklin Gothic Medium" pitchFamily="34" charset="0"/>
          </a:defRPr>
        </a:defPPr>
      </a:lstStyle>
    </a:lnDef>
  </a:objectDefaults>
  <a:extraClrSchemeLst>
    <a:extraClrScheme>
      <a:clrScheme name="PDC 2005 4x3 Keynote Template 1">
        <a:dk1>
          <a:srgbClr val="000000"/>
        </a:dk1>
        <a:lt1>
          <a:srgbClr val="FFFFFF"/>
        </a:lt1>
        <a:dk2>
          <a:srgbClr val="30237F"/>
        </a:dk2>
        <a:lt2>
          <a:srgbClr val="FDD903"/>
        </a:lt2>
        <a:accent1>
          <a:srgbClr val="F7E993"/>
        </a:accent1>
        <a:accent2>
          <a:srgbClr val="99C822"/>
        </a:accent2>
        <a:accent3>
          <a:srgbClr val="ADACC0"/>
        </a:accent3>
        <a:accent4>
          <a:srgbClr val="DADADA"/>
        </a:accent4>
        <a:accent5>
          <a:srgbClr val="FAF2C8"/>
        </a:accent5>
        <a:accent6>
          <a:srgbClr val="8AB51E"/>
        </a:accent6>
        <a:hlink>
          <a:srgbClr val="DE46D3"/>
        </a:hlink>
        <a:folHlink>
          <a:srgbClr val="EB9E13"/>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28802</TotalTime>
  <Words>3518</Words>
  <Application>Microsoft Office PowerPoint</Application>
  <PresentationFormat>On-screen Show (4:3)</PresentationFormat>
  <Paragraphs>488</Paragraphs>
  <Slides>31</Slides>
  <Notes>27</Notes>
  <HiddenSlides>0</HiddenSlides>
  <MMClips>1</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31</vt:i4>
      </vt:variant>
    </vt:vector>
  </HeadingPairs>
  <TitlesOfParts>
    <vt:vector size="33" baseType="lpstr">
      <vt:lpstr>PDC 2005 4x3 Keynote Template</vt:lpstr>
      <vt:lpstr>Visio</vt:lpstr>
      <vt:lpstr>Δικτυακός Προγραμματισμός</vt:lpstr>
      <vt:lpstr>PowerPoint Presentation</vt:lpstr>
      <vt:lpstr> Περιεχόμενα</vt:lpstr>
      <vt:lpstr>Η ανάγκη για διασύνδεση</vt:lpstr>
      <vt:lpstr>Web services</vt:lpstr>
      <vt:lpstr>XML</vt:lpstr>
      <vt:lpstr>XSL μετασχηματισμοί</vt:lpstr>
      <vt:lpstr>XML και XSLT</vt:lpstr>
      <vt:lpstr>Simple Object Access Protocol (SOAP 1.2)</vt:lpstr>
      <vt:lpstr>Η δομή ενός SOAP Message</vt:lpstr>
      <vt:lpstr>Αίτημα με SOAP</vt:lpstr>
      <vt:lpstr>Απάντηση με SOAP</vt:lpstr>
      <vt:lpstr>Σφάλμα με SOAP</vt:lpstr>
      <vt:lpstr>Web Services Description Language (WSDL)</vt:lpstr>
      <vt:lpstr>Universal Desrciption, Discovery, and Integration (UDDI)</vt:lpstr>
      <vt:lpstr>Απορίες που προκύπτουν</vt:lpstr>
      <vt:lpstr>Ο πυρήνας του .NET</vt:lpstr>
      <vt:lpstr>Windows Communication Foundation</vt:lpstr>
      <vt:lpstr>Unified Programming Model</vt:lpstr>
      <vt:lpstr>Endpoints</vt:lpstr>
      <vt:lpstr>Address, Binding, Contract</vt:lpstr>
      <vt:lpstr>Τα κύρια Bindings</vt:lpstr>
      <vt:lpstr>Η αρχιτεκτονική του WCF</vt:lpstr>
      <vt:lpstr>Windows Communication Foundation</vt:lpstr>
      <vt:lpstr>Δημιουργώντας τα Endpoints</vt:lpstr>
      <vt:lpstr>Windows Communication Foundation</vt:lpstr>
      <vt:lpstr>Extending the .NET Framework</vt:lpstr>
      <vt:lpstr>WS-* Protocol Support</vt:lpstr>
      <vt:lpstr>PowerPoint Presentation</vt:lpstr>
      <vt:lpstr>The Shift to Service Orientation</vt:lpstr>
      <vt:lpstr>Four Tenets of Service Orientation</vt:lpstr>
    </vt:vector>
  </TitlesOfParts>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Introducing WCF</dc:title>
  <dc:creator>Payam Shodjai</dc:creator>
  <cp:lastModifiedBy>AndreasBotsikas</cp:lastModifiedBy>
  <cp:revision>65</cp:revision>
  <dcterms:created xsi:type="dcterms:W3CDTF">2004-02-27T21:42:44Z</dcterms:created>
  <dcterms:modified xsi:type="dcterms:W3CDTF">2010-05-30T16:01:56Z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PSDescription">
    <vt:lpwstr>WCF 1 hour overview</vt:lpwstr>
  </property>
  <property fmtid="{D5CDD505-2E9C-101B-9397-08002B2CF9AE}" pid="3" name="Customer Collaterals">
    <vt:lpwstr>0</vt:lpwstr>
  </property>
  <property fmtid="{D5CDD505-2E9C-101B-9397-08002B2CF9AE}" pid="4" name="Owner">
    <vt:lpwstr>Payam Shodjai</vt:lpwstr>
  </property>
  <property fmtid="{D5CDD505-2E9C-101B-9397-08002B2CF9AE}" pid="5" name="Applies to Product">
    <vt:lpwstr/>
  </property>
  <property fmtid="{D5CDD505-2E9C-101B-9397-08002B2CF9AE}" pid="6" name="Content Type">
    <vt:lpwstr/>
  </property>
  <property fmtid="{D5CDD505-2E9C-101B-9397-08002B2CF9AE}" pid="7" name="Technology">
    <vt:lpwstr>WCF</vt:lpwstr>
  </property>
  <property fmtid="{D5CDD505-2E9C-101B-9397-08002B2CF9AE}" pid="8" name="FileType">
    <vt:lpwstr>Presentation</vt:lpwstr>
  </property>
  <property fmtid="{D5CDD505-2E9C-101B-9397-08002B2CF9AE}" pid="9" name="Status">
    <vt:lpwstr>Final</vt:lpwstr>
  </property>
</Properties>
</file>