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9" r:id="rId1"/>
  </p:sldMasterIdLst>
  <p:notesMasterIdLst>
    <p:notesMasterId r:id="rId40"/>
  </p:notesMasterIdLst>
  <p:handoutMasterIdLst>
    <p:handoutMasterId r:id="rId41"/>
  </p:handoutMasterIdLst>
  <p:sldIdLst>
    <p:sldId id="377" r:id="rId2"/>
    <p:sldId id="463" r:id="rId3"/>
    <p:sldId id="465" r:id="rId4"/>
    <p:sldId id="466" r:id="rId5"/>
    <p:sldId id="459" r:id="rId6"/>
    <p:sldId id="467" r:id="rId7"/>
    <p:sldId id="443" r:id="rId8"/>
    <p:sldId id="444" r:id="rId9"/>
    <p:sldId id="445" r:id="rId10"/>
    <p:sldId id="446" r:id="rId11"/>
    <p:sldId id="447" r:id="rId12"/>
    <p:sldId id="448" r:id="rId13"/>
    <p:sldId id="449" r:id="rId14"/>
    <p:sldId id="450" r:id="rId15"/>
    <p:sldId id="451" r:id="rId16"/>
    <p:sldId id="452" r:id="rId17"/>
    <p:sldId id="453" r:id="rId18"/>
    <p:sldId id="454" r:id="rId19"/>
    <p:sldId id="468" r:id="rId20"/>
    <p:sldId id="456" r:id="rId21"/>
    <p:sldId id="457" r:id="rId22"/>
    <p:sldId id="458" r:id="rId23"/>
    <p:sldId id="473" r:id="rId24"/>
    <p:sldId id="430" r:id="rId25"/>
    <p:sldId id="431" r:id="rId26"/>
    <p:sldId id="432" r:id="rId27"/>
    <p:sldId id="433" r:id="rId28"/>
    <p:sldId id="434" r:id="rId29"/>
    <p:sldId id="435" r:id="rId30"/>
    <p:sldId id="436" r:id="rId31"/>
    <p:sldId id="437" r:id="rId32"/>
    <p:sldId id="438" r:id="rId33"/>
    <p:sldId id="439" r:id="rId34"/>
    <p:sldId id="440" r:id="rId35"/>
    <p:sldId id="425" r:id="rId36"/>
    <p:sldId id="474" r:id="rId37"/>
    <p:sldId id="475" r:id="rId38"/>
    <p:sldId id="416" r:id="rId39"/>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FB37"/>
    <a:srgbClr val="CEFECE"/>
    <a:srgbClr val="93FFBC"/>
    <a:srgbClr val="009A3B"/>
    <a:srgbClr val="006225"/>
    <a:srgbClr val="6FFDB3"/>
    <a:srgbClr val="039B1C"/>
    <a:srgbClr val="70FC8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858" autoAdjust="0"/>
    <p:restoredTop sz="80300" autoAdjust="0"/>
  </p:normalViewPr>
  <p:slideViewPr>
    <p:cSldViewPr snapToGrid="0">
      <p:cViewPr varScale="1">
        <p:scale>
          <a:sx n="107" d="100"/>
          <a:sy n="107" d="100"/>
        </p:scale>
        <p:origin x="-1740" y="-96"/>
      </p:cViewPr>
      <p:guideLst>
        <p:guide orient="horz" pos="144"/>
        <p:guide orient="horz" pos="890"/>
        <p:guide orient="horz" pos="1200"/>
        <p:guide orient="horz" pos="1480"/>
        <p:guide orient="horz" pos="2556"/>
        <p:guide orient="horz" pos="4176"/>
        <p:guide pos="5520"/>
        <p:guide pos="2880"/>
        <p:guide pos="240"/>
        <p:guide pos="432"/>
      </p:guideLst>
    </p:cSldViewPr>
  </p:slideViewPr>
  <p:notesTextViewPr>
    <p:cViewPr>
      <p:scale>
        <a:sx n="100" d="100"/>
        <a:sy n="100" d="100"/>
      </p:scale>
      <p:origin x="0" y="0"/>
    </p:cViewPr>
  </p:notesTextViewPr>
  <p:sorterViewPr>
    <p:cViewPr>
      <p:scale>
        <a:sx n="90" d="100"/>
        <a:sy n="90" d="100"/>
      </p:scale>
      <p:origin x="0" y="1152"/>
    </p:cViewPr>
  </p:sorterViewPr>
  <p:notesViewPr>
    <p:cSldViewPr snapToGrid="0">
      <p:cViewPr varScale="1">
        <p:scale>
          <a:sx n="70" d="100"/>
          <a:sy n="70" d="100"/>
        </p:scale>
        <p:origin x="-1236"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5778" name="Header Placeholder 75777"/>
          <p:cNvSpPr>
            <a:spLocks noGrp="1"/>
          </p:cNvSpPr>
          <p:nvPr>
            <p:ph type="hdr" sz="quarter"/>
          </p:nvPr>
        </p:nvSpPr>
        <p:spPr bwMode="auto">
          <a:xfrm>
            <a:off x="0" y="0"/>
            <a:ext cx="3038475" cy="465138"/>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anchor="t" compatLnSpc="1"/>
          <a:lstStyle>
            <a:lvl1pPr fontAlgn="base">
              <a:spcBef>
                <a:spcPct val="0"/>
              </a:spcBef>
              <a:spcAft>
                <a:spcPct val="0"/>
              </a:spcAft>
              <a:defRPr sz="1200">
                <a:solidFill>
                  <a:schemeClr val="tx1">
                    <a:alpha val="100000"/>
                  </a:schemeClr>
                </a:solidFill>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rtlCol="0"/>
          <a:lstStyle>
            <a:lvl1pPr algn="r" fontAlgn="auto">
              <a:spcBef>
                <a:spcPts val="0"/>
              </a:spcBef>
              <a:spcAft>
                <a:spcPts val="0"/>
              </a:spcAft>
              <a:defRPr sz="1200">
                <a:latin typeface="+mn-lt"/>
                <a:cs typeface="+mn-cs"/>
              </a:defRPr>
            </a:lvl1pPr>
          </a:lstStyle>
          <a:p>
            <a:pPr>
              <a:defRPr/>
            </a:pPr>
            <a:fld id="{223E0A88-C30C-43D4-B303-6B34232703EB}" type="datetimeFigureOut">
              <a:rPr lang="en-US"/>
              <a:pPr>
                <a:defRPr/>
              </a:pPr>
              <a:t>11/24/2009</a:t>
            </a:fld>
            <a:endParaRPr lang="en-US"/>
          </a:p>
        </p:txBody>
      </p:sp>
      <p:sp>
        <p:nvSpPr>
          <p:cNvPr id="75780" name="Footer Placeholder 75779"/>
          <p:cNvSpPr>
            <a:spLocks noGrp="1"/>
          </p:cNvSpPr>
          <p:nvPr>
            <p:ph type="ftr" sz="quarter" idx="2"/>
          </p:nvPr>
        </p:nvSpPr>
        <p:spPr bwMode="auto">
          <a:xfrm>
            <a:off x="0" y="8829675"/>
            <a:ext cx="7010400" cy="465138"/>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numCol="1" anchor="b" anchorCtr="0" compatLnSpc="1">
            <a:prstTxWarp prst="textNoShape">
              <a:avLst/>
            </a:prstTxWarp>
          </a:bodyPr>
          <a:lstStyle>
            <a:lvl1pPr>
              <a:defRPr sz="600">
                <a:solidFill>
                  <a:srgbClr val="000000"/>
                </a:solidFill>
                <a:latin typeface="Calibri"/>
                <a:ea typeface="MS Mincho" pitchFamily="49" charset="-128"/>
                <a:cs typeface="Arial" charset="0"/>
              </a:defRPr>
            </a:lvl1pPr>
          </a:lstStyle>
          <a:p>
            <a:pPr>
              <a:defRPr/>
            </a:pPr>
            <a:r>
              <a:rPr lang="en-US" altLang="ja-JP"/>
              <a:t>© 2006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rtlCol="0" anchor="b"/>
          <a:lstStyle>
            <a:lvl1pPr algn="r" fontAlgn="auto">
              <a:spcBef>
                <a:spcPts val="0"/>
              </a:spcBef>
              <a:spcAft>
                <a:spcPts val="0"/>
              </a:spcAft>
              <a:defRPr sz="1200">
                <a:latin typeface="+mn-lt"/>
                <a:cs typeface="+mn-cs"/>
              </a:defRPr>
            </a:lvl1pPr>
          </a:lstStyle>
          <a:p>
            <a:pPr>
              <a:defRPr/>
            </a:pPr>
            <a:fld id="{C0E9F6CA-EC6D-454D-A0BB-41396F2E88C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Header Placeholder 48129"/>
          <p:cNvSpPr>
            <a:spLocks noGrp="1" noChangeArrowheads="1"/>
          </p:cNvSpPr>
          <p:nvPr>
            <p:ph type="hdr" sz="quarter"/>
          </p:nvPr>
        </p:nvSpPr>
        <p:spPr bwMode="auto">
          <a:xfrm>
            <a:off x="0" y="0"/>
            <a:ext cx="3038475" cy="465138"/>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anchor="t" compatLnSpc="1"/>
          <a:lstStyle>
            <a:lvl1pPr fontAlgn="base">
              <a:spcBef>
                <a:spcPct val="0"/>
              </a:spcBef>
              <a:spcAft>
                <a:spcPct val="0"/>
              </a:spcAft>
              <a:defRPr sz="1200">
                <a:solidFill>
                  <a:schemeClr val="tx1">
                    <a:alpha val="100000"/>
                  </a:schemeClr>
                </a:solidFill>
                <a:latin typeface="Arial"/>
                <a:cs typeface="+mn-cs"/>
              </a:defRPr>
            </a:lvl1pPr>
          </a:lstStyle>
          <a:p>
            <a:pPr>
              <a:defRPr/>
            </a:pPr>
            <a:endParaRPr lang="en-US"/>
          </a:p>
        </p:txBody>
      </p:sp>
      <p:sp>
        <p:nvSpPr>
          <p:cNvPr id="48131" name="Date Placeholder 48130"/>
          <p:cNvSpPr>
            <a:spLocks noGrp="1" noChangeArrowheads="1"/>
          </p:cNvSpPr>
          <p:nvPr>
            <p:ph type="dt" idx="1"/>
          </p:nvPr>
        </p:nvSpPr>
        <p:spPr bwMode="auto">
          <a:xfrm>
            <a:off x="3970338" y="0"/>
            <a:ext cx="3038475" cy="465138"/>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anchor="t" compatLnSpc="1"/>
          <a:lstStyle>
            <a:lvl1pPr algn="r" fontAlgn="base">
              <a:spcBef>
                <a:spcPct val="0"/>
              </a:spcBef>
              <a:spcAft>
                <a:spcPct val="0"/>
              </a:spcAft>
              <a:defRPr sz="1200">
                <a:solidFill>
                  <a:schemeClr val="tx1">
                    <a:alpha val="100000"/>
                  </a:schemeClr>
                </a:solidFill>
                <a:latin typeface="Arial"/>
                <a:cs typeface="+mn-cs"/>
              </a:defRPr>
            </a:lvl1pPr>
          </a:lstStyle>
          <a:p>
            <a:pPr>
              <a:defRPr/>
            </a:pPr>
            <a:endParaRPr lang="en-US"/>
          </a:p>
        </p:txBody>
      </p:sp>
      <p:sp>
        <p:nvSpPr>
          <p:cNvPr id="48132" name="Slide Image Placeholder 48131"/>
          <p:cNvSpPr>
            <a:spLocks noGrp="1" noRot="1" noChangeAspect="1" noChangeArrowheads="1" noTextEdit="1"/>
          </p:cNvSpPr>
          <p:nvPr>
            <p:ph type="sldImg" idx="2"/>
          </p:nvPr>
        </p:nvSpPr>
        <p:spPr bwMode="auto">
          <a:xfrm>
            <a:off x="1168400" y="696913"/>
            <a:ext cx="4673600" cy="3486150"/>
          </a:xfrm>
          <a:prstGeom prst="rect">
            <a:avLst/>
          </a:prstGeom>
          <a:noFill/>
          <a:ln w="12700">
            <a:solidFill>
              <a:prstClr val="black"/>
            </a:solidFill>
          </a:ln>
          <a:effectLst/>
        </p:spPr>
        <p:txBody>
          <a:bodyPr vert="horz" wrap="square" lIns="91440" tIns="45720" rIns="91440" bIns="45720" anchor="ctr" compatLnSpc="1"/>
          <a:lstStyle/>
          <a:p>
            <a:pPr lvl="0"/>
            <a:endParaRPr lang="en-US" noProof="0"/>
          </a:p>
        </p:txBody>
      </p:sp>
      <p:sp>
        <p:nvSpPr>
          <p:cNvPr id="5125" name="Notes Placeholder 5124"/>
          <p:cNvSpPr>
            <a:spLocks noGrp="1" noChangeArrowheads="1"/>
          </p:cNvSpPr>
          <p:nvPr>
            <p:ph type="body" sz="quarter" idx="3"/>
          </p:nvPr>
        </p:nvSpPr>
        <p:spPr bwMode="auto">
          <a:xfrm>
            <a:off x="701675" y="4416425"/>
            <a:ext cx="5607050" cy="4183063"/>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anchor="t" compatLnSpc="1"/>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8134" name="Footer Placeholder 48133"/>
          <p:cNvSpPr>
            <a:spLocks noGrp="1" noChangeArrowheads="1"/>
          </p:cNvSpPr>
          <p:nvPr>
            <p:ph type="ftr" sz="quarter" idx="4"/>
          </p:nvPr>
        </p:nvSpPr>
        <p:spPr bwMode="auto">
          <a:xfrm>
            <a:off x="0" y="8829675"/>
            <a:ext cx="7010400" cy="465138"/>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numCol="1" anchor="b" anchorCtr="0" compatLnSpc="1">
            <a:prstTxWarp prst="textNoShape">
              <a:avLst/>
            </a:prstTxWarp>
          </a:bodyPr>
          <a:lstStyle>
            <a:lvl1pPr>
              <a:defRPr sz="600">
                <a:solidFill>
                  <a:srgbClr val="000000"/>
                </a:solidFill>
                <a:ea typeface="MS Mincho" pitchFamily="49" charset="-128"/>
                <a:cs typeface="Arial" charset="0"/>
              </a:defRPr>
            </a:lvl1pPr>
          </a:lstStyle>
          <a:p>
            <a:pPr>
              <a:defRPr/>
            </a:pPr>
            <a:r>
              <a:rPr lang="en-US" altLang="ja-JP"/>
              <a:t>© 2006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a:p>
        </p:txBody>
      </p:sp>
      <p:sp>
        <p:nvSpPr>
          <p:cNvPr id="5127" name="Slide Number Placeholder 5126"/>
          <p:cNvSpPr>
            <a:spLocks noGrp="1" noChangeArrowheads="1"/>
          </p:cNvSpPr>
          <p:nvPr>
            <p:ph type="sldNum" sz="quarter" idx="5"/>
          </p:nvPr>
        </p:nvSpPr>
        <p:spPr bwMode="auto">
          <a:xfrm>
            <a:off x="3970338" y="8829675"/>
            <a:ext cx="3038475" cy="465138"/>
          </a:xfrm>
          <a:prstGeom prst="rect">
            <a:avLst/>
          </a:prstGeom>
          <a:noFill/>
          <a:ln w="9525" cap="flat" cmpd="sng" algn="ctr">
            <a:noFill/>
            <a:prstDash val="solid"/>
            <a:miter lim="800000"/>
            <a:headEnd type="none" w="med" len="med"/>
            <a:tailEnd type="none" w="med" len="med"/>
          </a:ln>
          <a:effectLst/>
        </p:spPr>
        <p:txBody>
          <a:bodyPr vert="horz" wrap="square" lIns="91440" tIns="45720" rIns="91440" bIns="45720" anchor="b" compatLnSpc="1"/>
          <a:lstStyle>
            <a:lvl1pPr algn="r" fontAlgn="base">
              <a:spcBef>
                <a:spcPct val="0"/>
              </a:spcBef>
              <a:spcAft>
                <a:spcPct val="0"/>
              </a:spcAft>
              <a:defRPr sz="1200">
                <a:solidFill>
                  <a:schemeClr val="tx1">
                    <a:alpha val="100000"/>
                  </a:schemeClr>
                </a:solidFill>
                <a:latin typeface="Arial"/>
                <a:cs typeface="+mn-cs"/>
              </a:defRPr>
            </a:lvl1pPr>
          </a:lstStyle>
          <a:p>
            <a:pPr>
              <a:defRPr/>
            </a:pPr>
            <a:fld id="{C4691752-5BFD-40C9-89CA-CFD564B6955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txBox="1">
            <a:spLocks noGrp="1" noChangeArrowheads="1"/>
          </p:cNvSpPr>
          <p:nvPr/>
        </p:nvSpPr>
        <p:spPr bwMode="auto">
          <a:xfrm>
            <a:off x="3970338" y="0"/>
            <a:ext cx="3038475" cy="465138"/>
          </a:xfrm>
          <a:prstGeom prst="rect">
            <a:avLst/>
          </a:prstGeom>
          <a:noFill/>
          <a:ln w="9525">
            <a:noFill/>
            <a:miter lim="800000"/>
            <a:headEnd/>
            <a:tailEnd/>
          </a:ln>
        </p:spPr>
        <p:txBody>
          <a:bodyPr lIns="93177" tIns="46589" rIns="93177" bIns="46589"/>
          <a:lstStyle/>
          <a:p>
            <a:pPr algn="r" defTabSz="931863"/>
            <a:fld id="{6055C45C-6C25-46A4-B1FD-7EABBAA9CC40}" type="datetime8">
              <a:rPr lang="en-US" sz="1200">
                <a:latin typeface="Times New Roman" pitchFamily="18" charset="0"/>
              </a:rPr>
              <a:pPr algn="r" defTabSz="931863"/>
              <a:t>11/24/2009 8:09 PM</a:t>
            </a:fld>
            <a:endParaRPr lang="en-US" sz="1200">
              <a:latin typeface="Times New Roman" pitchFamily="18" charset="0"/>
            </a:endParaRPr>
          </a:p>
        </p:txBody>
      </p:sp>
      <p:sp>
        <p:nvSpPr>
          <p:cNvPr id="22531" name="Rectangle 6"/>
          <p:cNvSpPr txBox="1">
            <a:spLocks noGrp="1" noChangeArrowheads="1"/>
          </p:cNvSpPr>
          <p:nvPr/>
        </p:nvSpPr>
        <p:spPr bwMode="auto">
          <a:xfrm>
            <a:off x="0" y="8937625"/>
            <a:ext cx="5792788" cy="357188"/>
          </a:xfrm>
          <a:prstGeom prst="rect">
            <a:avLst/>
          </a:prstGeom>
          <a:noFill/>
          <a:ln w="9525">
            <a:noFill/>
            <a:miter lim="800000"/>
            <a:headEnd/>
            <a:tailEnd/>
          </a:ln>
        </p:spPr>
        <p:txBody>
          <a:bodyPr lIns="93177" tIns="46589" rIns="93177" bIns="46589" anchor="b"/>
          <a:lstStyle/>
          <a:p>
            <a:pPr defTabSz="931863"/>
            <a:r>
              <a:rPr lang="en-US" sz="800"/>
              <a:t>©2005 Microsoft Corporation. All rights reserved.</a:t>
            </a:r>
          </a:p>
          <a:p>
            <a:pPr defTabSz="931863" eaLnBrk="0" hangingPunct="0"/>
            <a:r>
              <a:rPr lang="en-US" sz="800"/>
              <a:t>This presentation is for informational purposes only. Microsoft makes no warranties, express or implied, in this summary.</a:t>
            </a:r>
          </a:p>
        </p:txBody>
      </p:sp>
      <p:sp>
        <p:nvSpPr>
          <p:cNvPr id="22532" name="Rectangle 7"/>
          <p:cNvSpPr txBox="1">
            <a:spLocks noGrp="1" noChangeArrowheads="1"/>
          </p:cNvSpPr>
          <p:nvPr/>
        </p:nvSpPr>
        <p:spPr bwMode="auto">
          <a:xfrm>
            <a:off x="5707063" y="8829675"/>
            <a:ext cx="1301750" cy="465138"/>
          </a:xfrm>
          <a:prstGeom prst="rect">
            <a:avLst/>
          </a:prstGeom>
          <a:noFill/>
          <a:ln w="9525">
            <a:noFill/>
            <a:miter lim="800000"/>
            <a:headEnd/>
            <a:tailEnd/>
          </a:ln>
        </p:spPr>
        <p:txBody>
          <a:bodyPr lIns="93177" tIns="46589" rIns="93177" bIns="46589" anchor="b"/>
          <a:lstStyle/>
          <a:p>
            <a:pPr algn="r" defTabSz="931863"/>
            <a:fld id="{541755F8-DB34-4BB5-9990-AF3090EA2767}" type="slidenum">
              <a:rPr lang="en-US" sz="1200">
                <a:latin typeface="Times New Roman" pitchFamily="18" charset="0"/>
              </a:rPr>
              <a:pPr algn="r" defTabSz="931863"/>
              <a:t>1</a:t>
            </a:fld>
            <a:endParaRPr lang="en-US" sz="1200">
              <a:latin typeface="Times New Roman" pitchFamily="18" charset="0"/>
            </a:endParaRPr>
          </a:p>
        </p:txBody>
      </p:sp>
      <p:sp>
        <p:nvSpPr>
          <p:cNvPr id="22533" name="Rectangle 2"/>
          <p:cNvSpPr>
            <a:spLocks noGrp="1" noRot="1" noChangeAspect="1" noChangeArrowheads="1" noTextEdit="1"/>
          </p:cNvSpPr>
          <p:nvPr>
            <p:ph type="sldImg"/>
          </p:nvPr>
        </p:nvSpPr>
        <p:spPr>
          <a:xfrm>
            <a:off x="1181100" y="696913"/>
            <a:ext cx="4648200" cy="3486150"/>
          </a:xfrm>
          <a:noFill/>
          <a:ln>
            <a:solidFill>
              <a:srgbClr val="000000"/>
            </a:solidFill>
            <a:miter lim="800000"/>
            <a:headEnd/>
            <a:tailEnd/>
          </a:ln>
        </p:spPr>
      </p:sp>
      <p:sp>
        <p:nvSpPr>
          <p:cNvPr id="22534" name="Rectangle 3"/>
          <p:cNvSpPr>
            <a:spLocks noGrp="1" noChangeArrowheads="1"/>
          </p:cNvSpPr>
          <p:nvPr>
            <p:ph type="body" idx="1"/>
          </p:nvPr>
        </p:nvSpPr>
        <p:spPr>
          <a:noFill/>
          <a:ln/>
        </p:spPr>
        <p:txBody>
          <a:bodyPr lIns="93177" tIns="46589" rIns="93177" bIns="46589" numCol="1" anchorCtr="0">
            <a:prstTxWarp prst="textNoShape">
              <a:avLst/>
            </a:prstTxWarp>
          </a:bodyPr>
          <a:lstStyle/>
          <a:p>
            <a:pPr eaLnBrk="1" hangingPunct="1"/>
            <a:endParaRPr lang="el-G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10</a:t>
            </a:fld>
            <a:endParaRPr lang="en-US" smtClean="0">
              <a:solidFill>
                <a:schemeClr val="tx1"/>
              </a:solidFill>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11</a:t>
            </a:fld>
            <a:endParaRPr lang="en-US" smtClean="0">
              <a:solidFill>
                <a:schemeClr val="tx1"/>
              </a:solidFill>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12</a:t>
            </a:fld>
            <a:endParaRPr lang="en-US" smtClean="0">
              <a:solidFill>
                <a:schemeClr val="tx1"/>
              </a:solidFill>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n-US" dirty="0" smtClean="0"/>
              <a:t>Type = </a:t>
            </a:r>
            <a:r>
              <a:rPr lang="el-GR" dirty="0" smtClean="0"/>
              <a:t>πληροφορίες,</a:t>
            </a:r>
            <a:r>
              <a:rPr lang="el-GR" baseline="0" dirty="0" smtClean="0"/>
              <a:t> μέθοδοι, πεδία κλπ.</a:t>
            </a:r>
            <a:endParaRPr lang="en-US" dirty="0" smtClean="0"/>
          </a:p>
          <a:p>
            <a:r>
              <a:rPr lang="el-GR" dirty="0" smtClean="0"/>
              <a:t>Πλήρε</a:t>
            </a:r>
            <a:r>
              <a:rPr lang="el-GR" baseline="0" dirty="0" smtClean="0"/>
              <a:t>ς </a:t>
            </a:r>
            <a:r>
              <a:rPr lang="en-US" baseline="0" dirty="0" smtClean="0"/>
              <a:t>reflection.</a:t>
            </a:r>
          </a:p>
          <a:p>
            <a:r>
              <a:rPr lang="el-GR" baseline="0" dirty="0" smtClean="0"/>
              <a:t>Συλλέκτης Απορριμάτων</a:t>
            </a:r>
            <a:r>
              <a:rPr lang="en-US" baseline="0" dirty="0" smtClean="0"/>
              <a:t>.</a:t>
            </a:r>
            <a:endParaRPr lang="el-GR" baseline="0" dirty="0" smtClean="0"/>
          </a:p>
          <a:p>
            <a:r>
              <a:rPr lang="en-US" baseline="0" dirty="0" smtClean="0"/>
              <a:t>LINQ = </a:t>
            </a:r>
            <a:r>
              <a:rPr lang="el-GR" dirty="0" smtClean="0"/>
              <a:t>διεκπεραίωση αναζητήσεων δεδομένων μέσα στην γλώσσα προγραμματισμού</a:t>
            </a:r>
            <a:r>
              <a:rPr lang="en-US" dirty="0" smtClean="0"/>
              <a:t>.</a:t>
            </a:r>
            <a:endParaRPr lang="el-GR" dirty="0" smtClean="0"/>
          </a:p>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13</a:t>
            </a:fld>
            <a:endParaRPr lang="en-US" smtClean="0">
              <a:solidFill>
                <a:schemeClr val="tx1"/>
              </a:solidFill>
              <a:latin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n-US" dirty="0" smtClean="0"/>
              <a:t>System : </a:t>
            </a:r>
            <a:r>
              <a:rPr lang="el-GR" dirty="0" smtClean="0"/>
              <a:t>Βασικές</a:t>
            </a:r>
            <a:r>
              <a:rPr lang="el-GR" baseline="0" dirty="0" smtClean="0"/>
              <a:t> και συχνά χρησιμοποιημένες κλάσεις. Π.χ. </a:t>
            </a:r>
            <a:r>
              <a:rPr lang="en-US" baseline="0" dirty="0" smtClean="0"/>
              <a:t>Array</a:t>
            </a:r>
          </a:p>
          <a:p>
            <a:r>
              <a:rPr lang="en-US" dirty="0" err="1" smtClean="0"/>
              <a:t>System.Collections</a:t>
            </a:r>
            <a:r>
              <a:rPr lang="en-US" dirty="0" smtClean="0"/>
              <a:t> : </a:t>
            </a:r>
            <a:r>
              <a:rPr lang="el-GR" dirty="0" smtClean="0"/>
              <a:t>Ουρές,</a:t>
            </a:r>
            <a:r>
              <a:rPr lang="el-GR" baseline="0" dirty="0" smtClean="0"/>
              <a:t> λίστες κ.α.</a:t>
            </a:r>
            <a:endParaRPr lang="en-US" dirty="0" smtClean="0"/>
          </a:p>
          <a:p>
            <a:r>
              <a:rPr lang="en-US" dirty="0" err="1" smtClean="0"/>
              <a:t>System.Data</a:t>
            </a:r>
            <a:r>
              <a:rPr lang="el-GR" dirty="0" smtClean="0"/>
              <a:t> : </a:t>
            </a:r>
            <a:r>
              <a:rPr lang="en-US" dirty="0" smtClean="0"/>
              <a:t>ADO.NET</a:t>
            </a:r>
            <a:r>
              <a:rPr lang="en-US" baseline="0" dirty="0" smtClean="0"/>
              <a:t> framework </a:t>
            </a:r>
            <a:r>
              <a:rPr lang="el-GR" baseline="0" dirty="0" smtClean="0"/>
              <a:t>για προσπέλαση παντός τύπου δεδομένων.</a:t>
            </a:r>
            <a:endParaRPr lang="en-US" dirty="0" smtClean="0"/>
          </a:p>
          <a:p>
            <a:r>
              <a:rPr lang="en-US" dirty="0" err="1" smtClean="0"/>
              <a:t>System.Drawing</a:t>
            </a:r>
            <a:r>
              <a:rPr lang="el-GR" dirty="0" smtClean="0"/>
              <a:t> : </a:t>
            </a:r>
            <a:r>
              <a:rPr lang="en-US" dirty="0" smtClean="0"/>
              <a:t>GDI+ </a:t>
            </a:r>
            <a:r>
              <a:rPr lang="el-GR" dirty="0" smtClean="0"/>
              <a:t>για</a:t>
            </a:r>
            <a:r>
              <a:rPr lang="el-GR" baseline="0" dirty="0" smtClean="0"/>
              <a:t> επεξεργασία δισδιάστατων γραφικών</a:t>
            </a:r>
            <a:endParaRPr lang="en-US" dirty="0" smtClean="0"/>
          </a:p>
          <a:p>
            <a:r>
              <a:rPr lang="en-US" dirty="0" smtClean="0"/>
              <a:t>System.IO</a:t>
            </a:r>
            <a:r>
              <a:rPr lang="en-US" baseline="0" dirty="0" smtClean="0"/>
              <a:t> : </a:t>
            </a:r>
            <a:r>
              <a:rPr lang="el-GR" baseline="0" smtClean="0"/>
              <a:t>Διαχείριση αρχείων και ροών δεδομένων.</a:t>
            </a:r>
            <a:endParaRPr lang="en-US" dirty="0" smtClean="0"/>
          </a:p>
          <a:p>
            <a:r>
              <a:rPr lang="en-US" dirty="0" err="1" smtClean="0"/>
              <a:t>System.Windows.Forms</a:t>
            </a:r>
            <a:r>
              <a:rPr lang="el-GR" dirty="0" smtClean="0"/>
              <a:t> : Ό,τι</a:t>
            </a:r>
            <a:r>
              <a:rPr lang="el-GR" baseline="0" dirty="0" smtClean="0"/>
              <a:t> χρειάζεται κάποιος για τη δημιουργία προγραμμάτων με γραφικό περιβάλλον στην πλατφόρμα των </a:t>
            </a:r>
            <a:r>
              <a:rPr lang="en-US" baseline="0" dirty="0" smtClean="0"/>
              <a:t>Windows.</a:t>
            </a:r>
          </a:p>
          <a:p>
            <a:r>
              <a:rPr lang="en-US" baseline="0" dirty="0" err="1" smtClean="0"/>
              <a:t>Microsoft.WindowsMobile</a:t>
            </a:r>
            <a:r>
              <a:rPr lang="en-US" baseline="0" dirty="0" smtClean="0"/>
              <a:t> : Managed </a:t>
            </a:r>
            <a:r>
              <a:rPr lang="el-GR" baseline="0" dirty="0" smtClean="0"/>
              <a:t>κώδικας για τη διαχείριση των δυνατοτήτων των </a:t>
            </a:r>
            <a:r>
              <a:rPr lang="en-US" baseline="0" dirty="0" smtClean="0"/>
              <a:t>Windows Mobile: </a:t>
            </a:r>
          </a:p>
          <a:p>
            <a:r>
              <a:rPr lang="en-US" baseline="0" dirty="0" smtClean="0"/>
              <a:t>	</a:t>
            </a:r>
            <a:r>
              <a:rPr lang="el-GR" baseline="0" dirty="0" smtClean="0"/>
              <a:t>Πληροφορίες και ρυθμίσεις συσκευής π.χ. </a:t>
            </a:r>
            <a:r>
              <a:rPr lang="en-US" baseline="0" dirty="0" err="1" smtClean="0"/>
              <a:t>Wifi</a:t>
            </a:r>
            <a:r>
              <a:rPr lang="en-US" baseline="0" dirty="0" smtClean="0"/>
              <a:t>, Telephone, Bluetooth etc.</a:t>
            </a:r>
          </a:p>
          <a:p>
            <a:r>
              <a:rPr lang="en-US" baseline="0" dirty="0" smtClean="0"/>
              <a:t>	</a:t>
            </a:r>
            <a:r>
              <a:rPr lang="el-GR" baseline="0" dirty="0" smtClean="0"/>
              <a:t>Διαχείριση του </a:t>
            </a:r>
            <a:r>
              <a:rPr lang="en-US" baseline="0" dirty="0" smtClean="0"/>
              <a:t>Pocket Outlook</a:t>
            </a:r>
            <a:r>
              <a:rPr lang="el-GR" baseline="0" dirty="0" smtClean="0"/>
              <a:t> για Επαφές, Ημερολόγιο, Εργασίες, </a:t>
            </a:r>
            <a:r>
              <a:rPr lang="en-US" baseline="0" dirty="0" smtClean="0"/>
              <a:t>Emails, SMS, MMS</a:t>
            </a:r>
          </a:p>
          <a:p>
            <a:r>
              <a:rPr lang="en-US" baseline="0" dirty="0" smtClean="0"/>
              <a:t>	</a:t>
            </a:r>
            <a:r>
              <a:rPr lang="el-GR" baseline="0" dirty="0" smtClean="0"/>
              <a:t>Διαχείριση κάμερας</a:t>
            </a:r>
            <a:endParaRPr lang="en-US" baseline="0" dirty="0" smtClean="0"/>
          </a:p>
          <a:p>
            <a:r>
              <a:rPr lang="en-US" baseline="0" dirty="0" err="1" smtClean="0"/>
              <a:t>Microsoft.WindowsCE.Forms</a:t>
            </a:r>
            <a:r>
              <a:rPr lang="en-US" baseline="0" dirty="0" smtClean="0"/>
              <a:t> : </a:t>
            </a:r>
            <a:r>
              <a:rPr lang="el-GR" baseline="0" dirty="0" smtClean="0"/>
              <a:t>Επιπλέον διαχείριση χαρακτηριστικών των </a:t>
            </a:r>
            <a:r>
              <a:rPr lang="en-US" baseline="0" dirty="0" smtClean="0"/>
              <a:t>Windows CE </a:t>
            </a:r>
            <a:r>
              <a:rPr lang="el-GR" baseline="0" dirty="0" smtClean="0"/>
              <a:t>όπως των κουμπιών της συσκευής, του εικονικού πληκτρολογίου, και των ειδοποιήσεων.</a:t>
            </a:r>
          </a:p>
          <a:p>
            <a:r>
              <a:rPr lang="el-GR" baseline="0" dirty="0" smtClean="0"/>
              <a:t>Επίσης </a:t>
            </a:r>
            <a:r>
              <a:rPr lang="en-US" baseline="0" dirty="0" smtClean="0"/>
              <a:t>Direct3D </a:t>
            </a:r>
            <a:r>
              <a:rPr lang="el-GR" baseline="0" dirty="0" smtClean="0"/>
              <a:t>για βασικά τρισδιάστατα γραφικά.</a:t>
            </a:r>
            <a:endParaRPr lang="en-US" baseline="0"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14</a:t>
            </a:fld>
            <a:endParaRPr lang="en-US" smtClean="0">
              <a:solidFill>
                <a:schemeClr val="tx1"/>
              </a:solidFill>
              <a:latin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p:spPr>
      </p:sp>
      <p:sp>
        <p:nvSpPr>
          <p:cNvPr id="3" name="Notes Placeholder 2"/>
          <p:cNvSpPr>
            <a:spLocks noGrp="1"/>
          </p:cNvSpPr>
          <p:nvPr>
            <p:ph type="body" idx="1"/>
          </p:nvPr>
        </p:nvSpPr>
        <p:spPr/>
        <p:txBody>
          <a:bodyPr>
            <a:normAutofit/>
          </a:bodyPr>
          <a:lstStyle/>
          <a:p>
            <a:endParaRPr lang="el-GR"/>
          </a:p>
        </p:txBody>
      </p:sp>
      <p:sp>
        <p:nvSpPr>
          <p:cNvPr id="4" name="Slide Number Placeholder 3"/>
          <p:cNvSpPr>
            <a:spLocks noGrp="1"/>
          </p:cNvSpPr>
          <p:nvPr>
            <p:ph type="sldNum" sz="quarter" idx="10"/>
          </p:nvPr>
        </p:nvSpPr>
        <p:spPr/>
        <p:txBody>
          <a:bodyPr/>
          <a:lstStyle/>
          <a:p>
            <a:fld id="{C8812F89-ED86-4899-9C15-9F6EF7103AA4}" type="slidenum">
              <a:rPr lang="el-GR" smtClean="0"/>
              <a:pPr/>
              <a:t>15</a:t>
            </a:fld>
            <a:endParaRPr lang="el-G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err="1" smtClean="0"/>
              <a:t>DataSet</a:t>
            </a:r>
            <a:r>
              <a:rPr lang="en-US" dirty="0" smtClean="0"/>
              <a:t>:</a:t>
            </a:r>
            <a:r>
              <a:rPr lang="el-GR" dirty="0" smtClean="0"/>
              <a:t/>
            </a:r>
            <a:br>
              <a:rPr lang="el-GR" dirty="0" smtClean="0"/>
            </a:br>
            <a:r>
              <a:rPr lang="el-GR" dirty="0" smtClean="0"/>
              <a:t>Είναι ένα </a:t>
            </a:r>
            <a:r>
              <a:rPr lang="en-GB" dirty="0" smtClean="0"/>
              <a:t>cache </a:t>
            </a:r>
            <a:r>
              <a:rPr lang="el-GR" dirty="0" smtClean="0"/>
              <a:t>δεδομένων στη μνήμη.</a:t>
            </a:r>
          </a:p>
          <a:p>
            <a:pPr lvl="1"/>
            <a:r>
              <a:rPr lang="en-US" dirty="0" smtClean="0"/>
              <a:t>	</a:t>
            </a:r>
            <a:r>
              <a:rPr lang="el-GR" dirty="0" smtClean="0"/>
              <a:t>Είναι το κεντρικό σημείο της </a:t>
            </a:r>
            <a:r>
              <a:rPr lang="en-GB" dirty="0" smtClean="0"/>
              <a:t>ADO.NET </a:t>
            </a:r>
            <a:r>
              <a:rPr lang="el-GR" dirty="0" smtClean="0"/>
              <a:t>αρχιτεκτονικής.</a:t>
            </a:r>
          </a:p>
          <a:p>
            <a:pPr lvl="1"/>
            <a:r>
              <a:rPr lang="en-US" dirty="0" smtClean="0"/>
              <a:t>	</a:t>
            </a:r>
            <a:r>
              <a:rPr lang="el-GR" dirty="0" smtClean="0"/>
              <a:t>Είναι μια Συλλογή από </a:t>
            </a:r>
            <a:r>
              <a:rPr lang="en-GB" dirty="0" err="1" smtClean="0"/>
              <a:t>DataTables</a:t>
            </a:r>
            <a:r>
              <a:rPr lang="en-GB" dirty="0" smtClean="0"/>
              <a:t>, </a:t>
            </a:r>
            <a:r>
              <a:rPr lang="el-GR" dirty="0" smtClean="0"/>
              <a:t>πίνακες δηλαδή.</a:t>
            </a:r>
          </a:p>
          <a:p>
            <a:pPr lvl="1"/>
            <a:r>
              <a:rPr lang="en-US" dirty="0" smtClean="0"/>
              <a:t>	</a:t>
            </a:r>
            <a:r>
              <a:rPr lang="el-GR" dirty="0" smtClean="0"/>
              <a:t>Οι στήλες </a:t>
            </a:r>
            <a:r>
              <a:rPr lang="en-GB" dirty="0" smtClean="0"/>
              <a:t>(</a:t>
            </a:r>
            <a:r>
              <a:rPr lang="en-GB" dirty="0" err="1" smtClean="0"/>
              <a:t>DataColumn</a:t>
            </a:r>
            <a:r>
              <a:rPr lang="en-GB" dirty="0" smtClean="0"/>
              <a:t>)</a:t>
            </a:r>
            <a:r>
              <a:rPr lang="el-GR" dirty="0" smtClean="0"/>
              <a:t> διαφορετικών πινάκων μπορούν να συσχετισθούν με </a:t>
            </a:r>
            <a:r>
              <a:rPr lang="en-GB" dirty="0" err="1" smtClean="0"/>
              <a:t>DataRelations</a:t>
            </a:r>
            <a:r>
              <a:rPr lang="en-GB" dirty="0" smtClean="0"/>
              <a:t> (</a:t>
            </a:r>
            <a:r>
              <a:rPr lang="el-GR" dirty="0" smtClean="0"/>
              <a:t>π.χ. Ο κωδικός πελάτη σε έναν πίνακα πελατών και σε</a:t>
            </a:r>
            <a:r>
              <a:rPr lang="el-GR" baseline="0" dirty="0" smtClean="0"/>
              <a:t> </a:t>
            </a:r>
            <a:r>
              <a:rPr lang="el-GR" dirty="0" smtClean="0"/>
              <a:t>έναν πίνακα παραγγελιών των πελατών)</a:t>
            </a:r>
            <a:r>
              <a:rPr lang="en-GB" dirty="0" smtClean="0"/>
              <a:t>.</a:t>
            </a:r>
            <a:endParaRPr lang="el-GR" dirty="0" smtClean="0"/>
          </a:p>
          <a:p>
            <a:pPr lvl="1"/>
            <a:r>
              <a:rPr lang="en-US" dirty="0" smtClean="0"/>
              <a:t>	</a:t>
            </a:r>
            <a:r>
              <a:rPr lang="el-GR" dirty="0" smtClean="0"/>
              <a:t>Ένα </a:t>
            </a:r>
            <a:r>
              <a:rPr lang="en-GB" dirty="0" err="1" smtClean="0"/>
              <a:t>DataSet</a:t>
            </a:r>
            <a:r>
              <a:rPr lang="en-GB" dirty="0" smtClean="0"/>
              <a:t> </a:t>
            </a:r>
            <a:r>
              <a:rPr lang="el-GR" dirty="0" smtClean="0"/>
              <a:t>μπορεί να διαβάζει και να γράφει δεδομένα </a:t>
            </a:r>
            <a:r>
              <a:rPr lang="el-GR" i="1" dirty="0" smtClean="0"/>
              <a:t>και </a:t>
            </a:r>
            <a:r>
              <a:rPr lang="el-GR" dirty="0" smtClean="0"/>
              <a:t>σχήματα όπως </a:t>
            </a:r>
            <a:r>
              <a:rPr lang="en-GB" dirty="0" smtClean="0"/>
              <a:t>XML </a:t>
            </a:r>
            <a:r>
              <a:rPr lang="el-GR" dirty="0" smtClean="0"/>
              <a:t>αρχεία.</a:t>
            </a:r>
          </a:p>
          <a:p>
            <a:endParaRPr lang="el-GR" dirty="0"/>
          </a:p>
        </p:txBody>
      </p:sp>
      <p:sp>
        <p:nvSpPr>
          <p:cNvPr id="4" name="Slide Number Placeholder 3"/>
          <p:cNvSpPr>
            <a:spLocks noGrp="1"/>
          </p:cNvSpPr>
          <p:nvPr>
            <p:ph type="sldNum" sz="quarter" idx="10"/>
          </p:nvPr>
        </p:nvSpPr>
        <p:spPr/>
        <p:txBody>
          <a:bodyPr/>
          <a:lstStyle/>
          <a:p>
            <a:pPr>
              <a:defRPr/>
            </a:pPr>
            <a:fld id="{5A2BCB2A-4C64-4338-81A4-AD6A52BFF29B}"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n-US" baseline="0" dirty="0" err="1" smtClean="0"/>
              <a:t>DataAdapter</a:t>
            </a:r>
            <a:r>
              <a:rPr lang="en-US" baseline="0" dirty="0" smtClean="0"/>
              <a:t>:</a:t>
            </a:r>
          </a:p>
          <a:p>
            <a:r>
              <a:rPr lang="el-GR" baseline="0" dirty="0" smtClean="0"/>
              <a:t>Η γέφυρα μεταξύ του </a:t>
            </a:r>
            <a:r>
              <a:rPr lang="en-US" baseline="0" dirty="0" err="1" smtClean="0"/>
              <a:t>DataSet</a:t>
            </a:r>
            <a:r>
              <a:rPr lang="en-US" baseline="0" dirty="0" smtClean="0"/>
              <a:t> </a:t>
            </a:r>
            <a:r>
              <a:rPr lang="el-GR" baseline="0" dirty="0" smtClean="0"/>
              <a:t>και της πηγής δεδομένων. </a:t>
            </a:r>
            <a:endParaRPr lang="en-US" baseline="0" dirty="0" smtClean="0"/>
          </a:p>
          <a:p>
            <a:r>
              <a:rPr lang="en-US" baseline="0" dirty="0" smtClean="0"/>
              <a:t>	</a:t>
            </a:r>
            <a:r>
              <a:rPr lang="el-GR" baseline="0" dirty="0" smtClean="0"/>
              <a:t>Διαχειρίζεται μόνο του την αυτόματη εκτέλεση </a:t>
            </a:r>
            <a:r>
              <a:rPr lang="en-US" baseline="0" dirty="0" smtClean="0"/>
              <a:t>SQL statements </a:t>
            </a:r>
            <a:r>
              <a:rPr lang="el-GR" baseline="0" dirty="0" smtClean="0"/>
              <a:t>για την τροποποίηση της πηγής ανάλογα με τις αλλαγές που έχουν γίνει στο </a:t>
            </a:r>
            <a:r>
              <a:rPr lang="en-US" baseline="0" dirty="0" err="1" smtClean="0"/>
              <a:t>DataSet</a:t>
            </a:r>
            <a:r>
              <a:rPr lang="en-US" baseline="0" dirty="0" smtClean="0"/>
              <a:t>.</a:t>
            </a:r>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18</a:t>
            </a:fld>
            <a:endParaRPr lang="en-US" smtClean="0">
              <a:solidFill>
                <a:schemeClr val="tx1"/>
              </a:solidFill>
              <a:latin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19</a:t>
            </a:fld>
            <a:endParaRPr lang="en-US" smtClean="0">
              <a:solidFill>
                <a:schemeClr val="tx1"/>
              </a:solidFill>
              <a:latin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pPr marL="0" marR="0" lvl="1" indent="0" algn="l" defTabSz="914400" rtl="0" eaLnBrk="0" fontAlgn="base" latinLnBrk="0" hangingPunct="0">
              <a:lnSpc>
                <a:spcPct val="100000"/>
              </a:lnSpc>
              <a:spcBef>
                <a:spcPct val="30000"/>
              </a:spcBef>
              <a:spcAft>
                <a:spcPct val="0"/>
              </a:spcAft>
              <a:buClrTx/>
              <a:buSzTx/>
              <a:buFontTx/>
              <a:buNone/>
              <a:tabLst/>
              <a:defRPr/>
            </a:pPr>
            <a:r>
              <a:rPr lang="el-GR" dirty="0" smtClean="0"/>
              <a:t>Χρησιμοποιήστε την κλάση </a:t>
            </a:r>
            <a:r>
              <a:rPr lang="en-GB" b="1" dirty="0" smtClean="0"/>
              <a:t>Bitmap</a:t>
            </a:r>
            <a:r>
              <a:rPr lang="en-GB" dirty="0" smtClean="0"/>
              <a:t> </a:t>
            </a:r>
            <a:r>
              <a:rPr lang="el-GR" dirty="0" smtClean="0"/>
              <a:t>για την αποθήκευση και αντιπροσώπευση εικόνων (όπως </a:t>
            </a:r>
            <a:r>
              <a:rPr lang="en-GB" dirty="0" smtClean="0"/>
              <a:t>jpg, bmp, </a:t>
            </a:r>
            <a:r>
              <a:rPr lang="en-GB" dirty="0" err="1" smtClean="0"/>
              <a:t>png</a:t>
            </a:r>
            <a:r>
              <a:rPr lang="el-GR" dirty="0" smtClean="0"/>
              <a:t>, </a:t>
            </a:r>
            <a:r>
              <a:rPr lang="en-GB" dirty="0" smtClean="0"/>
              <a:t>gif </a:t>
            </a:r>
            <a:r>
              <a:rPr lang="el-GR" dirty="0" smtClean="0"/>
              <a:t>κ.α.). Υποστηρίζεται η διαφάνεια ενός χρώματος μόνο.</a:t>
            </a:r>
          </a:p>
          <a:p>
            <a:pPr marL="0" marR="0" lvl="1" indent="0" algn="l" defTabSz="914400" rtl="0" eaLnBrk="0" fontAlgn="base" latinLnBrk="0" hangingPunct="0">
              <a:lnSpc>
                <a:spcPct val="100000"/>
              </a:lnSpc>
              <a:spcBef>
                <a:spcPct val="30000"/>
              </a:spcBef>
              <a:spcAft>
                <a:spcPct val="0"/>
              </a:spcAft>
              <a:buClrTx/>
              <a:buSzTx/>
              <a:buFontTx/>
              <a:buNone/>
              <a:tabLst/>
              <a:defRPr/>
            </a:pPr>
            <a:r>
              <a:rPr lang="el-GR" dirty="0" smtClean="0"/>
              <a:t>Η κλάση </a:t>
            </a:r>
            <a:r>
              <a:rPr lang="en-GB" b="1" dirty="0" smtClean="0"/>
              <a:t>Font</a:t>
            </a:r>
            <a:r>
              <a:rPr lang="en-GB" dirty="0" smtClean="0"/>
              <a:t> </a:t>
            </a:r>
            <a:r>
              <a:rPr lang="el-GR" dirty="0" smtClean="0"/>
              <a:t>αντιπροσωπεύει γραμματοσειρές, μαζί με χαρακτηριστικά μεγέθους και στυλ.</a:t>
            </a:r>
          </a:p>
          <a:p>
            <a:pPr marL="0" marR="0" lvl="1" indent="0" algn="l" defTabSz="914400" rtl="0" eaLnBrk="0" fontAlgn="base" latinLnBrk="0" hangingPunct="0">
              <a:lnSpc>
                <a:spcPct val="100000"/>
              </a:lnSpc>
              <a:spcBef>
                <a:spcPct val="30000"/>
              </a:spcBef>
              <a:spcAft>
                <a:spcPct val="0"/>
              </a:spcAft>
              <a:buClrTx/>
              <a:buSzTx/>
              <a:buFontTx/>
              <a:buNone/>
              <a:tabLst/>
              <a:defRPr/>
            </a:pPr>
            <a:r>
              <a:rPr lang="el-GR" dirty="0" smtClean="0"/>
              <a:t>Η κλάση </a:t>
            </a:r>
            <a:r>
              <a:rPr lang="en-GB" b="1" dirty="0" err="1" smtClean="0"/>
              <a:t>Color</a:t>
            </a:r>
            <a:r>
              <a:rPr lang="en-GB" dirty="0" smtClean="0"/>
              <a:t> </a:t>
            </a:r>
            <a:r>
              <a:rPr lang="el-GR" dirty="0" smtClean="0"/>
              <a:t>αντιπροσωπεύει ένα </a:t>
            </a:r>
            <a:r>
              <a:rPr lang="en-GB" dirty="0" smtClean="0"/>
              <a:t>RGB </a:t>
            </a:r>
            <a:r>
              <a:rPr lang="el-GR" dirty="0" smtClean="0"/>
              <a:t>χρώμα (στις </a:t>
            </a:r>
            <a:r>
              <a:rPr lang="en-GB" dirty="0" smtClean="0"/>
              <a:t>WM </a:t>
            </a:r>
            <a:r>
              <a:rPr lang="el-GR" dirty="0" smtClean="0"/>
              <a:t>συσκευές δεν υποστηρίζεται</a:t>
            </a:r>
            <a:r>
              <a:rPr lang="en-GB" dirty="0" smtClean="0"/>
              <a:t> </a:t>
            </a:r>
            <a:r>
              <a:rPr lang="el-GR" dirty="0" smtClean="0"/>
              <a:t>το </a:t>
            </a:r>
            <a:r>
              <a:rPr lang="en-GB" dirty="0" smtClean="0"/>
              <a:t>alpha transparency)</a:t>
            </a:r>
            <a:r>
              <a:rPr lang="el-GR" dirty="0" smtClean="0"/>
              <a:t>.</a:t>
            </a:r>
          </a:p>
          <a:p>
            <a:pPr lvl="1"/>
            <a:r>
              <a:rPr lang="el-GR" dirty="0" smtClean="0"/>
              <a:t>Η κλάση </a:t>
            </a:r>
            <a:r>
              <a:rPr lang="en-GB" b="1" dirty="0" smtClean="0"/>
              <a:t>Pen</a:t>
            </a:r>
            <a:r>
              <a:rPr lang="en-GB" dirty="0" smtClean="0"/>
              <a:t> </a:t>
            </a:r>
            <a:r>
              <a:rPr lang="el-GR" dirty="0" smtClean="0"/>
              <a:t>αντιπροσωπεύει το «στυλό» (όπως μέγεθος, βαφή, στυλ γραμμής) για τη ζωγράφιση γραμμών και καμπύλων.</a:t>
            </a:r>
          </a:p>
          <a:p>
            <a:pPr lvl="1"/>
            <a:r>
              <a:rPr lang="el-GR" dirty="0" smtClean="0"/>
              <a:t>Η κλάση </a:t>
            </a:r>
            <a:r>
              <a:rPr lang="en-GB" b="1" dirty="0" smtClean="0"/>
              <a:t>Brush</a:t>
            </a:r>
            <a:r>
              <a:rPr lang="en-GB" dirty="0" smtClean="0"/>
              <a:t> </a:t>
            </a:r>
            <a:r>
              <a:rPr lang="el-GR" dirty="0" smtClean="0"/>
              <a:t>αντιπροσωπεύει τη «βαφή» για το βάψιμο του εσωτερικού σχημάτων όπως ορθογώνια, ελλείψεις, πίτες, πολύγωνα.</a:t>
            </a:r>
          </a:p>
          <a:p>
            <a:pPr lvl="2"/>
            <a:r>
              <a:rPr lang="el-GR" dirty="0" smtClean="0"/>
              <a:t>Η κλάση </a:t>
            </a:r>
            <a:r>
              <a:rPr lang="en-GB" b="1" dirty="0" err="1" smtClean="0"/>
              <a:t>SolidBrush</a:t>
            </a:r>
            <a:r>
              <a:rPr lang="en-GB" dirty="0" smtClean="0"/>
              <a:t> </a:t>
            </a:r>
            <a:r>
              <a:rPr lang="el-GR" dirty="0" smtClean="0"/>
              <a:t>είναι μια βαφή ενιαίου χρώματος.</a:t>
            </a:r>
          </a:p>
          <a:p>
            <a:pPr lvl="2"/>
            <a:r>
              <a:rPr lang="el-GR" dirty="0" smtClean="0"/>
              <a:t>Η κλάση </a:t>
            </a:r>
            <a:r>
              <a:rPr lang="en-GB" b="1" dirty="0" err="1" smtClean="0"/>
              <a:t>TextureBrush</a:t>
            </a:r>
            <a:r>
              <a:rPr lang="en-GB" dirty="0" smtClean="0"/>
              <a:t> </a:t>
            </a:r>
            <a:r>
              <a:rPr lang="el-GR" dirty="0" smtClean="0"/>
              <a:t>είναι μια βαφή εικόνας.</a:t>
            </a:r>
          </a:p>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20</a:t>
            </a:fld>
            <a:endParaRPr lang="en-US" smtClean="0">
              <a:solidFill>
                <a:schemeClr val="tx1"/>
              </a:solidFill>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0F68C969-801A-40DA-BC24-D6C46F2CE53B}" type="slidenum">
              <a:rPr lang="en-US" smtClean="0">
                <a:solidFill>
                  <a:schemeClr val="tx1"/>
                </a:solidFill>
                <a:latin typeface="Arial" charset="0"/>
              </a:rPr>
              <a:pPr/>
              <a:t>2</a:t>
            </a:fld>
            <a:endParaRPr lang="en-US" smtClean="0">
              <a:solidFill>
                <a:schemeClr val="tx1"/>
              </a:solidFill>
              <a:latin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21</a:t>
            </a:fld>
            <a:endParaRPr lang="en-US" smtClean="0">
              <a:solidFill>
                <a:schemeClr val="tx1"/>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22</a:t>
            </a:fld>
            <a:endParaRPr lang="en-US" smtClean="0">
              <a:solidFill>
                <a:schemeClr val="tx1"/>
              </a:solidFill>
              <a:latin typeface="Arial"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23</a:t>
            </a:fld>
            <a:endParaRPr lang="en-US" smtClean="0">
              <a:solidFill>
                <a:schemeClr val="tx1"/>
              </a:solidFill>
              <a:latin typeface="Arial"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3555" name="Notes Placeholder 2"/>
          <p:cNvSpPr>
            <a:spLocks noGrp="1"/>
          </p:cNvSpPr>
          <p:nvPr>
            <p:ph type="body" idx="1"/>
          </p:nvPr>
        </p:nvSpPr>
        <p:spPr>
          <a:noFill/>
          <a:ln/>
        </p:spPr>
        <p:txBody>
          <a:bodyPr numCol="1" anchorCtr="0">
            <a:prstTxWarp prst="textNoShape">
              <a:avLst/>
            </a:prstTxWarp>
          </a:bodyPr>
          <a:lstStyle/>
          <a:p>
            <a:pPr eaLnBrk="1" hangingPunct="1">
              <a:spcBef>
                <a:spcPct val="0"/>
              </a:spcBef>
              <a:buFontTx/>
              <a:buChar char="•"/>
            </a:pPr>
            <a:endParaRPr lang="el-GR" smtClean="0"/>
          </a:p>
        </p:txBody>
      </p:sp>
      <p:sp>
        <p:nvSpPr>
          <p:cNvPr id="23556" name="Slide Number Placeholder 3"/>
          <p:cNvSpPr>
            <a:spLocks noGrp="1"/>
          </p:cNvSpPr>
          <p:nvPr>
            <p:ph type="sldNum" sz="quarter" idx="5"/>
          </p:nvPr>
        </p:nvSpPr>
        <p:spPr>
          <a:noFill/>
          <a:ln>
            <a:headEnd/>
            <a:tailEnd/>
          </a:ln>
        </p:spPr>
        <p:txBody>
          <a:bodyPr numCol="1" anchorCtr="0">
            <a:prstTxWarp prst="textNoShape">
              <a:avLst/>
            </a:prstTxWarp>
          </a:bodyPr>
          <a:lstStyle/>
          <a:p>
            <a:fld id="{8E85FA63-61E1-4BA4-BA84-E8678E3421C5}" type="slidenum">
              <a:rPr lang="en-US" smtClean="0">
                <a:solidFill>
                  <a:schemeClr val="tx1"/>
                </a:solidFill>
                <a:latin typeface="Arial" charset="0"/>
              </a:rPr>
              <a:pPr/>
              <a:t>24</a:t>
            </a:fld>
            <a:endParaRPr lang="en-US" smtClean="0">
              <a:solidFill>
                <a:schemeClr val="tx1"/>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25</a:t>
            </a:fld>
            <a:endParaRPr lang="en-US" smtClean="0">
              <a:solidFill>
                <a:schemeClr val="tx1"/>
              </a:solidFill>
              <a:latin typeface="Arial"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l-GR" dirty="0" smtClean="0"/>
              <a:t>ΟΙ ΕΙΚΟΝΕΣ ΕΙΝΑΙ ΑΠΛΑ ΓΙΑ ΝΑ ΔΕΙΞΟΥΝ ΤΑ </a:t>
            </a:r>
            <a:r>
              <a:rPr lang="en-US" dirty="0" smtClean="0"/>
              <a:t>features </a:t>
            </a:r>
            <a:r>
              <a:rPr lang="el-GR" dirty="0" smtClean="0"/>
              <a:t>ΚΑΙ ΛΙΓΟΤΕΡΟ ΓΙΑ ΤΑ ΓΡΑΦΙΚΑ</a:t>
            </a:r>
          </a:p>
          <a:p>
            <a:endParaRPr lang="el-GR" baseline="0" dirty="0" smtClean="0"/>
          </a:p>
          <a:p>
            <a:r>
              <a:rPr lang="el-GR" baseline="0" dirty="0" smtClean="0"/>
              <a:t>Πλήρες αλλά και απλός </a:t>
            </a:r>
            <a:r>
              <a:rPr lang="en-US" baseline="0" dirty="0" smtClean="0"/>
              <a:t>Internet Explorer, </a:t>
            </a:r>
            <a:r>
              <a:rPr lang="el-GR" baseline="0" dirty="0" smtClean="0"/>
              <a:t>με </a:t>
            </a:r>
            <a:r>
              <a:rPr lang="en-US" baseline="0" dirty="0" smtClean="0"/>
              <a:t>tabs.</a:t>
            </a:r>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26</a:t>
            </a:fld>
            <a:endParaRPr lang="en-US" smtClean="0">
              <a:solidFill>
                <a:schemeClr val="tx1"/>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l-GR" dirty="0" smtClean="0"/>
              <a:t>Δεξιά ή αριστερά για αλλαγή τραγουδιού. Τίναγμα</a:t>
            </a:r>
            <a:r>
              <a:rPr lang="el-GR" baseline="0" dirty="0" smtClean="0"/>
              <a:t> για </a:t>
            </a:r>
            <a:r>
              <a:rPr lang="en-US" baseline="0" dirty="0" smtClean="0"/>
              <a:t>shuffle.</a:t>
            </a:r>
          </a:p>
          <a:p>
            <a:r>
              <a:rPr lang="el-GR" baseline="0" dirty="0" smtClean="0"/>
              <a:t>Μπαταρία και σήμα βρίσκονται μέσα στα </a:t>
            </a:r>
            <a:r>
              <a:rPr lang="en-US" baseline="0" dirty="0" smtClean="0"/>
              <a:t>soft keys.</a:t>
            </a:r>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27</a:t>
            </a:fld>
            <a:endParaRPr lang="en-US" smtClean="0">
              <a:solidFill>
                <a:schemeClr val="tx1"/>
              </a:solidFill>
              <a:latin typeface="Arial"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l-GR" dirty="0" smtClean="0"/>
              <a:t>Μετάβαση</a:t>
            </a:r>
            <a:r>
              <a:rPr lang="el-GR" baseline="0" dirty="0" smtClean="0"/>
              <a:t> κατά την ενεργοποίηση του κινητού από αδράνεια.</a:t>
            </a:r>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28</a:t>
            </a:fld>
            <a:endParaRPr lang="en-US" smtClean="0">
              <a:solidFill>
                <a:schemeClr val="tx1"/>
              </a:solidFill>
              <a:latin typeface="Arial"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l-GR" dirty="0" smtClean="0"/>
              <a:t>Περιστροφή κινητού για </a:t>
            </a:r>
            <a:r>
              <a:rPr lang="en-US" dirty="0" smtClean="0"/>
              <a:t>focus </a:t>
            </a:r>
            <a:r>
              <a:rPr lang="el-GR" dirty="0" smtClean="0"/>
              <a:t>της </a:t>
            </a:r>
            <a:r>
              <a:rPr lang="el-GR" smtClean="0"/>
              <a:t>φωτογραφικής.</a:t>
            </a:r>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29</a:t>
            </a:fld>
            <a:endParaRPr lang="en-US" smtClean="0">
              <a:solidFill>
                <a:schemeClr val="tx1"/>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l-GR" dirty="0" smtClean="0"/>
              <a:t>Όταν</a:t>
            </a:r>
            <a:r>
              <a:rPr lang="el-GR" baseline="0" dirty="0" smtClean="0"/>
              <a:t> τινάζεις το κινητό, εμφανίζεται το εφέ με το νερό.</a:t>
            </a:r>
          </a:p>
          <a:p>
            <a:r>
              <a:rPr lang="el-GR" baseline="0" dirty="0" smtClean="0"/>
              <a:t>Σε άλλη κατάσταση, θα μπορείς απλά να ζωγραφίζεις με τα δάκτυλα πάνω στο κινητό.</a:t>
            </a:r>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30</a:t>
            </a:fld>
            <a:endParaRPr lang="en-US" smtClean="0">
              <a:solidFill>
                <a:schemeClr val="tx1"/>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0F68C969-801A-40DA-BC24-D6C46F2CE53B}" type="slidenum">
              <a:rPr lang="en-US" smtClean="0">
                <a:solidFill>
                  <a:schemeClr val="tx1"/>
                </a:solidFill>
                <a:latin typeface="Arial" charset="0"/>
              </a:rPr>
              <a:pPr/>
              <a:t>3</a:t>
            </a:fld>
            <a:endParaRPr lang="en-US" smtClean="0">
              <a:solidFill>
                <a:schemeClr val="tx1"/>
              </a:solidFill>
              <a:latin typeface="Arial"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31</a:t>
            </a:fld>
            <a:endParaRPr lang="en-US" smtClean="0">
              <a:solidFill>
                <a:schemeClr val="tx1"/>
              </a:solidFill>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r>
              <a:rPr lang="el-GR" dirty="0" smtClean="0"/>
              <a:t>Κούνημα</a:t>
            </a:r>
            <a:r>
              <a:rPr lang="el-GR" baseline="0" dirty="0" smtClean="0"/>
              <a:t> κινητού προς τα μπροστά για </a:t>
            </a:r>
            <a:r>
              <a:rPr lang="en-US" baseline="0" dirty="0" smtClean="0"/>
              <a:t>zoom in.</a:t>
            </a:r>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32</a:t>
            </a:fld>
            <a:endParaRPr lang="en-US" smtClean="0">
              <a:solidFill>
                <a:schemeClr val="tx1"/>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33</a:t>
            </a:fld>
            <a:endParaRPr lang="en-US" smtClean="0">
              <a:solidFill>
                <a:schemeClr val="tx1"/>
              </a:solidFill>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34</a:t>
            </a:fld>
            <a:endParaRPr lang="en-US" smtClean="0">
              <a:solidFill>
                <a:schemeClr val="tx1"/>
              </a:solidFill>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37891"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37892" name="Slide Number Placeholder 3"/>
          <p:cNvSpPr>
            <a:spLocks noGrp="1"/>
          </p:cNvSpPr>
          <p:nvPr>
            <p:ph type="sldNum" sz="quarter" idx="5"/>
          </p:nvPr>
        </p:nvSpPr>
        <p:spPr>
          <a:noFill/>
          <a:ln>
            <a:headEnd/>
            <a:tailEnd/>
          </a:ln>
        </p:spPr>
        <p:txBody>
          <a:bodyPr numCol="1" anchorCtr="0">
            <a:prstTxWarp prst="textNoShape">
              <a:avLst/>
            </a:prstTxWarp>
          </a:bodyPr>
          <a:lstStyle/>
          <a:p>
            <a:fld id="{B8652E09-06CD-4D0B-9707-5BE2F67A59A8}" type="slidenum">
              <a:rPr lang="en-US" smtClean="0">
                <a:solidFill>
                  <a:schemeClr val="tx1"/>
                </a:solidFill>
                <a:latin typeface="Arial" charset="0"/>
              </a:rPr>
              <a:pPr/>
              <a:t>35</a:t>
            </a:fld>
            <a:endParaRPr lang="en-US" smtClean="0">
              <a:solidFill>
                <a:schemeClr val="tx1"/>
              </a:solidFill>
              <a:latin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37891"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37892" name="Slide Number Placeholder 3"/>
          <p:cNvSpPr>
            <a:spLocks noGrp="1"/>
          </p:cNvSpPr>
          <p:nvPr>
            <p:ph type="sldNum" sz="quarter" idx="5"/>
          </p:nvPr>
        </p:nvSpPr>
        <p:spPr>
          <a:noFill/>
          <a:ln>
            <a:headEnd/>
            <a:tailEnd/>
          </a:ln>
        </p:spPr>
        <p:txBody>
          <a:bodyPr numCol="1" anchorCtr="0">
            <a:prstTxWarp prst="textNoShape">
              <a:avLst/>
            </a:prstTxWarp>
          </a:bodyPr>
          <a:lstStyle/>
          <a:p>
            <a:fld id="{B8652E09-06CD-4D0B-9707-5BE2F67A59A8}" type="slidenum">
              <a:rPr lang="en-US" smtClean="0">
                <a:solidFill>
                  <a:schemeClr val="tx1"/>
                </a:solidFill>
                <a:latin typeface="Arial" charset="0"/>
              </a:rPr>
              <a:pPr/>
              <a:t>36</a:t>
            </a:fld>
            <a:endParaRPr lang="en-US" smtClean="0">
              <a:solidFill>
                <a:schemeClr val="tx1"/>
              </a:solidFill>
              <a:latin typeface="Arial"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37891" name="Notes Placeholder 2"/>
          <p:cNvSpPr>
            <a:spLocks noGrp="1"/>
          </p:cNvSpPr>
          <p:nvPr>
            <p:ph type="body" idx="1"/>
          </p:nvPr>
        </p:nvSpPr>
        <p:spPr>
          <a:noFill/>
          <a:ln/>
        </p:spPr>
        <p:txBody>
          <a:bodyPr numCol="1" anchorCtr="0">
            <a:prstTxWarp prst="textNoShape">
              <a:avLst/>
            </a:prstTxWarp>
          </a:bodyPr>
          <a:lstStyle/>
          <a:p>
            <a:endParaRPr lang="el-GR" dirty="0" smtClean="0"/>
          </a:p>
        </p:txBody>
      </p:sp>
      <p:sp>
        <p:nvSpPr>
          <p:cNvPr id="37892" name="Slide Number Placeholder 3"/>
          <p:cNvSpPr>
            <a:spLocks noGrp="1"/>
          </p:cNvSpPr>
          <p:nvPr>
            <p:ph type="sldNum" sz="quarter" idx="5"/>
          </p:nvPr>
        </p:nvSpPr>
        <p:spPr>
          <a:noFill/>
          <a:ln>
            <a:headEnd/>
            <a:tailEnd/>
          </a:ln>
        </p:spPr>
        <p:txBody>
          <a:bodyPr numCol="1" anchorCtr="0">
            <a:prstTxWarp prst="textNoShape">
              <a:avLst/>
            </a:prstTxWarp>
          </a:bodyPr>
          <a:lstStyle/>
          <a:p>
            <a:fld id="{B8652E09-06CD-4D0B-9707-5BE2F67A59A8}" type="slidenum">
              <a:rPr lang="en-US" smtClean="0">
                <a:solidFill>
                  <a:schemeClr val="tx1"/>
                </a:solidFill>
                <a:latin typeface="Arial" charset="0"/>
              </a:rPr>
              <a:pPr/>
              <a:t>37</a:t>
            </a:fld>
            <a:endParaRPr lang="en-US" smtClean="0">
              <a:solidFill>
                <a:schemeClr val="tx1"/>
              </a:solidFill>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37891"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37892" name="Slide Number Placeholder 3"/>
          <p:cNvSpPr>
            <a:spLocks noGrp="1"/>
          </p:cNvSpPr>
          <p:nvPr>
            <p:ph type="sldNum" sz="quarter" idx="5"/>
          </p:nvPr>
        </p:nvSpPr>
        <p:spPr>
          <a:noFill/>
          <a:ln>
            <a:headEnd/>
            <a:tailEnd/>
          </a:ln>
        </p:spPr>
        <p:txBody>
          <a:bodyPr numCol="1" anchorCtr="0">
            <a:prstTxWarp prst="textNoShape">
              <a:avLst/>
            </a:prstTxWarp>
          </a:bodyPr>
          <a:lstStyle/>
          <a:p>
            <a:fld id="{B8652E09-06CD-4D0B-9707-5BE2F67A59A8}" type="slidenum">
              <a:rPr lang="en-US" smtClean="0">
                <a:solidFill>
                  <a:schemeClr val="tx1"/>
                </a:solidFill>
                <a:latin typeface="Arial" charset="0"/>
              </a:rPr>
              <a:pPr/>
              <a:t>38</a:t>
            </a:fld>
            <a:endParaRPr lang="en-US" smtClean="0">
              <a:solidFill>
                <a:schemeClr val="tx1"/>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0F68C969-801A-40DA-BC24-D6C46F2CE53B}" type="slidenum">
              <a:rPr lang="en-US" smtClean="0">
                <a:solidFill>
                  <a:schemeClr val="tx1"/>
                </a:solidFill>
                <a:latin typeface="Arial" charset="0"/>
              </a:rPr>
              <a:pPr/>
              <a:t>4</a:t>
            </a:fld>
            <a:endParaRPr lang="en-US" smtClean="0">
              <a:solidFill>
                <a:schemeClr val="tx1"/>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hape 3"/>
          <p:cNvSpPr>
            <a:spLocks noGrp="1" noChangeArrowheads="1"/>
          </p:cNvSpPr>
          <p:nvPr>
            <p:ph type="sldNum" sz="quarter" idx="5"/>
          </p:nvPr>
        </p:nvSpPr>
        <p:spPr>
          <a:noFill/>
          <a:ln>
            <a:headEnd/>
            <a:tailEnd/>
          </a:ln>
        </p:spPr>
        <p:txBody>
          <a:bodyPr numCol="1" anchorCtr="0">
            <a:prstTxWarp prst="textNoShape">
              <a:avLst/>
            </a:prstTxWarp>
          </a:bodyPr>
          <a:lstStyle/>
          <a:p>
            <a:fld id="{474F7B10-4712-4A91-8851-A9DCFCF948DD}" type="slidenum">
              <a:rPr lang="en-US" smtClean="0">
                <a:solidFill>
                  <a:schemeClr val="tx1"/>
                </a:solidFill>
                <a:latin typeface="Arial" charset="0"/>
              </a:rPr>
              <a:pPr/>
              <a:t>5</a:t>
            </a:fld>
            <a:endParaRPr lang="en-US" smtClean="0">
              <a:solidFill>
                <a:schemeClr val="tx1"/>
              </a:solidFill>
              <a:latin typeface="Arial" charset="0"/>
            </a:endParaRPr>
          </a:p>
        </p:txBody>
      </p:sp>
      <p:sp>
        <p:nvSpPr>
          <p:cNvPr id="38915" name="Rectangle 29697"/>
          <p:cNvSpPr>
            <a:spLocks noGrp="1" noChangeArrowheads="1"/>
          </p:cNvSpPr>
          <p:nvPr>
            <p:ph type="body" idx="1"/>
          </p:nvPr>
        </p:nvSpPr>
        <p:spPr>
          <a:xfrm>
            <a:off x="452438" y="4246563"/>
            <a:ext cx="5970587" cy="4181475"/>
          </a:xfrm>
          <a:noFill/>
          <a:ln/>
        </p:spPr>
        <p:txBody>
          <a:bodyPr numCol="1" anchorCtr="0">
            <a:prstTxWarp prst="textNoShape">
              <a:avLst/>
            </a:prstTxWarp>
          </a:bodyPr>
          <a:lstStyle/>
          <a:p>
            <a:pPr eaLnBrk="1" hangingPunct="1">
              <a:lnSpc>
                <a:spcPct val="90000"/>
              </a:lnSpc>
              <a:buFontTx/>
              <a:buChar char="•"/>
            </a:pPr>
            <a:endParaRPr lang="el-GR" sz="1000"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3555" name="Notes Placeholder 2"/>
          <p:cNvSpPr>
            <a:spLocks noGrp="1"/>
          </p:cNvSpPr>
          <p:nvPr>
            <p:ph type="body" idx="1"/>
          </p:nvPr>
        </p:nvSpPr>
        <p:spPr>
          <a:noFill/>
          <a:ln/>
        </p:spPr>
        <p:txBody>
          <a:bodyPr numCol="1" anchorCtr="0">
            <a:prstTxWarp prst="textNoShape">
              <a:avLst/>
            </a:prstTxWarp>
          </a:bodyPr>
          <a:lstStyle/>
          <a:p>
            <a:pPr eaLnBrk="1" hangingPunct="1">
              <a:spcBef>
                <a:spcPct val="0"/>
              </a:spcBef>
              <a:buFontTx/>
              <a:buChar char="•"/>
            </a:pPr>
            <a:endParaRPr lang="el-GR" smtClean="0"/>
          </a:p>
        </p:txBody>
      </p:sp>
      <p:sp>
        <p:nvSpPr>
          <p:cNvPr id="23556" name="Slide Number Placeholder 3"/>
          <p:cNvSpPr>
            <a:spLocks noGrp="1"/>
          </p:cNvSpPr>
          <p:nvPr>
            <p:ph type="sldNum" sz="quarter" idx="5"/>
          </p:nvPr>
        </p:nvSpPr>
        <p:spPr>
          <a:noFill/>
          <a:ln>
            <a:headEnd/>
            <a:tailEnd/>
          </a:ln>
        </p:spPr>
        <p:txBody>
          <a:bodyPr numCol="1" anchorCtr="0">
            <a:prstTxWarp prst="textNoShape">
              <a:avLst/>
            </a:prstTxWarp>
          </a:bodyPr>
          <a:lstStyle/>
          <a:p>
            <a:fld id="{8E85FA63-61E1-4BA4-BA84-E8678E3421C5}" type="slidenum">
              <a:rPr lang="en-US" smtClean="0">
                <a:solidFill>
                  <a:schemeClr val="tx1"/>
                </a:solidFill>
                <a:latin typeface="Arial" charset="0"/>
              </a:rPr>
              <a:pPr/>
              <a:t>6</a:t>
            </a:fld>
            <a:endParaRPr lang="en-US" smtClean="0">
              <a:solidFill>
                <a:schemeClr val="tx1"/>
              </a:solidFill>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7</a:t>
            </a:fld>
            <a:endParaRPr lang="en-US" smtClean="0">
              <a:solidFill>
                <a:schemeClr val="tx1"/>
              </a:solidFill>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8</a:t>
            </a:fld>
            <a:endParaRPr lang="en-US" smtClean="0">
              <a:solidFill>
                <a:schemeClr val="tx1"/>
              </a:solidFill>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xfrm>
            <a:off x="1181100" y="696913"/>
            <a:ext cx="4648200" cy="3486150"/>
          </a:xfrm>
          <a:noFill/>
          <a:ln>
            <a:solidFill>
              <a:srgbClr val="000000"/>
            </a:solidFill>
            <a:miter lim="800000"/>
            <a:headEnd/>
            <a:tailEnd/>
          </a:ln>
        </p:spPr>
      </p:sp>
      <p:sp>
        <p:nvSpPr>
          <p:cNvPr id="24579" name="Notes Placeholder 2"/>
          <p:cNvSpPr>
            <a:spLocks noGrp="1"/>
          </p:cNvSpPr>
          <p:nvPr>
            <p:ph type="body" idx="1"/>
          </p:nvPr>
        </p:nvSpPr>
        <p:spPr>
          <a:noFill/>
          <a:ln/>
        </p:spPr>
        <p:txBody>
          <a:bodyPr numCol="1" anchorCtr="0">
            <a:prstTxWarp prst="textNoShape">
              <a:avLst/>
            </a:prstTxWarp>
          </a:bodyPr>
          <a:lstStyle/>
          <a:p>
            <a:endParaRPr lang="el-GR" smtClean="0"/>
          </a:p>
        </p:txBody>
      </p:sp>
      <p:sp>
        <p:nvSpPr>
          <p:cNvPr id="24580" name="Slide Number Placeholder 3"/>
          <p:cNvSpPr>
            <a:spLocks noGrp="1"/>
          </p:cNvSpPr>
          <p:nvPr>
            <p:ph type="sldNum" sz="quarter" idx="5"/>
          </p:nvPr>
        </p:nvSpPr>
        <p:spPr>
          <a:noFill/>
          <a:ln>
            <a:headEnd/>
            <a:tailEnd/>
          </a:ln>
        </p:spPr>
        <p:txBody>
          <a:bodyPr numCol="1" anchorCtr="0">
            <a:prstTxWarp prst="textNoShape">
              <a:avLst/>
            </a:prstTxWarp>
          </a:bodyPr>
          <a:lstStyle/>
          <a:p>
            <a:fld id="{201BBE63-B534-41CA-9A77-9DC0A40262D4}" type="slidenum">
              <a:rPr lang="en-US" smtClean="0">
                <a:solidFill>
                  <a:schemeClr val="tx1"/>
                </a:solidFill>
                <a:latin typeface="Arial" charset="0"/>
              </a:rPr>
              <a:pPr/>
              <a:t>9</a:t>
            </a:fld>
            <a:endParaRPr lang="en-US" smtClean="0">
              <a:solidFill>
                <a:schemeClr val="tx1"/>
              </a:solidFill>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5"/>
          <p:cNvPicPr>
            <a:picLocks noChangeAspect="1" noChangeArrowheads="1"/>
          </p:cNvPicPr>
          <p:nvPr/>
        </p:nvPicPr>
        <p:blipFill>
          <a:blip r:embed="rId2"/>
          <a:srcRect/>
          <a:stretch>
            <a:fillRect/>
          </a:stretch>
        </p:blipFill>
        <p:spPr bwMode="auto">
          <a:xfrm>
            <a:off x="7862888" y="6162675"/>
            <a:ext cx="1147762" cy="371475"/>
          </a:xfrm>
          <a:prstGeom prst="rect">
            <a:avLst/>
          </a:prstGeom>
          <a:noFill/>
          <a:ln w="9525" algn="ctr">
            <a:noFill/>
            <a:miter lim="800000"/>
            <a:headEnd/>
            <a:tailEnd/>
          </a:ln>
        </p:spPr>
      </p:pic>
      <p:sp>
        <p:nvSpPr>
          <p:cNvPr id="1026" name="Rectangle 2"/>
          <p:cNvSpPr>
            <a:spLocks noGrp="1" noChangeArrowheads="1"/>
          </p:cNvSpPr>
          <p:nvPr>
            <p:ph type="title"/>
          </p:nvPr>
        </p:nvSpPr>
        <p:spPr>
          <a:xfrm>
            <a:off x="733425" y="1905000"/>
            <a:ext cx="8029575" cy="750888"/>
          </a:xfrm>
        </p:spPr>
        <p:txBody>
          <a:bodyPr/>
          <a:lstStyle>
            <a:lvl1pPr>
              <a:defRPr>
                <a:effectLst>
                  <a:outerShdw blurRad="38100" dist="38100" dir="2700000" algn="tl">
                    <a:srgbClr val="000000"/>
                  </a:outerShdw>
                </a:effectLst>
              </a:defRPr>
            </a:lvl1pPr>
          </a:lstStyle>
          <a:p>
            <a:r>
              <a:rPr lang="en-US"/>
              <a:t>Click to edit Master title style</a:t>
            </a:r>
          </a:p>
        </p:txBody>
      </p:sp>
      <p:sp>
        <p:nvSpPr>
          <p:cNvPr id="1032" name="Rectangle 8"/>
          <p:cNvSpPr>
            <a:spLocks noGrp="1" noChangeArrowheads="1"/>
          </p:cNvSpPr>
          <p:nvPr>
            <p:ph type="body" idx="1"/>
          </p:nvPr>
        </p:nvSpPr>
        <p:spPr>
          <a:xfrm>
            <a:off x="685800" y="3429000"/>
            <a:ext cx="8029575" cy="530225"/>
          </a:xfrm>
        </p:spPr>
        <p:txBody>
          <a:bodyPr/>
          <a:lstStyle>
            <a:lvl1pPr marL="0" indent="0">
              <a:spcBef>
                <a:spcPct val="0"/>
              </a:spcBef>
              <a:buFont typeface="Wingdings 2" pitchFamily="18" charset="2"/>
              <a:buNone/>
              <a:defRPr>
                <a:effectLst>
                  <a:outerShdw blurRad="38100" dist="38100" dir="2700000" algn="tl">
                    <a:srgbClr val="000000"/>
                  </a:outerShdw>
                </a:effectLst>
              </a:defRPr>
            </a:lvl1pPr>
          </a:lstStyle>
          <a:p>
            <a:r>
              <a:rPr lang="en-US"/>
              <a:t>Click to edit Master subtitle style</a:t>
            </a: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228600"/>
            <a:ext cx="2095500" cy="3403600"/>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381000" y="228600"/>
            <a:ext cx="6134100" cy="340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417638"/>
            <a:ext cx="4114800" cy="2214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417638"/>
            <a:ext cx="4114800" cy="2214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417638"/>
            <a:ext cx="4114800" cy="2214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17638"/>
            <a:ext cx="4114800" cy="2214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228600"/>
            <a:ext cx="8382000" cy="750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Title Slide</a:t>
            </a:r>
          </a:p>
        </p:txBody>
      </p:sp>
      <p:sp>
        <p:nvSpPr>
          <p:cNvPr id="1032" name="Rectangle 8"/>
          <p:cNvSpPr>
            <a:spLocks noGrp="1" noChangeArrowheads="1"/>
          </p:cNvSpPr>
          <p:nvPr>
            <p:ph type="body" idx="1"/>
          </p:nvPr>
        </p:nvSpPr>
        <p:spPr bwMode="auto">
          <a:xfrm>
            <a:off x="381000" y="1417638"/>
            <a:ext cx="8382000" cy="22145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15"/>
          <p:cNvPicPr>
            <a:picLocks noChangeAspect="1" noChangeArrowheads="1"/>
          </p:cNvPicPr>
          <p:nvPr/>
        </p:nvPicPr>
        <p:blipFill>
          <a:blip r:embed="rId16"/>
          <a:srcRect/>
          <a:stretch>
            <a:fillRect/>
          </a:stretch>
        </p:blipFill>
        <p:spPr bwMode="auto">
          <a:xfrm>
            <a:off x="7862888" y="6162675"/>
            <a:ext cx="1147762" cy="371475"/>
          </a:xfrm>
          <a:prstGeom prst="rect">
            <a:avLst/>
          </a:prstGeom>
          <a:noFill/>
          <a:ln w="9525" algn="ctr">
            <a:noFill/>
            <a:miter lim="800000"/>
            <a:headEnd/>
            <a:tailEnd/>
          </a:ln>
        </p:spPr>
      </p:pic>
    </p:spTree>
  </p:cSld>
  <p:clrMap bg1="dk2" tx1="lt1" bg2="dk1" tx2="lt2" accent1="accent1" accent2="accent2" accent3="accent3" accent4="accent4" accent5="accent5" accent6="accent6" hlink="hlink" folHlink="folHlink"/>
  <p:sldLayoutIdLst>
    <p:sldLayoutId id="2147483718"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transition>
    <p:fade/>
  </p:transition>
  <p:timing>
    <p:tnLst>
      <p:par>
        <p:cTn id="1" dur="indefinite" restart="never" nodeType="tmRoot"/>
      </p:par>
    </p:tnLst>
  </p:timing>
  <p:txStyles>
    <p:titleStyle>
      <a:lvl1pPr algn="l" rtl="0" eaLnBrk="0" fontAlgn="base" hangingPunct="0">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mj-lt"/>
          <a:ea typeface="+mj-ea"/>
          <a:cs typeface="+mj-cs"/>
        </a:defRPr>
      </a:lvl1pPr>
      <a:lvl2pPr algn="l" rtl="0" eaLnBrk="0" fontAlgn="base" hangingPunct="0">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2pPr>
      <a:lvl3pPr algn="l" rtl="0" eaLnBrk="0" fontAlgn="base" hangingPunct="0">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3pPr>
      <a:lvl4pPr algn="l" rtl="0" eaLnBrk="0" fontAlgn="base" hangingPunct="0">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4pPr>
      <a:lvl5pPr algn="l" rtl="0" eaLnBrk="0" fontAlgn="base" hangingPunct="0">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5pPr>
      <a:lvl6pPr marL="457200" algn="l" rtl="0" fontAlgn="base">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6pPr>
      <a:lvl7pPr marL="914400" algn="l" rtl="0" fontAlgn="base">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7pPr>
      <a:lvl8pPr marL="1371600" algn="l" rtl="0" fontAlgn="base">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8pPr>
      <a:lvl9pPr marL="1828800" algn="l" rtl="0" fontAlgn="base">
        <a:lnSpc>
          <a:spcPct val="90000"/>
        </a:lnSpc>
        <a:spcBef>
          <a:spcPct val="0"/>
        </a:spcBef>
        <a:spcAft>
          <a:spcPct val="0"/>
        </a:spcAft>
        <a:defRPr sz="4800">
          <a:solidFill>
            <a:schemeClr val="tx2"/>
          </a:solidFill>
          <a:effectLst>
            <a:outerShdw blurRad="38100" dist="38100" dir="2700000" algn="tl">
              <a:srgbClr val="000000">
                <a:alpha val="43137"/>
              </a:srgbClr>
            </a:outerShdw>
          </a:effectLst>
          <a:latin typeface="Arial" charset="0"/>
        </a:defRPr>
      </a:lvl9pPr>
    </p:titleStyle>
    <p:bodyStyle>
      <a:lvl1pPr marL="571500" indent="-571500" algn="l" rtl="0" eaLnBrk="0" fontAlgn="base" hangingPunct="0">
        <a:lnSpc>
          <a:spcPct val="90000"/>
        </a:lnSpc>
        <a:spcBef>
          <a:spcPct val="30000"/>
        </a:spcBef>
        <a:spcAft>
          <a:spcPct val="0"/>
        </a:spcAft>
        <a:buClr>
          <a:schemeClr val="tx2"/>
        </a:buClr>
        <a:buSzPct val="95000"/>
        <a:buFont typeface="Wingdings 2" pitchFamily="18" charset="2"/>
        <a:buBlip>
          <a:blip r:embed="rId17"/>
        </a:buBlip>
        <a:defRPr sz="3200">
          <a:solidFill>
            <a:schemeClr val="tx1"/>
          </a:solidFill>
          <a:effectLst>
            <a:outerShdw blurRad="38100" dist="38100" dir="2700000" algn="tl">
              <a:srgbClr val="000000">
                <a:alpha val="43137"/>
              </a:srgbClr>
            </a:outerShdw>
          </a:effectLst>
          <a:latin typeface="+mn-lt"/>
          <a:ea typeface="+mn-ea"/>
          <a:cs typeface="+mn-cs"/>
        </a:defRPr>
      </a:lvl1pPr>
      <a:lvl2pPr marL="1027113" indent="-454025" algn="l" rtl="0" eaLnBrk="0" fontAlgn="base" hangingPunct="0">
        <a:lnSpc>
          <a:spcPct val="90000"/>
        </a:lnSpc>
        <a:spcBef>
          <a:spcPct val="30000"/>
        </a:spcBef>
        <a:spcAft>
          <a:spcPct val="0"/>
        </a:spcAft>
        <a:buClr>
          <a:schemeClr val="tx2"/>
        </a:buClr>
        <a:buSzPct val="75000"/>
        <a:buFont typeface="Wingdings 2" pitchFamily="18" charset="2"/>
        <a:buBlip>
          <a:blip r:embed="rId17"/>
        </a:buBlip>
        <a:defRPr sz="2800">
          <a:solidFill>
            <a:schemeClr val="tx1"/>
          </a:solidFill>
          <a:effectLst>
            <a:outerShdw blurRad="38100" dist="38100" dir="2700000" algn="tl">
              <a:srgbClr val="000000">
                <a:alpha val="43137"/>
              </a:srgbClr>
            </a:outerShdw>
          </a:effectLst>
          <a:latin typeface="+mn-lt"/>
        </a:defRPr>
      </a:lvl2pPr>
      <a:lvl3pPr marL="1427163" indent="-398463" algn="l" rtl="0" eaLnBrk="0" fontAlgn="base" hangingPunct="0">
        <a:lnSpc>
          <a:spcPct val="90000"/>
        </a:lnSpc>
        <a:spcBef>
          <a:spcPct val="30000"/>
        </a:spcBef>
        <a:spcAft>
          <a:spcPct val="0"/>
        </a:spcAft>
        <a:buClr>
          <a:schemeClr val="tx2"/>
        </a:buClr>
        <a:buSzPct val="75000"/>
        <a:buFont typeface="Wingdings 2" pitchFamily="18" charset="2"/>
        <a:buBlip>
          <a:blip r:embed="rId17"/>
        </a:buBlip>
        <a:defRPr sz="2400">
          <a:solidFill>
            <a:schemeClr val="tx1"/>
          </a:solidFill>
          <a:effectLst>
            <a:outerShdw blurRad="38100" dist="38100" dir="2700000" algn="tl">
              <a:srgbClr val="000000">
                <a:alpha val="43137"/>
              </a:srgbClr>
            </a:outerShdw>
          </a:effectLst>
          <a:latin typeface="+mn-lt"/>
        </a:defRPr>
      </a:lvl3pPr>
      <a:lvl4pPr marL="1770063" indent="-341313" algn="l" rtl="0" eaLnBrk="0" fontAlgn="base" hangingPunct="0">
        <a:lnSpc>
          <a:spcPct val="90000"/>
        </a:lnSpc>
        <a:spcBef>
          <a:spcPct val="30000"/>
        </a:spcBef>
        <a:spcAft>
          <a:spcPct val="0"/>
        </a:spcAft>
        <a:buClr>
          <a:schemeClr val="tx2"/>
        </a:buClr>
        <a:buSzPct val="75000"/>
        <a:buFont typeface="Wingdings 2" pitchFamily="18" charset="2"/>
        <a:buBlip>
          <a:blip r:embed="rId17"/>
        </a:buBlip>
        <a:defRPr sz="2000">
          <a:solidFill>
            <a:schemeClr val="tx1"/>
          </a:solidFill>
          <a:effectLst>
            <a:outerShdw blurRad="38100" dist="38100" dir="2700000" algn="tl">
              <a:srgbClr val="000000">
                <a:alpha val="43137"/>
              </a:srgbClr>
            </a:outerShdw>
          </a:effectLst>
          <a:latin typeface="+mn-lt"/>
        </a:defRPr>
      </a:lvl4pPr>
      <a:lvl5pPr marL="2112963" indent="-341313" algn="l" rtl="0" eaLnBrk="0" fontAlgn="base" hangingPunct="0">
        <a:lnSpc>
          <a:spcPct val="90000"/>
        </a:lnSpc>
        <a:spcBef>
          <a:spcPct val="30000"/>
        </a:spcBef>
        <a:spcAft>
          <a:spcPct val="0"/>
        </a:spcAft>
        <a:buClr>
          <a:schemeClr val="tx2"/>
        </a:buClr>
        <a:buSzPct val="75000"/>
        <a:buFont typeface="Wingdings 2" pitchFamily="18" charset="2"/>
        <a:buBlip>
          <a:blip r:embed="rId17"/>
        </a:buBlip>
        <a:defRPr sz="2000">
          <a:solidFill>
            <a:schemeClr val="tx1"/>
          </a:solidFill>
          <a:effectLst>
            <a:outerShdw blurRad="38100" dist="38100" dir="2700000" algn="tl">
              <a:srgbClr val="000000">
                <a:alpha val="43137"/>
              </a:srgbClr>
            </a:outerShdw>
          </a:effectLst>
          <a:latin typeface="+mn-lt"/>
        </a:defRPr>
      </a:lvl5pPr>
      <a:lvl6pPr marL="2570163" indent="-341313" algn="l" rtl="0" fontAlgn="base">
        <a:lnSpc>
          <a:spcPct val="90000"/>
        </a:lnSpc>
        <a:spcBef>
          <a:spcPct val="30000"/>
        </a:spcBef>
        <a:spcAft>
          <a:spcPct val="0"/>
        </a:spcAft>
        <a:buClr>
          <a:schemeClr val="tx2"/>
        </a:buClr>
        <a:buSzPct val="75000"/>
        <a:buFont typeface="Wingdings 2" pitchFamily="18" charset="2"/>
        <a:buBlip>
          <a:blip r:embed="rId17"/>
        </a:buBlip>
        <a:defRPr sz="2000">
          <a:solidFill>
            <a:schemeClr val="tx1"/>
          </a:solidFill>
          <a:effectLst>
            <a:outerShdw blurRad="38100" dist="38100" dir="2700000" algn="tl">
              <a:srgbClr val="000000">
                <a:alpha val="43137"/>
              </a:srgbClr>
            </a:outerShdw>
          </a:effectLst>
          <a:latin typeface="+mn-lt"/>
        </a:defRPr>
      </a:lvl6pPr>
      <a:lvl7pPr marL="3027363" indent="-341313" algn="l" rtl="0" fontAlgn="base">
        <a:lnSpc>
          <a:spcPct val="90000"/>
        </a:lnSpc>
        <a:spcBef>
          <a:spcPct val="30000"/>
        </a:spcBef>
        <a:spcAft>
          <a:spcPct val="0"/>
        </a:spcAft>
        <a:buClr>
          <a:schemeClr val="tx2"/>
        </a:buClr>
        <a:buSzPct val="75000"/>
        <a:buFont typeface="Wingdings 2" pitchFamily="18" charset="2"/>
        <a:buBlip>
          <a:blip r:embed="rId17"/>
        </a:buBlip>
        <a:defRPr sz="2000">
          <a:solidFill>
            <a:schemeClr val="tx1"/>
          </a:solidFill>
          <a:effectLst>
            <a:outerShdw blurRad="38100" dist="38100" dir="2700000" algn="tl">
              <a:srgbClr val="000000">
                <a:alpha val="43137"/>
              </a:srgbClr>
            </a:outerShdw>
          </a:effectLst>
          <a:latin typeface="+mn-lt"/>
        </a:defRPr>
      </a:lvl7pPr>
      <a:lvl8pPr marL="3484563" indent="-341313" algn="l" rtl="0" fontAlgn="base">
        <a:lnSpc>
          <a:spcPct val="90000"/>
        </a:lnSpc>
        <a:spcBef>
          <a:spcPct val="30000"/>
        </a:spcBef>
        <a:spcAft>
          <a:spcPct val="0"/>
        </a:spcAft>
        <a:buClr>
          <a:schemeClr val="tx2"/>
        </a:buClr>
        <a:buSzPct val="75000"/>
        <a:buFont typeface="Wingdings 2" pitchFamily="18" charset="2"/>
        <a:buBlip>
          <a:blip r:embed="rId17"/>
        </a:buBlip>
        <a:defRPr sz="2000">
          <a:solidFill>
            <a:schemeClr val="tx1"/>
          </a:solidFill>
          <a:effectLst>
            <a:outerShdw blurRad="38100" dist="38100" dir="2700000" algn="tl">
              <a:srgbClr val="000000">
                <a:alpha val="43137"/>
              </a:srgbClr>
            </a:outerShdw>
          </a:effectLst>
          <a:latin typeface="+mn-lt"/>
        </a:defRPr>
      </a:lvl8pPr>
      <a:lvl9pPr marL="3941763" indent="-341313" algn="l" rtl="0" fontAlgn="base">
        <a:lnSpc>
          <a:spcPct val="90000"/>
        </a:lnSpc>
        <a:spcBef>
          <a:spcPct val="30000"/>
        </a:spcBef>
        <a:spcAft>
          <a:spcPct val="0"/>
        </a:spcAft>
        <a:buClr>
          <a:schemeClr val="tx2"/>
        </a:buClr>
        <a:buSzPct val="75000"/>
        <a:buFont typeface="Wingdings 2" pitchFamily="18" charset="2"/>
        <a:buBlip>
          <a:blip r:embed="rId17"/>
        </a:buBlip>
        <a:defRPr sz="2000">
          <a:solidFill>
            <a:schemeClr val="tx1"/>
          </a:solidFill>
          <a:effectLst>
            <a:outerShdw blurRad="38100" dist="38100" dir="2700000" algn="tl">
              <a:srgbClr val="000000">
                <a:alpha val="43137"/>
              </a:srgbClr>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7.png"/><Relationship Id="rId5" Type="http://schemas.openxmlformats.org/officeDocument/2006/relationships/oleObject" Target="../embeddings/oleObject1.bin"/><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gif"/><Relationship Id="rId4" Type="http://schemas.openxmlformats.org/officeDocument/2006/relationships/image" Target="../media/image8.gif"/></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studentguru.gr/"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hyperlink" Target="http://msdn2.microsoft.com/el-gr/windowsmobile/default(en-us).aspx" TargetMode="External"/><Relationship Id="rId5" Type="http://schemas.openxmlformats.org/officeDocument/2006/relationships/hyperlink" Target="http://www.studentguru.gr/blogs/kingherc" TargetMode="External"/><Relationship Id="rId4" Type="http://schemas.openxmlformats.org/officeDocument/2006/relationships/hyperlink" Target="http://kherc.brinkster.net/"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ensorapi.codeplex.com/" TargetMode="External"/><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hyperlink" Target="http://www.mymobiler.com/" TargetMode="External"/><Relationship Id="rId5" Type="http://schemas.openxmlformats.org/officeDocument/2006/relationships/hyperlink" Target="http://www.opennetcf.com/" TargetMode="External"/><Relationship Id="rId4" Type="http://schemas.openxmlformats.org/officeDocument/2006/relationships/hyperlink" Target="http://code.msdn.microsoft.com/uiframework"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5.png"/><Relationship Id="rId11" Type="http://schemas.openxmlformats.org/officeDocument/2006/relationships/image" Target="../media/image19.png"/><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12"/>
          <p:cNvPicPr>
            <a:picLocks noChangeAspect="1" noChangeArrowheads="1"/>
          </p:cNvPicPr>
          <p:nvPr/>
        </p:nvPicPr>
        <p:blipFill>
          <a:blip r:embed="rId3"/>
          <a:srcRect/>
          <a:stretch>
            <a:fillRect/>
          </a:stretch>
        </p:blipFill>
        <p:spPr bwMode="auto">
          <a:xfrm>
            <a:off x="631240" y="711416"/>
            <a:ext cx="3209925" cy="1038225"/>
          </a:xfrm>
          <a:prstGeom prst="rect">
            <a:avLst/>
          </a:prstGeom>
          <a:noFill/>
          <a:ln w="9525" algn="ctr">
            <a:noFill/>
            <a:miter lim="800000"/>
            <a:headEnd/>
            <a:tailEnd/>
          </a:ln>
        </p:spPr>
      </p:pic>
      <p:sp>
        <p:nvSpPr>
          <p:cNvPr id="5" name="Rectangle 20"/>
          <p:cNvSpPr txBox="1">
            <a:spLocks noChangeArrowheads="1"/>
          </p:cNvSpPr>
          <p:nvPr/>
        </p:nvSpPr>
        <p:spPr>
          <a:xfrm>
            <a:off x="626876" y="3440912"/>
            <a:ext cx="7070064" cy="1219866"/>
          </a:xfrm>
          <a:prstGeom prst="rect">
            <a:avLst/>
          </a:prstGeom>
        </p:spPr>
        <p:txBody>
          <a:bodyPr/>
          <a:lstStyle/>
          <a:p>
            <a:pPr marL="0" marR="0" lvl="0" indent="0" algn="l" defTabSz="914400" rtl="0" eaLnBrk="1" fontAlgn="base" latinLnBrk="0" hangingPunct="1">
              <a:lnSpc>
                <a:spcPct val="90000"/>
              </a:lnSpc>
              <a:spcBef>
                <a:spcPct val="0"/>
              </a:spcBef>
              <a:spcAft>
                <a:spcPct val="0"/>
              </a:spcAft>
              <a:buClrTx/>
              <a:buSzTx/>
              <a:buFontTx/>
              <a:buNone/>
              <a:tabLst/>
              <a:defRPr/>
            </a:pPr>
            <a:r>
              <a:rPr lang="en-US" sz="2600" kern="0" noProof="0" dirty="0" smtClean="0">
                <a:solidFill>
                  <a:schemeClr val="tx2"/>
                </a:solidFill>
                <a:effectLst>
                  <a:outerShdw blurRad="38100" dist="38100" dir="2700000" algn="tl">
                    <a:srgbClr val="000000">
                      <a:alpha val="43137"/>
                    </a:srgbClr>
                  </a:outerShdw>
                </a:effectLst>
                <a:latin typeface="+mj-lt"/>
                <a:ea typeface="+mj-ea"/>
                <a:cs typeface="+mj-cs"/>
              </a:rPr>
              <a:t>Imagine Cup 2010 Training</a:t>
            </a:r>
          </a:p>
          <a:p>
            <a:pPr marL="0" marR="0" lvl="0" indent="0" algn="l" defTabSz="914400" rtl="0" eaLnBrk="1" fontAlgn="base" latinLnBrk="0" hangingPunct="1">
              <a:lnSpc>
                <a:spcPct val="90000"/>
              </a:lnSpc>
              <a:spcBef>
                <a:spcPct val="0"/>
              </a:spcBef>
              <a:spcAft>
                <a:spcPct val="0"/>
              </a:spcAft>
              <a:buClrTx/>
              <a:buSzTx/>
              <a:buFontTx/>
              <a:buNone/>
              <a:tabLst/>
              <a:defRPr/>
            </a:pPr>
            <a:r>
              <a:rPr lang="el-GR" sz="2600" kern="0" noProof="0" dirty="0" smtClean="0">
                <a:solidFill>
                  <a:schemeClr val="tx2"/>
                </a:solidFill>
                <a:effectLst>
                  <a:outerShdw blurRad="38100" dist="38100" dir="2700000" algn="tl">
                    <a:srgbClr val="000000">
                      <a:alpha val="43137"/>
                    </a:srgbClr>
                  </a:outerShdw>
                </a:effectLst>
                <a:latin typeface="+mj-lt"/>
                <a:ea typeface="+mj-ea"/>
                <a:cs typeface="+mj-cs"/>
              </a:rPr>
              <a:t>Ψαρουδάκης Ηρακλής</a:t>
            </a:r>
            <a:r>
              <a:rPr lang="en-US" sz="2600" kern="0" noProof="0" dirty="0" smtClean="0">
                <a:solidFill>
                  <a:schemeClr val="tx2"/>
                </a:solidFill>
                <a:effectLst>
                  <a:outerShdw blurRad="38100" dist="38100" dir="2700000" algn="tl">
                    <a:srgbClr val="000000">
                      <a:alpha val="43137"/>
                    </a:srgbClr>
                  </a:outerShdw>
                </a:effectLst>
                <a:latin typeface="+mj-lt"/>
                <a:ea typeface="+mj-ea"/>
                <a:cs typeface="+mj-cs"/>
              </a:rPr>
              <a:t> </a:t>
            </a:r>
            <a:r>
              <a:rPr lang="en-US" sz="2600" kern="0" dirty="0" smtClean="0">
                <a:solidFill>
                  <a:schemeClr val="tx2"/>
                </a:solidFill>
                <a:effectLst>
                  <a:outerShdw blurRad="38100" dist="38100" dir="2700000" algn="tl">
                    <a:srgbClr val="000000">
                      <a:alpha val="43137"/>
                    </a:srgbClr>
                  </a:outerShdw>
                </a:effectLst>
                <a:latin typeface="+mj-lt"/>
                <a:ea typeface="+mj-ea"/>
                <a:cs typeface="+mj-cs"/>
              </a:rPr>
              <a:t>a.k.a. k</a:t>
            </a:r>
            <a:r>
              <a:rPr lang="en-US" sz="2600" kern="0" noProof="0" dirty="0" err="1" smtClean="0">
                <a:solidFill>
                  <a:schemeClr val="tx2"/>
                </a:solidFill>
                <a:effectLst>
                  <a:outerShdw blurRad="38100" dist="38100" dir="2700000" algn="tl">
                    <a:srgbClr val="000000">
                      <a:alpha val="43137"/>
                    </a:srgbClr>
                  </a:outerShdw>
                </a:effectLst>
                <a:latin typeface="+mj-lt"/>
                <a:ea typeface="+mj-ea"/>
                <a:cs typeface="+mj-cs"/>
              </a:rPr>
              <a:t>ingherc</a:t>
            </a:r>
            <a:endParaRPr lang="el-GR" sz="2600" kern="0" noProof="0" dirty="0" smtClean="0">
              <a:solidFill>
                <a:schemeClr val="tx2"/>
              </a:solidFill>
              <a:effectLst>
                <a:outerShdw blurRad="38100" dist="38100" dir="2700000" algn="tl">
                  <a:srgbClr val="000000">
                    <a:alpha val="43137"/>
                  </a:srgbClr>
                </a:outerShdw>
              </a:effectLst>
              <a:latin typeface="+mj-lt"/>
              <a:ea typeface="+mj-ea"/>
              <a:cs typeface="+mj-cs"/>
            </a:endParaRPr>
          </a:p>
          <a:p>
            <a:pPr marL="0" marR="0" lvl="0" indent="0" algn="l" defTabSz="914400" rtl="0" eaLnBrk="1" fontAlgn="base" latinLnBrk="0" hangingPunct="1">
              <a:lnSpc>
                <a:spcPct val="90000"/>
              </a:lnSpc>
              <a:spcBef>
                <a:spcPct val="0"/>
              </a:spcBef>
              <a:spcAft>
                <a:spcPct val="0"/>
              </a:spcAft>
              <a:buClrTx/>
              <a:buSzTx/>
              <a:buFontTx/>
              <a:buNone/>
              <a:tabLst/>
              <a:defRPr/>
            </a:pPr>
            <a:r>
              <a:rPr lang="en-US" sz="2000" kern="0" noProof="0" dirty="0" smtClean="0">
                <a:solidFill>
                  <a:schemeClr val="tx2"/>
                </a:solidFill>
                <a:effectLst>
                  <a:outerShdw blurRad="38100" dist="38100" dir="2700000" algn="tl">
                    <a:srgbClr val="000000">
                      <a:alpha val="43137"/>
                    </a:srgbClr>
                  </a:outerShdw>
                </a:effectLst>
                <a:latin typeface="+mj-lt"/>
                <a:ea typeface="+mj-ea"/>
                <a:cs typeface="+mj-cs"/>
              </a:rPr>
              <a:t>Microsoft Student Partners</a:t>
            </a:r>
            <a:endParaRPr kumimoji="0" lang="en-US" sz="2000" b="0" i="0" u="none" strike="noStrike" kern="0" cap="none" spc="0" normalizeH="0" baseline="0" noProof="0" dirty="0" smtClean="0">
              <a:ln>
                <a:noFill/>
              </a:ln>
              <a:solidFill>
                <a:schemeClr val="tx2"/>
              </a:solidFill>
              <a:effectLst>
                <a:outerShdw blurRad="38100" dist="38100" dir="2700000" algn="tl">
                  <a:srgbClr val="000000">
                    <a:alpha val="43137"/>
                  </a:srgbClr>
                </a:outerShdw>
              </a:effectLst>
              <a:uLnTx/>
              <a:uFillTx/>
              <a:latin typeface="+mj-lt"/>
              <a:ea typeface="+mj-ea"/>
              <a:cs typeface="+mj-cs"/>
            </a:endParaRPr>
          </a:p>
        </p:txBody>
      </p:sp>
      <p:sp>
        <p:nvSpPr>
          <p:cNvPr id="4" name="TextBox 3"/>
          <p:cNvSpPr txBox="1"/>
          <p:nvPr/>
        </p:nvSpPr>
        <p:spPr>
          <a:xfrm>
            <a:off x="577048" y="2698811"/>
            <a:ext cx="6637266" cy="707886"/>
          </a:xfrm>
          <a:prstGeom prst="rect">
            <a:avLst/>
          </a:prstGeom>
          <a:noFill/>
        </p:spPr>
        <p:txBody>
          <a:bodyPr wrap="none" rtlCol="0">
            <a:spAutoFit/>
          </a:bodyPr>
          <a:lstStyle/>
          <a:p>
            <a:r>
              <a:rPr lang="en-US" sz="4000" dirty="0" smtClean="0">
                <a:latin typeface="+mj-lt"/>
              </a:rPr>
              <a:t>Windows Mobile Development</a:t>
            </a:r>
            <a:endParaRPr lang="el-GR" sz="4000" dirty="0">
              <a:latin typeface="+mj-lt"/>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 name="Rectangle 33"/>
          <p:cNvSpPr/>
          <p:nvPr/>
        </p:nvSpPr>
        <p:spPr>
          <a:xfrm>
            <a:off x="437882" y="1189972"/>
            <a:ext cx="8367915" cy="539871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l-GR"/>
          </a:p>
        </p:txBody>
      </p:sp>
      <p:sp>
        <p:nvSpPr>
          <p:cNvPr id="2" name="Title 1"/>
          <p:cNvSpPr>
            <a:spLocks noGrp="1"/>
          </p:cNvSpPr>
          <p:nvPr>
            <p:ph type="title"/>
          </p:nvPr>
        </p:nvSpPr>
        <p:spPr>
          <a:xfrm>
            <a:off x="381000" y="391438"/>
            <a:ext cx="8382000" cy="750888"/>
          </a:xfrm>
        </p:spPr>
        <p:txBody>
          <a:bodyPr/>
          <a:lstStyle/>
          <a:p>
            <a:pPr>
              <a:defRPr/>
            </a:pPr>
            <a:r>
              <a:rPr lang="en-US" dirty="0" smtClean="0"/>
              <a:t>Windows Mobile 6 </a:t>
            </a:r>
            <a:r>
              <a:rPr lang="el-GR" dirty="0" smtClean="0"/>
              <a:t>εκδόσεις</a:t>
            </a:r>
            <a:endParaRPr lang="en-US" dirty="0"/>
          </a:p>
        </p:txBody>
      </p:sp>
      <p:pic>
        <p:nvPicPr>
          <p:cNvPr id="5" name="Picture 3"/>
          <p:cNvPicPr>
            <a:picLocks noChangeAspect="1" noChangeArrowheads="1"/>
          </p:cNvPicPr>
          <p:nvPr/>
        </p:nvPicPr>
        <p:blipFill>
          <a:blip r:embed="rId3"/>
          <a:stretch>
            <a:fillRect/>
          </a:stretch>
        </p:blipFill>
        <p:spPr bwMode="auto">
          <a:xfrm>
            <a:off x="592720" y="1406967"/>
            <a:ext cx="2819048" cy="4400000"/>
          </a:xfrm>
          <a:prstGeom prst="rect">
            <a:avLst/>
          </a:prstGeom>
          <a:noFill/>
          <a:ln>
            <a:noFill/>
          </a:ln>
        </p:spPr>
      </p:pic>
      <p:pic>
        <p:nvPicPr>
          <p:cNvPr id="32" name="Picture 2"/>
          <p:cNvPicPr>
            <a:picLocks noChangeAspect="1" noChangeArrowheads="1"/>
          </p:cNvPicPr>
          <p:nvPr/>
        </p:nvPicPr>
        <p:blipFill>
          <a:blip r:embed="rId4"/>
          <a:stretch>
            <a:fillRect/>
          </a:stretch>
        </p:blipFill>
        <p:spPr bwMode="auto">
          <a:xfrm>
            <a:off x="6610601" y="1256114"/>
            <a:ext cx="2133333" cy="4638096"/>
          </a:xfrm>
          <a:prstGeom prst="rect">
            <a:avLst/>
          </a:prstGeom>
          <a:noFill/>
          <a:ln>
            <a:noFill/>
          </a:ln>
        </p:spPr>
      </p:pic>
      <p:sp>
        <p:nvSpPr>
          <p:cNvPr id="38" name="TextBox 37"/>
          <p:cNvSpPr txBox="1"/>
          <p:nvPr/>
        </p:nvSpPr>
        <p:spPr>
          <a:xfrm>
            <a:off x="3464417" y="1313645"/>
            <a:ext cx="3103808" cy="4816703"/>
          </a:xfrm>
          <a:prstGeom prst="rect">
            <a:avLst/>
          </a:prstGeom>
          <a:noFill/>
        </p:spPr>
        <p:txBody>
          <a:bodyPr wrap="square" rtlCol="0">
            <a:spAutoFit/>
          </a:bodyPr>
          <a:lstStyle/>
          <a:p>
            <a:r>
              <a:rPr lang="en-US" sz="2200" dirty="0" smtClean="0">
                <a:solidFill>
                  <a:schemeClr val="bg2"/>
                </a:solidFill>
                <a:effectLst>
                  <a:outerShdw blurRad="38100" dist="38100" dir="2700000" algn="tl">
                    <a:srgbClr val="000000">
                      <a:alpha val="43137"/>
                    </a:srgbClr>
                  </a:outerShdw>
                </a:effectLst>
                <a:latin typeface="+mn-lt"/>
              </a:rPr>
              <a:t>WM6 Professional</a:t>
            </a:r>
          </a:p>
          <a:p>
            <a:pPr>
              <a:buFont typeface="Arial" pitchFamily="34" charset="0"/>
              <a:buChar char="•"/>
            </a:pPr>
            <a:r>
              <a:rPr lang="el-GR" sz="2200" dirty="0" smtClean="0">
                <a:solidFill>
                  <a:schemeClr val="bg2"/>
                </a:solidFill>
                <a:effectLst>
                  <a:outerShdw blurRad="38100" dist="38100" dir="2700000" algn="tl">
                    <a:srgbClr val="000000">
                      <a:alpha val="43137"/>
                    </a:srgbClr>
                  </a:outerShdw>
                </a:effectLst>
                <a:latin typeface="+mn-lt"/>
              </a:rPr>
              <a:t> </a:t>
            </a:r>
            <a:r>
              <a:rPr lang="en-US" sz="2200" dirty="0" smtClean="0">
                <a:solidFill>
                  <a:schemeClr val="bg2"/>
                </a:solidFill>
                <a:effectLst>
                  <a:outerShdw blurRad="38100" dist="38100" dir="2700000" algn="tl">
                    <a:srgbClr val="000000">
                      <a:alpha val="43137"/>
                    </a:srgbClr>
                  </a:outerShdw>
                </a:effectLst>
                <a:latin typeface="+mn-lt"/>
              </a:rPr>
              <a:t>Touch-screen</a:t>
            </a:r>
            <a:endParaRPr lang="el-GR" sz="2200" dirty="0" smtClean="0">
              <a:solidFill>
                <a:schemeClr val="bg2"/>
              </a:solidFill>
              <a:effectLst>
                <a:outerShdw blurRad="38100" dist="38100" dir="2700000" algn="tl">
                  <a:srgbClr val="000000">
                    <a:alpha val="43137"/>
                  </a:srgbClr>
                </a:outerShdw>
              </a:effectLst>
              <a:latin typeface="+mn-lt"/>
            </a:endParaRPr>
          </a:p>
          <a:p>
            <a:pPr>
              <a:buFont typeface="Arial" pitchFamily="34" charset="0"/>
              <a:buChar char="•"/>
            </a:pPr>
            <a:r>
              <a:rPr lang="el-GR" sz="2200" dirty="0" smtClean="0">
                <a:solidFill>
                  <a:schemeClr val="bg2"/>
                </a:solidFill>
                <a:effectLst>
                  <a:outerShdw blurRad="38100" dist="38100" dir="2700000" algn="tl">
                    <a:srgbClr val="000000">
                      <a:alpha val="43137"/>
                    </a:srgbClr>
                  </a:outerShdw>
                </a:effectLst>
                <a:latin typeface="+mn-lt"/>
              </a:rPr>
              <a:t> Μόνο αδρανοποίηση, όχι απενεργοποίηση</a:t>
            </a:r>
          </a:p>
          <a:p>
            <a:endParaRPr lang="en-US" sz="2200" dirty="0" smtClean="0">
              <a:solidFill>
                <a:schemeClr val="bg2"/>
              </a:solidFill>
              <a:effectLst>
                <a:outerShdw blurRad="38100" dist="38100" dir="2700000" algn="tl">
                  <a:srgbClr val="000000">
                    <a:alpha val="43137"/>
                  </a:srgbClr>
                </a:outerShdw>
              </a:effectLst>
              <a:latin typeface="+mn-lt"/>
            </a:endParaRPr>
          </a:p>
          <a:p>
            <a:pPr algn="r"/>
            <a:r>
              <a:rPr lang="en-US" sz="2200" dirty="0" smtClean="0">
                <a:solidFill>
                  <a:schemeClr val="bg2"/>
                </a:solidFill>
                <a:effectLst>
                  <a:outerShdw blurRad="38100" dist="38100" dir="2700000" algn="tl">
                    <a:srgbClr val="000000">
                      <a:alpha val="43137"/>
                    </a:srgbClr>
                  </a:outerShdw>
                </a:effectLst>
                <a:latin typeface="+mn-lt"/>
              </a:rPr>
              <a:t>WM6 Standard</a:t>
            </a:r>
            <a:endParaRPr lang="el-GR" sz="2200" dirty="0" smtClean="0">
              <a:solidFill>
                <a:schemeClr val="bg2"/>
              </a:solidFill>
              <a:effectLst>
                <a:outerShdw blurRad="38100" dist="38100" dir="2700000" algn="tl">
                  <a:srgbClr val="000000">
                    <a:alpha val="43137"/>
                  </a:srgbClr>
                </a:outerShdw>
              </a:effectLst>
              <a:latin typeface="+mn-lt"/>
            </a:endParaRPr>
          </a:p>
          <a:p>
            <a:pPr algn="r">
              <a:buFont typeface="Arial" pitchFamily="34" charset="0"/>
              <a:buChar char="•"/>
            </a:pPr>
            <a:r>
              <a:rPr lang="el-GR" sz="2200" dirty="0" smtClean="0">
                <a:solidFill>
                  <a:schemeClr val="bg2"/>
                </a:solidFill>
                <a:effectLst>
                  <a:outerShdw blurRad="38100" dist="38100" dir="2700000" algn="tl">
                    <a:srgbClr val="000000">
                      <a:alpha val="43137"/>
                    </a:srgbClr>
                  </a:outerShdw>
                </a:effectLst>
                <a:latin typeface="+mn-lt"/>
              </a:rPr>
              <a:t> Αριθμητικό πληκτρολόγιο μόνο</a:t>
            </a:r>
            <a:br>
              <a:rPr lang="el-GR" sz="2200" dirty="0" smtClean="0">
                <a:solidFill>
                  <a:schemeClr val="bg2"/>
                </a:solidFill>
                <a:effectLst>
                  <a:outerShdw blurRad="38100" dist="38100" dir="2700000" algn="tl">
                    <a:srgbClr val="000000">
                      <a:alpha val="43137"/>
                    </a:srgbClr>
                  </a:outerShdw>
                </a:effectLst>
                <a:latin typeface="+mn-lt"/>
              </a:rPr>
            </a:br>
            <a:endParaRPr lang="el-GR" sz="2200" dirty="0" smtClean="0">
              <a:solidFill>
                <a:schemeClr val="bg2"/>
              </a:solidFill>
              <a:effectLst>
                <a:outerShdw blurRad="38100" dist="38100" dir="2700000" algn="tl">
                  <a:srgbClr val="000000">
                    <a:alpha val="43137"/>
                  </a:srgbClr>
                </a:outerShdw>
              </a:effectLst>
              <a:latin typeface="+mn-lt"/>
            </a:endParaRPr>
          </a:p>
          <a:p>
            <a:r>
              <a:rPr lang="el-GR" sz="2200" dirty="0" smtClean="0">
                <a:solidFill>
                  <a:schemeClr val="bg2"/>
                </a:solidFill>
                <a:effectLst>
                  <a:outerShdw blurRad="38100" dist="38100" dir="2700000" algn="tl">
                    <a:srgbClr val="000000">
                      <a:alpha val="43137"/>
                    </a:srgbClr>
                  </a:outerShdw>
                </a:effectLst>
                <a:latin typeface="+mn-lt"/>
              </a:rPr>
              <a:t>Κάποια κοινά κουμπιά:</a:t>
            </a:r>
          </a:p>
          <a:p>
            <a:pPr>
              <a:buFont typeface="Arial" pitchFamily="34" charset="0"/>
              <a:buChar char="•"/>
            </a:pPr>
            <a:r>
              <a:rPr lang="el-GR" sz="2200" dirty="0" smtClean="0">
                <a:solidFill>
                  <a:schemeClr val="bg2"/>
                </a:solidFill>
                <a:effectLst>
                  <a:outerShdw blurRad="38100" dist="38100" dir="2700000" algn="tl">
                    <a:srgbClr val="000000">
                      <a:alpha val="43137"/>
                    </a:srgbClr>
                  </a:outerShdw>
                </a:effectLst>
                <a:latin typeface="+mn-lt"/>
              </a:rPr>
              <a:t> 2 </a:t>
            </a:r>
            <a:r>
              <a:rPr lang="en-US" sz="2200" dirty="0" smtClean="0">
                <a:solidFill>
                  <a:schemeClr val="bg2"/>
                </a:solidFill>
                <a:effectLst>
                  <a:outerShdw blurRad="38100" dist="38100" dir="2700000" algn="tl">
                    <a:srgbClr val="000000">
                      <a:alpha val="43137"/>
                    </a:srgbClr>
                  </a:outerShdw>
                </a:effectLst>
                <a:latin typeface="+mn-lt"/>
              </a:rPr>
              <a:t>soft keys</a:t>
            </a:r>
          </a:p>
          <a:p>
            <a:pPr>
              <a:buFont typeface="Arial" pitchFamily="34" charset="0"/>
              <a:buChar char="•"/>
            </a:pPr>
            <a:r>
              <a:rPr lang="en-US" sz="2200" dirty="0" smtClean="0">
                <a:solidFill>
                  <a:schemeClr val="bg2"/>
                </a:solidFill>
                <a:effectLst>
                  <a:outerShdw blurRad="38100" dist="38100" dir="2700000" algn="tl">
                    <a:srgbClr val="000000">
                      <a:alpha val="43137"/>
                    </a:srgbClr>
                  </a:outerShdw>
                </a:effectLst>
                <a:latin typeface="+mn-lt"/>
              </a:rPr>
              <a:t> </a:t>
            </a:r>
            <a:r>
              <a:rPr lang="el-GR" sz="2200" dirty="0" smtClean="0">
                <a:solidFill>
                  <a:schemeClr val="bg2"/>
                </a:solidFill>
                <a:effectLst>
                  <a:outerShdw blurRad="38100" dist="38100" dir="2700000" algn="tl">
                    <a:srgbClr val="000000">
                      <a:alpha val="43137"/>
                    </a:srgbClr>
                  </a:outerShdw>
                </a:effectLst>
                <a:latin typeface="+mn-lt"/>
              </a:rPr>
              <a:t>Έλεγχος φωνής, κλήσης, κάμερας.</a:t>
            </a:r>
          </a:p>
          <a:p>
            <a:pPr>
              <a:buFont typeface="Arial" pitchFamily="34" charset="0"/>
              <a:buChar char="•"/>
            </a:pPr>
            <a:r>
              <a:rPr lang="el-GR" sz="2100" dirty="0" smtClean="0">
                <a:solidFill>
                  <a:schemeClr val="bg2"/>
                </a:solidFill>
                <a:effectLst>
                  <a:outerShdw blurRad="38100" dist="38100" dir="2700000" algn="tl">
                    <a:srgbClr val="000000">
                      <a:alpha val="43137"/>
                    </a:srgbClr>
                  </a:outerShdw>
                </a:effectLst>
                <a:latin typeface="+mn-lt"/>
              </a:rPr>
              <a:t> </a:t>
            </a:r>
            <a:r>
              <a:rPr lang="en-US" sz="2100" dirty="0" smtClean="0">
                <a:solidFill>
                  <a:schemeClr val="bg2"/>
                </a:solidFill>
                <a:effectLst>
                  <a:outerShdw blurRad="38100" dist="38100" dir="2700000" algn="tl">
                    <a:srgbClr val="000000">
                      <a:alpha val="43137"/>
                    </a:srgbClr>
                  </a:outerShdw>
                </a:effectLst>
                <a:latin typeface="+mn-lt"/>
              </a:rPr>
              <a:t>4D </a:t>
            </a:r>
            <a:r>
              <a:rPr lang="el-GR" sz="2100" dirty="0" smtClean="0">
                <a:solidFill>
                  <a:schemeClr val="bg2"/>
                </a:solidFill>
                <a:effectLst>
                  <a:outerShdw blurRad="38100" dist="38100" dir="2700000" algn="tl">
                    <a:srgbClr val="000000">
                      <a:alpha val="43137"/>
                    </a:srgbClr>
                  </a:outerShdw>
                </a:effectLst>
                <a:latin typeface="+mn-lt"/>
              </a:rPr>
              <a:t>χειριστήριο</a:t>
            </a:r>
            <a:r>
              <a:rPr lang="en-US" sz="2100" dirty="0" smtClean="0">
                <a:solidFill>
                  <a:schemeClr val="bg2"/>
                </a:solidFill>
                <a:effectLst>
                  <a:outerShdw blurRad="38100" dist="38100" dir="2700000" algn="tl">
                    <a:srgbClr val="000000">
                      <a:alpha val="43137"/>
                    </a:srgbClr>
                  </a:outerShdw>
                </a:effectLst>
                <a:latin typeface="+mn-lt"/>
              </a:rPr>
              <a:t> </a:t>
            </a:r>
            <a:r>
              <a:rPr lang="el-GR" sz="2100" dirty="0" smtClean="0">
                <a:solidFill>
                  <a:schemeClr val="bg2"/>
                </a:solidFill>
                <a:effectLst>
                  <a:outerShdw blurRad="38100" dist="38100" dir="2700000" algn="tl">
                    <a:srgbClr val="000000">
                      <a:alpha val="43137"/>
                    </a:srgbClr>
                  </a:outerShdw>
                </a:effectLst>
                <a:latin typeface="+mn-lt"/>
              </a:rPr>
              <a:t>συνήθως</a:t>
            </a:r>
            <a:endParaRPr lang="en-US" sz="2100" dirty="0" smtClean="0">
              <a:solidFill>
                <a:schemeClr val="bg2"/>
              </a:solidFill>
              <a:effectLst>
                <a:outerShdw blurRad="38100" dist="38100" dir="2700000" algn="tl">
                  <a:srgbClr val="000000">
                    <a:alpha val="43137"/>
                  </a:srgbClr>
                </a:outerShdw>
              </a:effectLst>
              <a:latin typeface="+mn-lt"/>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l-GR" dirty="0" smtClean="0"/>
              <a:t>Χαρακτηριστικά συσκευών</a:t>
            </a:r>
            <a:endParaRPr lang="en-US" dirty="0"/>
          </a:p>
        </p:txBody>
      </p:sp>
      <p:sp>
        <p:nvSpPr>
          <p:cNvPr id="3" name="Content Placeholder 2"/>
          <p:cNvSpPr>
            <a:spLocks noGrp="1"/>
          </p:cNvSpPr>
          <p:nvPr>
            <p:ph idx="1"/>
          </p:nvPr>
        </p:nvSpPr>
        <p:spPr>
          <a:xfrm>
            <a:off x="381000" y="1417638"/>
            <a:ext cx="8382000" cy="4930581"/>
          </a:xfrm>
        </p:spPr>
        <p:txBody>
          <a:bodyPr/>
          <a:lstStyle/>
          <a:p>
            <a:r>
              <a:rPr lang="el-GR" sz="3000" dirty="0" smtClean="0"/>
              <a:t>Η ισχύς και σταθερότητα των συσκευών είναι ακόμα μικρή.</a:t>
            </a:r>
            <a:endParaRPr lang="en-GB" sz="3000" dirty="0" smtClean="0"/>
          </a:p>
          <a:p>
            <a:pPr lvl="1"/>
            <a:r>
              <a:rPr lang="el-GR" dirty="0" smtClean="0"/>
              <a:t>Περιορισμένη </a:t>
            </a:r>
            <a:r>
              <a:rPr lang="en-US" dirty="0" smtClean="0"/>
              <a:t>CPU, GPU, </a:t>
            </a:r>
            <a:r>
              <a:rPr lang="el-GR" dirty="0" smtClean="0"/>
              <a:t>μνήμη.</a:t>
            </a:r>
          </a:p>
          <a:p>
            <a:pPr lvl="1"/>
            <a:r>
              <a:rPr lang="el-GR" dirty="0" smtClean="0"/>
              <a:t>Οπότε ελαχιστοποιούμε τις εκτελεστικές απαιτήσεις και τα δεδομένα που μεταφέρονται.</a:t>
            </a:r>
          </a:p>
          <a:p>
            <a:pPr lvl="1"/>
            <a:r>
              <a:rPr lang="el-GR" dirty="0" smtClean="0"/>
              <a:t>Αργές τηλεπικοινωνίες (</a:t>
            </a:r>
            <a:r>
              <a:rPr lang="en-US" dirty="0" smtClean="0"/>
              <a:t>GPRS, EDGE)</a:t>
            </a:r>
            <a:r>
              <a:rPr lang="el-GR" dirty="0" smtClean="0"/>
              <a:t> και πιο σπάνια λίγο γρηγορότερες (</a:t>
            </a:r>
            <a:r>
              <a:rPr lang="en-US" dirty="0" smtClean="0"/>
              <a:t>3G, Wi-Fi).</a:t>
            </a:r>
          </a:p>
          <a:p>
            <a:pPr lvl="1"/>
            <a:r>
              <a:rPr lang="el-GR" dirty="0" smtClean="0"/>
              <a:t>Οι συνδέσεις δεδομένων δεν είναι σταθερές, πάντα σχεδιάζουμε αναλόγως. Επιπλεόν συνήθως κοστίζουν όσο χρησιμοποιούνται.</a:t>
            </a:r>
            <a:endParaRPr lang="en-US" dirty="0" smtClean="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29430"/>
          </a:xfrm>
        </p:spPr>
        <p:txBody>
          <a:bodyPr/>
          <a:lstStyle/>
          <a:p>
            <a:pPr>
              <a:defRPr/>
            </a:pPr>
            <a:r>
              <a:rPr lang="el-GR" sz="4600" dirty="0" smtClean="0"/>
              <a:t>Αποθήκευση &amp; προσανατολισμός</a:t>
            </a:r>
            <a:endParaRPr lang="en-US" sz="4600" dirty="0"/>
          </a:p>
        </p:txBody>
      </p:sp>
      <p:sp>
        <p:nvSpPr>
          <p:cNvPr id="3" name="Content Placeholder 2"/>
          <p:cNvSpPr>
            <a:spLocks noGrp="1"/>
          </p:cNvSpPr>
          <p:nvPr>
            <p:ph idx="1"/>
          </p:nvPr>
        </p:nvSpPr>
        <p:spPr>
          <a:xfrm>
            <a:off x="381000" y="1683978"/>
            <a:ext cx="8382000" cy="4413516"/>
          </a:xfrm>
        </p:spPr>
        <p:txBody>
          <a:bodyPr/>
          <a:lstStyle/>
          <a:p>
            <a:r>
              <a:rPr lang="el-GR" dirty="0" smtClean="0"/>
              <a:t>Δύο μέρη αποθήκευσης:</a:t>
            </a:r>
          </a:p>
          <a:p>
            <a:pPr lvl="1"/>
            <a:r>
              <a:rPr lang="el-GR" dirty="0" smtClean="0"/>
              <a:t>Κατευθείαν στην συσκευή. Τυπικά είναι μια περιορισμένης χωρητικότητας </a:t>
            </a:r>
            <a:r>
              <a:rPr lang="en-US" dirty="0" smtClean="0"/>
              <a:t>flash memory.</a:t>
            </a:r>
          </a:p>
          <a:p>
            <a:pPr lvl="1"/>
            <a:r>
              <a:rPr lang="el-GR" dirty="0" smtClean="0"/>
              <a:t>Αφαιρούμενα μέσα </a:t>
            </a:r>
            <a:r>
              <a:rPr lang="en-US" dirty="0" smtClean="0"/>
              <a:t>(Compact Flash, Secure Digital, etc)</a:t>
            </a:r>
            <a:r>
              <a:rPr lang="el-GR" dirty="0" smtClean="0"/>
              <a:t> με μεγάλη χωρητικότητα.</a:t>
            </a:r>
          </a:p>
          <a:p>
            <a:r>
              <a:rPr lang="el-GR" dirty="0" smtClean="0"/>
              <a:t>Τα </a:t>
            </a:r>
            <a:r>
              <a:rPr lang="en-US" dirty="0" smtClean="0"/>
              <a:t>Pocket PCs </a:t>
            </a:r>
            <a:r>
              <a:rPr lang="el-GR" dirty="0" smtClean="0"/>
              <a:t>έχουν τη δυνατότητα αλλαγής προσανατολισμού οθόνης (πορτραίτο και τοπιογραφία).</a:t>
            </a:r>
          </a:p>
          <a:p>
            <a:pPr lvl="1"/>
            <a:r>
              <a:rPr lang="el-GR" dirty="0" smtClean="0"/>
              <a:t>Αποφεύγουμε όσο το δυνατόν το </a:t>
            </a:r>
            <a:r>
              <a:rPr lang="en-US" dirty="0" smtClean="0"/>
              <a:t>scrolling.</a:t>
            </a: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smtClean="0"/>
              <a:t>.NET Compact Framework 3.5</a:t>
            </a:r>
            <a:endParaRPr lang="en-US" dirty="0"/>
          </a:p>
        </p:txBody>
      </p:sp>
      <p:sp>
        <p:nvSpPr>
          <p:cNvPr id="3" name="Content Placeholder 2"/>
          <p:cNvSpPr>
            <a:spLocks noGrp="1"/>
          </p:cNvSpPr>
          <p:nvPr>
            <p:ph idx="1"/>
          </p:nvPr>
        </p:nvSpPr>
        <p:spPr>
          <a:xfrm>
            <a:off x="381000" y="1923684"/>
            <a:ext cx="8382000" cy="2308324"/>
          </a:xfrm>
        </p:spPr>
        <p:txBody>
          <a:bodyPr/>
          <a:lstStyle/>
          <a:p>
            <a:r>
              <a:rPr lang="el-GR" dirty="0" smtClean="0"/>
              <a:t>Αντικειμενοστραφής με </a:t>
            </a:r>
            <a:r>
              <a:rPr lang="en-US" dirty="0" smtClean="0"/>
              <a:t>Objects </a:t>
            </a:r>
            <a:r>
              <a:rPr lang="el-GR" dirty="0" smtClean="0"/>
              <a:t>και </a:t>
            </a:r>
            <a:r>
              <a:rPr lang="en-US" dirty="0" smtClean="0"/>
              <a:t>Types. </a:t>
            </a:r>
          </a:p>
          <a:p>
            <a:r>
              <a:rPr lang="el-GR" dirty="0" smtClean="0"/>
              <a:t>Οργάνωση κλάσεων σε </a:t>
            </a:r>
            <a:r>
              <a:rPr lang="en-US" dirty="0" smtClean="0"/>
              <a:t>namespaces.</a:t>
            </a:r>
          </a:p>
          <a:p>
            <a:r>
              <a:rPr lang="en-US" dirty="0" smtClean="0"/>
              <a:t>Attributes </a:t>
            </a:r>
            <a:r>
              <a:rPr lang="el-GR" dirty="0" smtClean="0"/>
              <a:t>για </a:t>
            </a:r>
            <a:r>
              <a:rPr lang="en-US" dirty="0" smtClean="0"/>
              <a:t>metadata </a:t>
            </a:r>
            <a:r>
              <a:rPr lang="el-GR" dirty="0" smtClean="0"/>
              <a:t>πληροφορίες</a:t>
            </a:r>
            <a:r>
              <a:rPr lang="en-US" dirty="0" smtClean="0"/>
              <a:t>.</a:t>
            </a:r>
          </a:p>
          <a:p>
            <a:r>
              <a:rPr lang="el-GR" dirty="0" smtClean="0"/>
              <a:t>Εισαγωγή τεχνολογίας </a:t>
            </a:r>
            <a:r>
              <a:rPr lang="en-US" dirty="0" smtClean="0"/>
              <a:t>LINQ.</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l-GR" dirty="0" smtClean="0"/>
              <a:t>Σημαντικά </a:t>
            </a:r>
            <a:r>
              <a:rPr lang="en-US" dirty="0" smtClean="0"/>
              <a:t>namespaces</a:t>
            </a:r>
            <a:endParaRPr lang="en-US" dirty="0"/>
          </a:p>
        </p:txBody>
      </p:sp>
      <p:sp>
        <p:nvSpPr>
          <p:cNvPr id="3" name="Content Placeholder 2"/>
          <p:cNvSpPr>
            <a:spLocks noGrp="1"/>
          </p:cNvSpPr>
          <p:nvPr>
            <p:ph idx="1"/>
          </p:nvPr>
        </p:nvSpPr>
        <p:spPr>
          <a:xfrm>
            <a:off x="381000" y="1417638"/>
            <a:ext cx="8382000" cy="4598182"/>
          </a:xfrm>
        </p:spPr>
        <p:txBody>
          <a:bodyPr/>
          <a:lstStyle/>
          <a:p>
            <a:r>
              <a:rPr lang="en-US" dirty="0" err="1" smtClean="0"/>
              <a:t>System.Collections</a:t>
            </a:r>
            <a:endParaRPr lang="en-US" dirty="0" smtClean="0"/>
          </a:p>
          <a:p>
            <a:r>
              <a:rPr lang="en-US" dirty="0" err="1" smtClean="0"/>
              <a:t>System.Data</a:t>
            </a:r>
            <a:endParaRPr lang="en-US" dirty="0" smtClean="0"/>
          </a:p>
          <a:p>
            <a:r>
              <a:rPr lang="en-US" dirty="0" err="1" smtClean="0"/>
              <a:t>System.Drawing</a:t>
            </a:r>
            <a:endParaRPr lang="en-US" dirty="0" smtClean="0"/>
          </a:p>
          <a:p>
            <a:r>
              <a:rPr lang="en-US" dirty="0" smtClean="0"/>
              <a:t>System.IO</a:t>
            </a:r>
          </a:p>
          <a:p>
            <a:r>
              <a:rPr lang="en-US" dirty="0" err="1" smtClean="0"/>
              <a:t>System.Windows.Forms</a:t>
            </a:r>
            <a:endParaRPr lang="en-US" dirty="0" smtClean="0"/>
          </a:p>
          <a:p>
            <a:r>
              <a:rPr lang="en-US" dirty="0" err="1" smtClean="0"/>
              <a:t>Microsoft.WindowsMobile</a:t>
            </a:r>
            <a:endParaRPr lang="el-GR" dirty="0" smtClean="0"/>
          </a:p>
          <a:p>
            <a:pPr lvl="1"/>
            <a:r>
              <a:rPr lang="el-GR" dirty="0" smtClean="0"/>
              <a:t>.</a:t>
            </a:r>
            <a:r>
              <a:rPr lang="en-US" dirty="0" smtClean="0"/>
              <a:t>Configuration, .DirectX, .</a:t>
            </a:r>
            <a:r>
              <a:rPr lang="en-US" dirty="0" err="1" smtClean="0"/>
              <a:t>PocketOutlook</a:t>
            </a:r>
            <a:endParaRPr lang="el-GR" dirty="0" smtClean="0"/>
          </a:p>
          <a:p>
            <a:r>
              <a:rPr lang="en-US" dirty="0" err="1" smtClean="0"/>
              <a:t>Microsoft.WindowsCE.Forms</a:t>
            </a:r>
            <a:endParaRPr lang="en-US" dirty="0" smtClean="0"/>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System.Windows.Forms</a:t>
            </a:r>
            <a:r>
              <a:rPr lang="en-US" dirty="0" smtClean="0"/>
              <a:t> 1/2</a:t>
            </a:r>
            <a:endParaRPr lang="el-GR" dirty="0"/>
          </a:p>
        </p:txBody>
      </p:sp>
      <p:pic>
        <p:nvPicPr>
          <p:cNvPr id="2052" name="Picture 4"/>
          <p:cNvPicPr>
            <a:picLocks noChangeAspect="1" noChangeArrowheads="1"/>
          </p:cNvPicPr>
          <p:nvPr/>
        </p:nvPicPr>
        <p:blipFill>
          <a:blip r:embed="rId3"/>
          <a:srcRect/>
          <a:stretch>
            <a:fillRect/>
          </a:stretch>
        </p:blipFill>
        <p:spPr bwMode="auto">
          <a:xfrm>
            <a:off x="2133600" y="1916668"/>
            <a:ext cx="2286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3" name="Picture 5"/>
          <p:cNvPicPr>
            <a:picLocks noChangeAspect="1" noChangeArrowheads="1"/>
          </p:cNvPicPr>
          <p:nvPr/>
        </p:nvPicPr>
        <p:blipFill>
          <a:blip r:embed="rId4"/>
          <a:srcRect/>
          <a:stretch>
            <a:fillRect/>
          </a:stretch>
        </p:blipFill>
        <p:spPr bwMode="auto">
          <a:xfrm>
            <a:off x="4495800" y="1916668"/>
            <a:ext cx="2286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914400" y="1828800"/>
            <a:ext cx="762000" cy="381000"/>
          </a:xfrm>
          <a:prstGeom prst="rect">
            <a:avLst/>
          </a:prstGeom>
          <a:noFill/>
        </p:spPr>
        <p:txBody>
          <a:bodyPr wrap="square" rtlCol="0">
            <a:spAutoFit/>
          </a:bodyPr>
          <a:lstStyle/>
          <a:p>
            <a:r>
              <a:rPr lang="en-GB" dirty="0" smtClean="0"/>
              <a:t>Label</a:t>
            </a:r>
            <a:endParaRPr lang="el-GR" dirty="0"/>
          </a:p>
        </p:txBody>
      </p:sp>
      <p:cxnSp>
        <p:nvCxnSpPr>
          <p:cNvPr id="11" name="Straight Arrow Connector 10"/>
          <p:cNvCxnSpPr>
            <a:stCxn id="9" idx="3"/>
          </p:cNvCxnSpPr>
          <p:nvPr/>
        </p:nvCxnSpPr>
        <p:spPr>
          <a:xfrm>
            <a:off x="1676400" y="2019300"/>
            <a:ext cx="533400" cy="26670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13567" y="2221468"/>
            <a:ext cx="1162833" cy="369332"/>
          </a:xfrm>
          <a:prstGeom prst="rect">
            <a:avLst/>
          </a:prstGeom>
          <a:noFill/>
        </p:spPr>
        <p:txBody>
          <a:bodyPr wrap="square" rtlCol="0">
            <a:spAutoFit/>
          </a:bodyPr>
          <a:lstStyle/>
          <a:p>
            <a:r>
              <a:rPr lang="en-GB" dirty="0" err="1" smtClean="0"/>
              <a:t>TextBox</a:t>
            </a:r>
            <a:endParaRPr lang="el-GR" dirty="0"/>
          </a:p>
        </p:txBody>
      </p:sp>
      <p:cxnSp>
        <p:nvCxnSpPr>
          <p:cNvPr id="14" name="Straight Arrow Connector 13"/>
          <p:cNvCxnSpPr>
            <a:stCxn id="12" idx="3"/>
          </p:cNvCxnSpPr>
          <p:nvPr/>
        </p:nvCxnSpPr>
        <p:spPr>
          <a:xfrm>
            <a:off x="1676400" y="2406134"/>
            <a:ext cx="533400" cy="1201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52400" y="3059668"/>
            <a:ext cx="1752600" cy="369332"/>
          </a:xfrm>
          <a:prstGeom prst="rect">
            <a:avLst/>
          </a:prstGeom>
          <a:noFill/>
        </p:spPr>
        <p:txBody>
          <a:bodyPr wrap="square" rtlCol="0">
            <a:spAutoFit/>
          </a:bodyPr>
          <a:lstStyle/>
          <a:p>
            <a:r>
              <a:rPr lang="en-GB" dirty="0" err="1" smtClean="0"/>
              <a:t>MonthCalendar</a:t>
            </a:r>
            <a:endParaRPr lang="el-GR" dirty="0"/>
          </a:p>
        </p:txBody>
      </p:sp>
      <p:cxnSp>
        <p:nvCxnSpPr>
          <p:cNvPr id="18" name="Straight Arrow Connector 17"/>
          <p:cNvCxnSpPr>
            <a:stCxn id="15" idx="3"/>
          </p:cNvCxnSpPr>
          <p:nvPr/>
        </p:nvCxnSpPr>
        <p:spPr>
          <a:xfrm>
            <a:off x="1905000" y="3244334"/>
            <a:ext cx="838200" cy="3487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609600" y="4202668"/>
            <a:ext cx="1371600" cy="369332"/>
          </a:xfrm>
          <a:prstGeom prst="rect">
            <a:avLst/>
          </a:prstGeom>
          <a:noFill/>
        </p:spPr>
        <p:txBody>
          <a:bodyPr wrap="square" rtlCol="0">
            <a:spAutoFit/>
          </a:bodyPr>
          <a:lstStyle/>
          <a:p>
            <a:r>
              <a:rPr lang="en-GB" dirty="0" err="1" smtClean="0"/>
              <a:t>TabControl</a:t>
            </a:r>
            <a:endParaRPr lang="el-GR" dirty="0"/>
          </a:p>
        </p:txBody>
      </p:sp>
      <p:cxnSp>
        <p:nvCxnSpPr>
          <p:cNvPr id="22" name="Straight Arrow Connector 21"/>
          <p:cNvCxnSpPr>
            <a:stCxn id="20" idx="3"/>
          </p:cNvCxnSpPr>
          <p:nvPr/>
        </p:nvCxnSpPr>
        <p:spPr>
          <a:xfrm>
            <a:off x="1981200" y="4387334"/>
            <a:ext cx="914400" cy="1963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352800" y="5117068"/>
            <a:ext cx="1066800" cy="369332"/>
          </a:xfrm>
          <a:prstGeom prst="rect">
            <a:avLst/>
          </a:prstGeom>
          <a:noFill/>
        </p:spPr>
        <p:txBody>
          <a:bodyPr wrap="square" rtlCol="0">
            <a:spAutoFit/>
          </a:bodyPr>
          <a:lstStyle/>
          <a:p>
            <a:r>
              <a:rPr lang="en-GB" dirty="0" smtClean="0"/>
              <a:t>Toolbar</a:t>
            </a:r>
            <a:endParaRPr lang="el-GR" dirty="0"/>
          </a:p>
        </p:txBody>
      </p:sp>
      <p:cxnSp>
        <p:nvCxnSpPr>
          <p:cNvPr id="27" name="Straight Arrow Connector 26"/>
          <p:cNvCxnSpPr>
            <a:stCxn id="25" idx="0"/>
          </p:cNvCxnSpPr>
          <p:nvPr/>
        </p:nvCxnSpPr>
        <p:spPr>
          <a:xfrm rot="16200000" flipV="1">
            <a:off x="3695700" y="4926568"/>
            <a:ext cx="228600" cy="15240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143000" y="5117068"/>
            <a:ext cx="1828800" cy="369332"/>
          </a:xfrm>
          <a:prstGeom prst="rect">
            <a:avLst/>
          </a:prstGeom>
          <a:noFill/>
        </p:spPr>
        <p:txBody>
          <a:bodyPr wrap="square" rtlCol="0">
            <a:spAutoFit/>
          </a:bodyPr>
          <a:lstStyle/>
          <a:p>
            <a:r>
              <a:rPr lang="en-GB" dirty="0" err="1" smtClean="0"/>
              <a:t>ToolbarButton</a:t>
            </a:r>
            <a:endParaRPr lang="el-GR" dirty="0"/>
          </a:p>
        </p:txBody>
      </p:sp>
      <p:cxnSp>
        <p:nvCxnSpPr>
          <p:cNvPr id="30" name="Straight Arrow Connector 29"/>
          <p:cNvCxnSpPr>
            <a:stCxn id="28" idx="0"/>
          </p:cNvCxnSpPr>
          <p:nvPr/>
        </p:nvCxnSpPr>
        <p:spPr>
          <a:xfrm rot="5400000" flipH="1" flipV="1">
            <a:off x="2095500" y="4774168"/>
            <a:ext cx="304800" cy="38100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6934200" y="1992868"/>
            <a:ext cx="2057400" cy="369332"/>
          </a:xfrm>
          <a:prstGeom prst="rect">
            <a:avLst/>
          </a:prstGeom>
          <a:noFill/>
        </p:spPr>
        <p:txBody>
          <a:bodyPr wrap="square" rtlCol="0">
            <a:spAutoFit/>
          </a:bodyPr>
          <a:lstStyle/>
          <a:p>
            <a:r>
              <a:rPr lang="en-GB" dirty="0" err="1" smtClean="0"/>
              <a:t>NumericUpDown</a:t>
            </a:r>
            <a:endParaRPr lang="el-GR" dirty="0"/>
          </a:p>
        </p:txBody>
      </p:sp>
      <p:cxnSp>
        <p:nvCxnSpPr>
          <p:cNvPr id="33" name="Straight Arrow Connector 32"/>
          <p:cNvCxnSpPr>
            <a:stCxn id="31" idx="1"/>
          </p:cNvCxnSpPr>
          <p:nvPr/>
        </p:nvCxnSpPr>
        <p:spPr>
          <a:xfrm rot="10800000" flipV="1">
            <a:off x="6248400" y="2177534"/>
            <a:ext cx="685800" cy="1201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6934200" y="2614136"/>
            <a:ext cx="2057400" cy="369332"/>
          </a:xfrm>
          <a:prstGeom prst="rect">
            <a:avLst/>
          </a:prstGeom>
          <a:noFill/>
        </p:spPr>
        <p:txBody>
          <a:bodyPr wrap="square" rtlCol="0">
            <a:spAutoFit/>
          </a:bodyPr>
          <a:lstStyle/>
          <a:p>
            <a:r>
              <a:rPr lang="en-GB" dirty="0" err="1" smtClean="0"/>
              <a:t>RadioButton</a:t>
            </a:r>
            <a:endParaRPr lang="el-GR" dirty="0"/>
          </a:p>
        </p:txBody>
      </p:sp>
      <p:cxnSp>
        <p:nvCxnSpPr>
          <p:cNvPr id="36" name="Straight Arrow Connector 35"/>
          <p:cNvCxnSpPr>
            <a:stCxn id="34" idx="1"/>
          </p:cNvCxnSpPr>
          <p:nvPr/>
        </p:nvCxnSpPr>
        <p:spPr>
          <a:xfrm rot="10800000">
            <a:off x="5105400" y="2754868"/>
            <a:ext cx="1828800" cy="439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934200" y="3288268"/>
            <a:ext cx="2057400" cy="369332"/>
          </a:xfrm>
          <a:prstGeom prst="rect">
            <a:avLst/>
          </a:prstGeom>
          <a:noFill/>
        </p:spPr>
        <p:txBody>
          <a:bodyPr wrap="square" rtlCol="0">
            <a:spAutoFit/>
          </a:bodyPr>
          <a:lstStyle/>
          <a:p>
            <a:r>
              <a:rPr lang="en-GB" dirty="0" err="1" smtClean="0"/>
              <a:t>TreeView</a:t>
            </a:r>
            <a:endParaRPr lang="el-GR" dirty="0"/>
          </a:p>
        </p:txBody>
      </p:sp>
      <p:cxnSp>
        <p:nvCxnSpPr>
          <p:cNvPr id="39" name="Straight Arrow Connector 38"/>
          <p:cNvCxnSpPr>
            <a:stCxn id="37" idx="1"/>
          </p:cNvCxnSpPr>
          <p:nvPr/>
        </p:nvCxnSpPr>
        <p:spPr>
          <a:xfrm rot="10800000" flipV="1">
            <a:off x="6324600" y="3472934"/>
            <a:ext cx="609600" cy="1201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System.Windows.Forms</a:t>
            </a:r>
            <a:r>
              <a:rPr lang="en-US" dirty="0" smtClean="0"/>
              <a:t> 2/2</a:t>
            </a:r>
            <a:endParaRPr lang="el-GR" dirty="0"/>
          </a:p>
        </p:txBody>
      </p:sp>
      <p:pic>
        <p:nvPicPr>
          <p:cNvPr id="3076" name="Picture 4"/>
          <p:cNvPicPr>
            <a:picLocks noChangeAspect="1" noChangeArrowheads="1"/>
          </p:cNvPicPr>
          <p:nvPr/>
        </p:nvPicPr>
        <p:blipFill>
          <a:blip r:embed="rId2"/>
          <a:srcRect/>
          <a:stretch>
            <a:fillRect/>
          </a:stretch>
        </p:blipFill>
        <p:spPr bwMode="auto">
          <a:xfrm>
            <a:off x="2133600" y="1905000"/>
            <a:ext cx="2286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7" name="Picture 5"/>
          <p:cNvPicPr>
            <a:picLocks noChangeAspect="1" noChangeArrowheads="1"/>
          </p:cNvPicPr>
          <p:nvPr/>
        </p:nvPicPr>
        <p:blipFill>
          <a:blip r:embed="rId3"/>
          <a:srcRect/>
          <a:stretch>
            <a:fillRect/>
          </a:stretch>
        </p:blipFill>
        <p:spPr bwMode="auto">
          <a:xfrm>
            <a:off x="4495800" y="1905000"/>
            <a:ext cx="2286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p:nvPr/>
        </p:nvSpPr>
        <p:spPr>
          <a:xfrm>
            <a:off x="228600" y="2514600"/>
            <a:ext cx="1662830" cy="369332"/>
          </a:xfrm>
          <a:prstGeom prst="rect">
            <a:avLst/>
          </a:prstGeom>
          <a:noFill/>
        </p:spPr>
        <p:txBody>
          <a:bodyPr wrap="square" rtlCol="0">
            <a:spAutoFit/>
          </a:bodyPr>
          <a:lstStyle/>
          <a:p>
            <a:r>
              <a:rPr lang="en-GB" dirty="0" err="1" smtClean="0"/>
              <a:t>DocumentList</a:t>
            </a:r>
            <a:endParaRPr lang="el-GR" dirty="0"/>
          </a:p>
        </p:txBody>
      </p:sp>
      <p:cxnSp>
        <p:nvCxnSpPr>
          <p:cNvPr id="9" name="Straight Arrow Connector 8"/>
          <p:cNvCxnSpPr>
            <a:stCxn id="8" idx="3"/>
          </p:cNvCxnSpPr>
          <p:nvPr/>
        </p:nvCxnSpPr>
        <p:spPr>
          <a:xfrm>
            <a:off x="1891430" y="2699266"/>
            <a:ext cx="1004170" cy="6535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086600" y="2057400"/>
            <a:ext cx="1524000" cy="369332"/>
          </a:xfrm>
          <a:prstGeom prst="rect">
            <a:avLst/>
          </a:prstGeom>
          <a:noFill/>
        </p:spPr>
        <p:txBody>
          <a:bodyPr wrap="square" rtlCol="0">
            <a:spAutoFit/>
          </a:bodyPr>
          <a:lstStyle/>
          <a:p>
            <a:r>
              <a:rPr lang="en-GB" dirty="0" err="1" smtClean="0"/>
              <a:t>CheckBox</a:t>
            </a:r>
            <a:endParaRPr lang="el-GR" dirty="0"/>
          </a:p>
        </p:txBody>
      </p:sp>
      <p:cxnSp>
        <p:nvCxnSpPr>
          <p:cNvPr id="13" name="Straight Arrow Connector 12"/>
          <p:cNvCxnSpPr>
            <a:stCxn id="11" idx="1"/>
          </p:cNvCxnSpPr>
          <p:nvPr/>
        </p:nvCxnSpPr>
        <p:spPr>
          <a:xfrm rot="10800000" flipV="1">
            <a:off x="6553200" y="2242066"/>
            <a:ext cx="533400" cy="439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239000" y="2438400"/>
            <a:ext cx="1524000" cy="369332"/>
          </a:xfrm>
          <a:prstGeom prst="rect">
            <a:avLst/>
          </a:prstGeom>
          <a:noFill/>
        </p:spPr>
        <p:txBody>
          <a:bodyPr wrap="square" rtlCol="0">
            <a:spAutoFit/>
          </a:bodyPr>
          <a:lstStyle/>
          <a:p>
            <a:r>
              <a:rPr lang="en-GB" dirty="0" err="1" smtClean="0"/>
              <a:t>ComboBox</a:t>
            </a:r>
            <a:endParaRPr lang="el-GR" dirty="0"/>
          </a:p>
        </p:txBody>
      </p:sp>
      <p:cxnSp>
        <p:nvCxnSpPr>
          <p:cNvPr id="16" name="Straight Arrow Connector 15"/>
          <p:cNvCxnSpPr>
            <a:stCxn id="14" idx="1"/>
          </p:cNvCxnSpPr>
          <p:nvPr/>
        </p:nvCxnSpPr>
        <p:spPr>
          <a:xfrm rot="10800000">
            <a:off x="6477000" y="2590800"/>
            <a:ext cx="762000" cy="32266"/>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162800" y="2895600"/>
            <a:ext cx="1524000" cy="369332"/>
          </a:xfrm>
          <a:prstGeom prst="rect">
            <a:avLst/>
          </a:prstGeom>
          <a:noFill/>
        </p:spPr>
        <p:txBody>
          <a:bodyPr wrap="square" rtlCol="0">
            <a:spAutoFit/>
          </a:bodyPr>
          <a:lstStyle/>
          <a:p>
            <a:r>
              <a:rPr lang="en-GB" dirty="0" err="1" smtClean="0"/>
              <a:t>LinkLabel</a:t>
            </a:r>
            <a:endParaRPr lang="el-GR" dirty="0"/>
          </a:p>
        </p:txBody>
      </p:sp>
      <p:cxnSp>
        <p:nvCxnSpPr>
          <p:cNvPr id="19" name="Straight Arrow Connector 18"/>
          <p:cNvCxnSpPr>
            <a:stCxn id="17" idx="1"/>
          </p:cNvCxnSpPr>
          <p:nvPr/>
        </p:nvCxnSpPr>
        <p:spPr>
          <a:xfrm rot="10800000">
            <a:off x="5715000" y="2819400"/>
            <a:ext cx="1447800" cy="260866"/>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162800" y="3352800"/>
            <a:ext cx="1524000" cy="369332"/>
          </a:xfrm>
          <a:prstGeom prst="rect">
            <a:avLst/>
          </a:prstGeom>
          <a:noFill/>
        </p:spPr>
        <p:txBody>
          <a:bodyPr wrap="square" rtlCol="0">
            <a:spAutoFit/>
          </a:bodyPr>
          <a:lstStyle/>
          <a:p>
            <a:r>
              <a:rPr lang="en-GB" dirty="0" err="1" smtClean="0"/>
              <a:t>PictureBox</a:t>
            </a:r>
            <a:endParaRPr lang="el-GR" dirty="0"/>
          </a:p>
        </p:txBody>
      </p:sp>
      <p:cxnSp>
        <p:nvCxnSpPr>
          <p:cNvPr id="22" name="Straight Arrow Connector 21"/>
          <p:cNvCxnSpPr>
            <a:stCxn id="20" idx="1"/>
          </p:cNvCxnSpPr>
          <p:nvPr/>
        </p:nvCxnSpPr>
        <p:spPr>
          <a:xfrm rot="10800000">
            <a:off x="4724400" y="2895600"/>
            <a:ext cx="2438400" cy="641866"/>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7162800" y="3745468"/>
            <a:ext cx="1524000" cy="369332"/>
          </a:xfrm>
          <a:prstGeom prst="rect">
            <a:avLst/>
          </a:prstGeom>
          <a:noFill/>
        </p:spPr>
        <p:txBody>
          <a:bodyPr wrap="square" rtlCol="0">
            <a:spAutoFit/>
          </a:bodyPr>
          <a:lstStyle/>
          <a:p>
            <a:r>
              <a:rPr lang="en-GB" dirty="0" smtClean="0"/>
              <a:t>Button</a:t>
            </a:r>
            <a:endParaRPr lang="el-GR" dirty="0"/>
          </a:p>
        </p:txBody>
      </p:sp>
      <p:cxnSp>
        <p:nvCxnSpPr>
          <p:cNvPr id="25" name="Straight Arrow Connector 24"/>
          <p:cNvCxnSpPr>
            <a:stCxn id="23" idx="1"/>
          </p:cNvCxnSpPr>
          <p:nvPr/>
        </p:nvCxnSpPr>
        <p:spPr>
          <a:xfrm rot="10800000" flipV="1">
            <a:off x="5867400" y="3930134"/>
            <a:ext cx="1295400" cy="108466"/>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162800" y="4038600"/>
            <a:ext cx="1524000" cy="369332"/>
          </a:xfrm>
          <a:prstGeom prst="rect">
            <a:avLst/>
          </a:prstGeom>
          <a:noFill/>
        </p:spPr>
        <p:txBody>
          <a:bodyPr wrap="square" rtlCol="0">
            <a:spAutoFit/>
          </a:bodyPr>
          <a:lstStyle/>
          <a:p>
            <a:r>
              <a:rPr lang="en-GB" dirty="0" err="1" smtClean="0"/>
              <a:t>ProgressBar</a:t>
            </a:r>
            <a:endParaRPr lang="el-GR" dirty="0"/>
          </a:p>
        </p:txBody>
      </p:sp>
      <p:cxnSp>
        <p:nvCxnSpPr>
          <p:cNvPr id="28" name="Straight Arrow Connector 27"/>
          <p:cNvCxnSpPr>
            <a:stCxn id="26" idx="1"/>
          </p:cNvCxnSpPr>
          <p:nvPr/>
        </p:nvCxnSpPr>
        <p:spPr>
          <a:xfrm rot="10800000" flipV="1">
            <a:off x="6324600" y="4223266"/>
            <a:ext cx="838200" cy="120134"/>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5"/>
          <p:cNvSpPr/>
          <p:nvPr/>
        </p:nvSpPr>
        <p:spPr>
          <a:xfrm>
            <a:off x="457200" y="1303752"/>
            <a:ext cx="8229600" cy="4419600"/>
          </a:xfrm>
          <a:prstGeom prst="rect">
            <a:avLst/>
          </a:prstGeom>
          <a:noFill/>
          <a:ln>
            <a:prstDash val="sysDash"/>
          </a:ln>
        </p:spPr>
        <p:style>
          <a:lnRef idx="2">
            <a:schemeClr val="accent3"/>
          </a:lnRef>
          <a:fillRef idx="1">
            <a:schemeClr val="lt1"/>
          </a:fillRef>
          <a:effectRef idx="0">
            <a:schemeClr val="accent3"/>
          </a:effectRef>
          <a:fontRef idx="minor">
            <a:schemeClr val="dk1"/>
          </a:fontRef>
        </p:style>
        <p:txBody>
          <a:bodyPr rtlCol="0" anchor="ctr"/>
          <a:lstStyle/>
          <a:p>
            <a:pPr algn="ctr"/>
            <a:endParaRPr lang="el-GR"/>
          </a:p>
        </p:txBody>
      </p:sp>
      <p:sp>
        <p:nvSpPr>
          <p:cNvPr id="2" name="Title 1"/>
          <p:cNvSpPr>
            <a:spLocks noGrp="1"/>
          </p:cNvSpPr>
          <p:nvPr>
            <p:ph type="title"/>
          </p:nvPr>
        </p:nvSpPr>
        <p:spPr/>
        <p:txBody>
          <a:bodyPr/>
          <a:lstStyle/>
          <a:p>
            <a:r>
              <a:rPr lang="en-US" dirty="0" err="1" smtClean="0"/>
              <a:t>System.Data</a:t>
            </a:r>
            <a:r>
              <a:rPr lang="en-US" dirty="0" smtClean="0"/>
              <a:t> 1/2</a:t>
            </a:r>
            <a:endParaRPr lang="el-GR" dirty="0"/>
          </a:p>
        </p:txBody>
      </p:sp>
      <p:graphicFrame>
        <p:nvGraphicFramePr>
          <p:cNvPr id="7" name="Table 6"/>
          <p:cNvGraphicFramePr>
            <a:graphicFrameLocks noGrp="1"/>
          </p:cNvGraphicFramePr>
          <p:nvPr/>
        </p:nvGraphicFramePr>
        <p:xfrm>
          <a:off x="685800" y="1760952"/>
          <a:ext cx="6096000" cy="1112520"/>
        </p:xfrm>
        <a:graphic>
          <a:graphicData uri="http://schemas.openxmlformats.org/drawingml/2006/table">
            <a:tbl>
              <a:tblPr firstRow="1" bandRow="1">
                <a:effectLst>
                  <a:reflection blurRad="6350" stA="52000" endA="300" endPos="35000" dir="5400000" sy="-100000" algn="bl" rotWithShape="0"/>
                </a:effectLst>
                <a:tableStyleId>{46F890A9-2807-4EBB-B81D-B2AA78EC7F39}</a:tableStyleId>
              </a:tblPr>
              <a:tblGrid>
                <a:gridCol w="1219200"/>
                <a:gridCol w="1424126"/>
                <a:gridCol w="1547674"/>
                <a:gridCol w="838200"/>
                <a:gridCol w="1066800"/>
              </a:tblGrid>
              <a:tr h="370840">
                <a:tc>
                  <a:txBody>
                    <a:bodyPr/>
                    <a:lstStyle/>
                    <a:p>
                      <a:r>
                        <a:rPr lang="en-GB" dirty="0" err="1" smtClean="0"/>
                        <a:t>ClientID</a:t>
                      </a:r>
                      <a:endParaRPr lang="el-GR" dirty="0"/>
                    </a:p>
                  </a:txBody>
                  <a:tcPr>
                    <a:cell3D prstMaterial="dkEdge">
                      <a:bevel w="25400" h="25400" prst="angle"/>
                      <a:lightRig rig="flood" dir="t"/>
                    </a:cell3D>
                  </a:tcPr>
                </a:tc>
                <a:tc>
                  <a:txBody>
                    <a:bodyPr/>
                    <a:lstStyle/>
                    <a:p>
                      <a:r>
                        <a:rPr lang="en-GB" dirty="0" smtClean="0"/>
                        <a:t>Name</a:t>
                      </a:r>
                      <a:endParaRPr lang="el-GR" dirty="0"/>
                    </a:p>
                  </a:txBody>
                  <a:tcPr>
                    <a:cell3D prstMaterial="dkEdge">
                      <a:bevel w="25400" h="25400" prst="angle"/>
                      <a:lightRig rig="flood" dir="t"/>
                    </a:cell3D>
                  </a:tcPr>
                </a:tc>
                <a:tc>
                  <a:txBody>
                    <a:bodyPr/>
                    <a:lstStyle/>
                    <a:p>
                      <a:r>
                        <a:rPr lang="en-GB" dirty="0" smtClean="0"/>
                        <a:t>Surname</a:t>
                      </a:r>
                      <a:endParaRPr lang="el-GR" dirty="0"/>
                    </a:p>
                  </a:txBody>
                  <a:tcPr>
                    <a:cell3D prstMaterial="dkEdge">
                      <a:bevel w="25400" h="25400" prst="angle"/>
                      <a:lightRig rig="flood" dir="t"/>
                    </a:cell3D>
                  </a:tcPr>
                </a:tc>
                <a:tc>
                  <a:txBody>
                    <a:bodyPr/>
                    <a:lstStyle/>
                    <a:p>
                      <a:r>
                        <a:rPr lang="en-GB" dirty="0" smtClean="0"/>
                        <a:t>Age</a:t>
                      </a:r>
                      <a:endParaRPr lang="el-GR" dirty="0"/>
                    </a:p>
                  </a:txBody>
                  <a:tcPr>
                    <a:cell3D prstMaterial="dkEdge">
                      <a:bevel w="25400" h="25400" prst="angle"/>
                      <a:lightRig rig="flood" dir="t"/>
                    </a:cell3D>
                  </a:tcPr>
                </a:tc>
                <a:tc>
                  <a:txBody>
                    <a:bodyPr/>
                    <a:lstStyle/>
                    <a:p>
                      <a:r>
                        <a:rPr lang="en-GB" dirty="0" smtClean="0"/>
                        <a:t>City</a:t>
                      </a:r>
                      <a:endParaRPr lang="el-GR" dirty="0"/>
                    </a:p>
                  </a:txBody>
                  <a:tcPr>
                    <a:cell3D prstMaterial="dkEdge">
                      <a:bevel w="25400" h="25400" prst="angle"/>
                      <a:lightRig rig="flood" dir="t"/>
                    </a:cell3D>
                  </a:tcPr>
                </a:tc>
              </a:tr>
              <a:tr h="370840">
                <a:tc>
                  <a:txBody>
                    <a:bodyPr/>
                    <a:lstStyle/>
                    <a:p>
                      <a:r>
                        <a:rPr lang="en-GB" dirty="0" smtClean="0"/>
                        <a:t>1</a:t>
                      </a:r>
                      <a:endParaRPr lang="el-GR" dirty="0"/>
                    </a:p>
                  </a:txBody>
                  <a:tcPr>
                    <a:cell3D prstMaterial="dkEdge">
                      <a:bevel w="25400" h="25400" prst="angle"/>
                      <a:lightRig rig="flood" dir="t"/>
                    </a:cell3D>
                  </a:tcPr>
                </a:tc>
                <a:tc>
                  <a:txBody>
                    <a:bodyPr/>
                    <a:lstStyle/>
                    <a:p>
                      <a:r>
                        <a:rPr lang="el-GR" dirty="0" smtClean="0"/>
                        <a:t>Ηρακλής</a:t>
                      </a:r>
                      <a:endParaRPr lang="el-GR" dirty="0"/>
                    </a:p>
                  </a:txBody>
                  <a:tcPr>
                    <a:cell3D prstMaterial="dkEdge">
                      <a:bevel w="25400" h="25400" prst="angle"/>
                      <a:lightRig rig="flood" dir="t"/>
                    </a:cell3D>
                  </a:tcPr>
                </a:tc>
                <a:tc>
                  <a:txBody>
                    <a:bodyPr/>
                    <a:lstStyle/>
                    <a:p>
                      <a:r>
                        <a:rPr lang="el-GR" dirty="0" smtClean="0"/>
                        <a:t>Ψαρουδάκης</a:t>
                      </a:r>
                      <a:endParaRPr lang="el-GR" dirty="0"/>
                    </a:p>
                  </a:txBody>
                  <a:tcPr>
                    <a:cell3D prstMaterial="dkEdge">
                      <a:bevel w="25400" h="25400" prst="angle"/>
                      <a:lightRig rig="flood" dir="t"/>
                    </a:cell3D>
                  </a:tcPr>
                </a:tc>
                <a:tc>
                  <a:txBody>
                    <a:bodyPr/>
                    <a:lstStyle/>
                    <a:p>
                      <a:r>
                        <a:rPr lang="el-GR" dirty="0" smtClean="0"/>
                        <a:t>20</a:t>
                      </a:r>
                      <a:endParaRPr lang="el-GR" dirty="0"/>
                    </a:p>
                  </a:txBody>
                  <a:tcPr>
                    <a:cell3D prstMaterial="dkEdge">
                      <a:bevel w="25400" h="25400" prst="angle"/>
                      <a:lightRig rig="flood" dir="t"/>
                    </a:cell3D>
                  </a:tcPr>
                </a:tc>
                <a:tc>
                  <a:txBody>
                    <a:bodyPr/>
                    <a:lstStyle/>
                    <a:p>
                      <a:r>
                        <a:rPr lang="el-GR" dirty="0" smtClean="0"/>
                        <a:t>Αθήνα</a:t>
                      </a:r>
                      <a:endParaRPr lang="el-GR" dirty="0"/>
                    </a:p>
                  </a:txBody>
                  <a:tcPr>
                    <a:cell3D prstMaterial="dkEdge">
                      <a:bevel w="25400" h="25400" prst="angle"/>
                      <a:lightRig rig="flood" dir="t"/>
                    </a:cell3D>
                  </a:tcPr>
                </a:tc>
              </a:tr>
              <a:tr h="370840">
                <a:tc>
                  <a:txBody>
                    <a:bodyPr/>
                    <a:lstStyle/>
                    <a:p>
                      <a:r>
                        <a:rPr lang="el-GR" dirty="0" smtClean="0"/>
                        <a:t>2</a:t>
                      </a:r>
                      <a:endParaRPr lang="el-GR" dirty="0"/>
                    </a:p>
                  </a:txBody>
                  <a:tcPr>
                    <a:cell3D prstMaterial="dkEdge">
                      <a:bevel w="25400" h="25400" prst="angle"/>
                      <a:lightRig rig="flood" dir="t"/>
                    </a:cell3D>
                  </a:tcPr>
                </a:tc>
                <a:tc>
                  <a:txBody>
                    <a:bodyPr/>
                    <a:lstStyle/>
                    <a:p>
                      <a:r>
                        <a:rPr lang="el-GR" dirty="0" smtClean="0"/>
                        <a:t>Αλέξανδρος</a:t>
                      </a:r>
                      <a:endParaRPr lang="el-GR" dirty="0"/>
                    </a:p>
                  </a:txBody>
                  <a:tcPr>
                    <a:cell3D prstMaterial="dkEdge">
                      <a:bevel w="25400" h="25400" prst="angle"/>
                      <a:lightRig rig="flood" dir="t"/>
                    </a:cell3D>
                  </a:tcPr>
                </a:tc>
                <a:tc>
                  <a:txBody>
                    <a:bodyPr/>
                    <a:lstStyle/>
                    <a:p>
                      <a:r>
                        <a:rPr lang="el-GR" dirty="0" smtClean="0"/>
                        <a:t>Σιγάρας</a:t>
                      </a:r>
                      <a:endParaRPr lang="el-GR" dirty="0"/>
                    </a:p>
                  </a:txBody>
                  <a:tcPr>
                    <a:cell3D prstMaterial="dkEdge">
                      <a:bevel w="25400" h="25400" prst="angle"/>
                      <a:lightRig rig="flood" dir="t"/>
                    </a:cell3D>
                  </a:tcPr>
                </a:tc>
                <a:tc>
                  <a:txBody>
                    <a:bodyPr/>
                    <a:lstStyle/>
                    <a:p>
                      <a:r>
                        <a:rPr lang="el-GR" dirty="0" smtClean="0"/>
                        <a:t>21</a:t>
                      </a:r>
                      <a:endParaRPr lang="el-GR" dirty="0"/>
                    </a:p>
                  </a:txBody>
                  <a:tcPr>
                    <a:cell3D prstMaterial="dkEdge">
                      <a:bevel w="25400" h="25400" prst="angle"/>
                      <a:lightRig rig="flood" dir="t"/>
                    </a:cell3D>
                  </a:tcPr>
                </a:tc>
                <a:tc>
                  <a:txBody>
                    <a:bodyPr/>
                    <a:lstStyle/>
                    <a:p>
                      <a:r>
                        <a:rPr lang="el-GR" dirty="0" smtClean="0"/>
                        <a:t>Αθήνα</a:t>
                      </a:r>
                      <a:endParaRPr lang="el-GR" dirty="0"/>
                    </a:p>
                  </a:txBody>
                  <a:tcPr>
                    <a:cell3D prstMaterial="dkEdge">
                      <a:bevel w="25400" h="25400" prst="angle"/>
                      <a:lightRig rig="flood" dir="t"/>
                    </a:cell3D>
                  </a:tcPr>
                </a:tc>
              </a:tr>
            </a:tbl>
          </a:graphicData>
        </a:graphic>
      </p:graphicFrame>
      <p:sp>
        <p:nvSpPr>
          <p:cNvPr id="9" name="TextBox 8"/>
          <p:cNvSpPr txBox="1"/>
          <p:nvPr/>
        </p:nvSpPr>
        <p:spPr>
          <a:xfrm>
            <a:off x="4419600" y="1379952"/>
            <a:ext cx="2770340" cy="369332"/>
          </a:xfrm>
          <a:prstGeom prst="rect">
            <a:avLst/>
          </a:prstGeom>
          <a:noFill/>
        </p:spPr>
        <p:txBody>
          <a:bodyPr wrap="square" rtlCol="0">
            <a:spAutoFit/>
          </a:bodyPr>
          <a:lstStyle/>
          <a:p>
            <a:r>
              <a:rPr lang="en-GB" b="1" dirty="0" smtClean="0"/>
              <a:t>DataTable1 “Clients”</a:t>
            </a:r>
            <a:endParaRPr lang="el-GR" b="1" dirty="0"/>
          </a:p>
        </p:txBody>
      </p:sp>
      <p:graphicFrame>
        <p:nvGraphicFramePr>
          <p:cNvPr id="18" name="Table 17"/>
          <p:cNvGraphicFramePr>
            <a:graphicFrameLocks noGrp="1"/>
          </p:cNvGraphicFramePr>
          <p:nvPr/>
        </p:nvGraphicFramePr>
        <p:xfrm>
          <a:off x="685800" y="3544032"/>
          <a:ext cx="5791200" cy="1483360"/>
        </p:xfrm>
        <a:graphic>
          <a:graphicData uri="http://schemas.openxmlformats.org/drawingml/2006/table">
            <a:tbl>
              <a:tblPr firstRow="1" bandRow="1">
                <a:effectLst>
                  <a:reflection blurRad="6350" stA="52000" endA="300" endPos="35000" dir="5400000" sy="-100000" algn="bl" rotWithShape="0"/>
                </a:effectLst>
                <a:tableStyleId>{46F890A9-2807-4EBB-B81D-B2AA78EC7F39}</a:tableStyleId>
              </a:tblPr>
              <a:tblGrid>
                <a:gridCol w="1447800"/>
                <a:gridCol w="1447800"/>
                <a:gridCol w="1447800"/>
                <a:gridCol w="1447800"/>
              </a:tblGrid>
              <a:tr h="370840">
                <a:tc>
                  <a:txBody>
                    <a:bodyPr/>
                    <a:lstStyle/>
                    <a:p>
                      <a:r>
                        <a:rPr lang="en-GB" dirty="0" err="1" smtClean="0"/>
                        <a:t>OrderID</a:t>
                      </a:r>
                      <a:endParaRPr lang="el-GR" dirty="0"/>
                    </a:p>
                  </a:txBody>
                  <a:tcPr>
                    <a:cell3D prstMaterial="dkEdge">
                      <a:bevel w="25400" h="25400" prst="angle"/>
                      <a:lightRig rig="flood" dir="t"/>
                    </a:cell3D>
                  </a:tcPr>
                </a:tc>
                <a:tc>
                  <a:txBody>
                    <a:bodyPr/>
                    <a:lstStyle/>
                    <a:p>
                      <a:r>
                        <a:rPr lang="en-GB" dirty="0" err="1" smtClean="0"/>
                        <a:t>ProductID</a:t>
                      </a:r>
                      <a:endParaRPr lang="el-GR" dirty="0"/>
                    </a:p>
                  </a:txBody>
                  <a:tcPr>
                    <a:cell3D prstMaterial="dkEdge">
                      <a:bevel w="25400" h="25400" prst="angle"/>
                      <a:lightRig rig="flood" dir="t"/>
                    </a:cell3D>
                  </a:tcPr>
                </a:tc>
                <a:tc>
                  <a:txBody>
                    <a:bodyPr/>
                    <a:lstStyle/>
                    <a:p>
                      <a:r>
                        <a:rPr lang="en-GB" dirty="0" err="1" smtClean="0"/>
                        <a:t>ClientID</a:t>
                      </a:r>
                      <a:endParaRPr lang="el-GR" dirty="0"/>
                    </a:p>
                  </a:txBody>
                  <a:tcPr>
                    <a:cell3D prstMaterial="dkEdge">
                      <a:bevel w="25400" h="25400" prst="angle"/>
                      <a:lightRig rig="flood" dir="t"/>
                    </a:cell3D>
                  </a:tcPr>
                </a:tc>
                <a:tc>
                  <a:txBody>
                    <a:bodyPr/>
                    <a:lstStyle/>
                    <a:p>
                      <a:r>
                        <a:rPr lang="en-GB" dirty="0" smtClean="0"/>
                        <a:t>Date</a:t>
                      </a:r>
                      <a:endParaRPr lang="el-GR" dirty="0"/>
                    </a:p>
                  </a:txBody>
                  <a:tcPr>
                    <a:cell3D prstMaterial="dkEdge">
                      <a:bevel w="25400" h="25400" prst="angle"/>
                      <a:lightRig rig="flood" dir="t"/>
                    </a:cell3D>
                  </a:tcPr>
                </a:tc>
              </a:tr>
              <a:tr h="370840">
                <a:tc>
                  <a:txBody>
                    <a:bodyPr/>
                    <a:lstStyle/>
                    <a:p>
                      <a:r>
                        <a:rPr lang="en-GB" dirty="0" smtClean="0"/>
                        <a:t>1</a:t>
                      </a:r>
                      <a:endParaRPr lang="el-GR" dirty="0"/>
                    </a:p>
                  </a:txBody>
                  <a:tcPr>
                    <a:cell3D prstMaterial="dkEdge">
                      <a:bevel w="25400" h="25400" prst="angle"/>
                      <a:lightRig rig="flood" dir="t"/>
                    </a:cell3D>
                  </a:tcPr>
                </a:tc>
                <a:tc>
                  <a:txBody>
                    <a:bodyPr/>
                    <a:lstStyle/>
                    <a:p>
                      <a:r>
                        <a:rPr lang="en-GB" dirty="0" smtClean="0"/>
                        <a:t>1027</a:t>
                      </a:r>
                      <a:endParaRPr lang="el-GR" dirty="0"/>
                    </a:p>
                  </a:txBody>
                  <a:tcPr>
                    <a:cell3D prstMaterial="dkEdge">
                      <a:bevel w="25400" h="25400" prst="angle"/>
                      <a:lightRig rig="flood" dir="t"/>
                    </a:cell3D>
                  </a:tcPr>
                </a:tc>
                <a:tc>
                  <a:txBody>
                    <a:bodyPr/>
                    <a:lstStyle/>
                    <a:p>
                      <a:r>
                        <a:rPr lang="en-GB" dirty="0" smtClean="0"/>
                        <a:t>1</a:t>
                      </a:r>
                      <a:endParaRPr lang="el-GR" dirty="0"/>
                    </a:p>
                  </a:txBody>
                  <a:tcPr>
                    <a:cell3D prstMaterial="dkEdge">
                      <a:bevel w="25400" h="25400" prst="angle"/>
                      <a:lightRig rig="flood" dir="t"/>
                    </a:cell3D>
                  </a:tcPr>
                </a:tc>
                <a:tc>
                  <a:txBody>
                    <a:bodyPr/>
                    <a:lstStyle/>
                    <a:p>
                      <a:r>
                        <a:rPr lang="en-GB" dirty="0" smtClean="0"/>
                        <a:t>13-11-07</a:t>
                      </a:r>
                      <a:endParaRPr lang="el-GR" dirty="0"/>
                    </a:p>
                  </a:txBody>
                  <a:tcPr>
                    <a:cell3D prstMaterial="dkEdge">
                      <a:bevel w="25400" h="25400" prst="angle"/>
                      <a:lightRig rig="flood" dir="t"/>
                    </a:cell3D>
                  </a:tcPr>
                </a:tc>
              </a:tr>
              <a:tr h="370840">
                <a:tc>
                  <a:txBody>
                    <a:bodyPr/>
                    <a:lstStyle/>
                    <a:p>
                      <a:r>
                        <a:rPr lang="el-GR" dirty="0" smtClean="0"/>
                        <a:t>2</a:t>
                      </a:r>
                      <a:endParaRPr lang="el-GR" dirty="0"/>
                    </a:p>
                  </a:txBody>
                  <a:tcPr>
                    <a:cell3D prstMaterial="dkEdge">
                      <a:bevel w="25400" h="25400" prst="angle"/>
                      <a:lightRig rig="flood" dir="t"/>
                    </a:cell3D>
                  </a:tcPr>
                </a:tc>
                <a:tc>
                  <a:txBody>
                    <a:bodyPr/>
                    <a:lstStyle/>
                    <a:p>
                      <a:r>
                        <a:rPr lang="en-GB" dirty="0" smtClean="0"/>
                        <a:t>253</a:t>
                      </a:r>
                      <a:endParaRPr lang="el-GR" dirty="0"/>
                    </a:p>
                  </a:txBody>
                  <a:tcPr>
                    <a:cell3D prstMaterial="dkEdge">
                      <a:bevel w="25400" h="25400" prst="angle"/>
                      <a:lightRig rig="flood" dir="t"/>
                    </a:cell3D>
                  </a:tcPr>
                </a:tc>
                <a:tc>
                  <a:txBody>
                    <a:bodyPr/>
                    <a:lstStyle/>
                    <a:p>
                      <a:r>
                        <a:rPr lang="en-GB" dirty="0" smtClean="0"/>
                        <a:t>2</a:t>
                      </a:r>
                      <a:endParaRPr lang="el-GR" dirty="0"/>
                    </a:p>
                  </a:txBody>
                  <a:tcPr>
                    <a:cell3D prstMaterial="dkEdge">
                      <a:bevel w="25400" h="25400" prst="angle"/>
                      <a:lightRig rig="flood" dir="t"/>
                    </a:cell3D>
                  </a:tcPr>
                </a:tc>
                <a:tc>
                  <a:txBody>
                    <a:bodyPr/>
                    <a:lstStyle/>
                    <a:p>
                      <a:r>
                        <a:rPr lang="en-GB" dirty="0" smtClean="0"/>
                        <a:t>15-11-07</a:t>
                      </a:r>
                      <a:endParaRPr lang="el-GR" dirty="0"/>
                    </a:p>
                  </a:txBody>
                  <a:tcPr>
                    <a:cell3D prstMaterial="dkEdge">
                      <a:bevel w="25400" h="25400" prst="angle"/>
                      <a:lightRig rig="flood" dir="t"/>
                    </a:cell3D>
                  </a:tcPr>
                </a:tc>
              </a:tr>
              <a:tr h="370840">
                <a:tc>
                  <a:txBody>
                    <a:bodyPr/>
                    <a:lstStyle/>
                    <a:p>
                      <a:r>
                        <a:rPr lang="en-GB" dirty="0" smtClean="0"/>
                        <a:t>3</a:t>
                      </a:r>
                      <a:endParaRPr lang="el-GR" dirty="0"/>
                    </a:p>
                  </a:txBody>
                  <a:tcPr>
                    <a:cell3D prstMaterial="dkEdge">
                      <a:bevel w="25400" h="25400" prst="angle"/>
                      <a:lightRig rig="flood" dir="t"/>
                    </a:cell3D>
                  </a:tcPr>
                </a:tc>
                <a:tc>
                  <a:txBody>
                    <a:bodyPr/>
                    <a:lstStyle/>
                    <a:p>
                      <a:r>
                        <a:rPr lang="en-GB" dirty="0" smtClean="0"/>
                        <a:t>124</a:t>
                      </a:r>
                      <a:endParaRPr lang="el-GR" dirty="0"/>
                    </a:p>
                  </a:txBody>
                  <a:tcPr>
                    <a:cell3D prstMaterial="dkEdge">
                      <a:bevel w="25400" h="25400" prst="angle"/>
                      <a:lightRig rig="flood" dir="t"/>
                    </a:cell3D>
                  </a:tcPr>
                </a:tc>
                <a:tc>
                  <a:txBody>
                    <a:bodyPr/>
                    <a:lstStyle/>
                    <a:p>
                      <a:r>
                        <a:rPr lang="en-GB" dirty="0" smtClean="0"/>
                        <a:t>1</a:t>
                      </a:r>
                      <a:endParaRPr lang="el-GR" dirty="0"/>
                    </a:p>
                  </a:txBody>
                  <a:tcPr>
                    <a:cell3D prstMaterial="dkEdge">
                      <a:bevel w="25400" h="25400" prst="angle"/>
                      <a:lightRig rig="flood" dir="t"/>
                    </a:cell3D>
                  </a:tcPr>
                </a:tc>
                <a:tc>
                  <a:txBody>
                    <a:bodyPr/>
                    <a:lstStyle/>
                    <a:p>
                      <a:r>
                        <a:rPr lang="en-GB" dirty="0" smtClean="0"/>
                        <a:t>7-1-08</a:t>
                      </a:r>
                      <a:endParaRPr lang="el-GR" dirty="0"/>
                    </a:p>
                  </a:txBody>
                  <a:tcPr>
                    <a:cell3D prstMaterial="dkEdge">
                      <a:bevel w="25400" h="25400" prst="angle"/>
                      <a:lightRig rig="flood" dir="t"/>
                    </a:cell3D>
                  </a:tcPr>
                </a:tc>
              </a:tr>
            </a:tbl>
          </a:graphicData>
        </a:graphic>
      </p:graphicFrame>
      <p:sp>
        <p:nvSpPr>
          <p:cNvPr id="19" name="TextBox 18"/>
          <p:cNvSpPr txBox="1"/>
          <p:nvPr/>
        </p:nvSpPr>
        <p:spPr>
          <a:xfrm>
            <a:off x="7162800" y="2141952"/>
            <a:ext cx="1219200" cy="369332"/>
          </a:xfrm>
          <a:prstGeom prst="rect">
            <a:avLst/>
          </a:prstGeom>
          <a:noFill/>
        </p:spPr>
        <p:txBody>
          <a:bodyPr wrap="square" rtlCol="0">
            <a:spAutoFit/>
          </a:bodyPr>
          <a:lstStyle/>
          <a:p>
            <a:r>
              <a:rPr lang="en-GB" dirty="0" err="1" smtClean="0"/>
              <a:t>DataRow</a:t>
            </a:r>
            <a:endParaRPr lang="el-GR" dirty="0"/>
          </a:p>
        </p:txBody>
      </p:sp>
      <p:sp>
        <p:nvSpPr>
          <p:cNvPr id="20" name="TextBox 19"/>
          <p:cNvSpPr txBox="1"/>
          <p:nvPr/>
        </p:nvSpPr>
        <p:spPr>
          <a:xfrm>
            <a:off x="4724400" y="3132552"/>
            <a:ext cx="3567830" cy="369332"/>
          </a:xfrm>
          <a:prstGeom prst="rect">
            <a:avLst/>
          </a:prstGeom>
          <a:noFill/>
        </p:spPr>
        <p:txBody>
          <a:bodyPr wrap="square" rtlCol="0">
            <a:spAutoFit/>
          </a:bodyPr>
          <a:lstStyle/>
          <a:p>
            <a:r>
              <a:rPr lang="en-GB" dirty="0" err="1" smtClean="0"/>
              <a:t>DataColumn</a:t>
            </a:r>
            <a:r>
              <a:rPr lang="en-GB" dirty="0" smtClean="0"/>
              <a:t> </a:t>
            </a:r>
            <a:r>
              <a:rPr lang="el-GR" dirty="0" smtClean="0"/>
              <a:t>τύπου </a:t>
            </a:r>
            <a:r>
              <a:rPr lang="en-US" dirty="0" err="1" smtClean="0"/>
              <a:t>nvarchar</a:t>
            </a:r>
            <a:endParaRPr lang="el-GR" dirty="0"/>
          </a:p>
        </p:txBody>
      </p:sp>
      <p:cxnSp>
        <p:nvCxnSpPr>
          <p:cNvPr id="22" name="Straight Arrow Connector 21"/>
          <p:cNvCxnSpPr/>
          <p:nvPr/>
        </p:nvCxnSpPr>
        <p:spPr>
          <a:xfrm>
            <a:off x="6705600" y="2294352"/>
            <a:ext cx="381000"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6019800" y="2979358"/>
            <a:ext cx="304800"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114800" y="5049220"/>
            <a:ext cx="2438400" cy="369332"/>
          </a:xfrm>
          <a:prstGeom prst="rect">
            <a:avLst/>
          </a:prstGeom>
          <a:noFill/>
        </p:spPr>
        <p:txBody>
          <a:bodyPr wrap="square" rtlCol="0">
            <a:spAutoFit/>
          </a:bodyPr>
          <a:lstStyle/>
          <a:p>
            <a:r>
              <a:rPr lang="en-GB" b="1" dirty="0" smtClean="0"/>
              <a:t>DataTable2 “Orders”</a:t>
            </a:r>
            <a:endParaRPr lang="el-GR" b="1" dirty="0"/>
          </a:p>
        </p:txBody>
      </p:sp>
      <p:sp>
        <p:nvSpPr>
          <p:cNvPr id="26" name="TextBox 25"/>
          <p:cNvSpPr txBox="1"/>
          <p:nvPr/>
        </p:nvSpPr>
        <p:spPr>
          <a:xfrm>
            <a:off x="1828800" y="3056352"/>
            <a:ext cx="1676400" cy="369332"/>
          </a:xfrm>
          <a:prstGeom prst="rect">
            <a:avLst/>
          </a:prstGeom>
          <a:noFill/>
          <a:ln w="28575">
            <a:solidFill>
              <a:schemeClr val="accent1"/>
            </a:solidFill>
            <a:prstDash val="sysDash"/>
          </a:ln>
        </p:spPr>
        <p:txBody>
          <a:bodyPr wrap="square" rtlCol="0">
            <a:spAutoFit/>
          </a:bodyPr>
          <a:lstStyle/>
          <a:p>
            <a:r>
              <a:rPr lang="en-GB" dirty="0" err="1" smtClean="0"/>
              <a:t>DataRelation</a:t>
            </a:r>
            <a:endParaRPr lang="el-GR" dirty="0"/>
          </a:p>
        </p:txBody>
      </p:sp>
      <p:cxnSp>
        <p:nvCxnSpPr>
          <p:cNvPr id="30" name="Straight Connector 29"/>
          <p:cNvCxnSpPr/>
          <p:nvPr/>
        </p:nvCxnSpPr>
        <p:spPr>
          <a:xfrm rot="5400000">
            <a:off x="1143794" y="3056352"/>
            <a:ext cx="304006" cy="79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295400" y="3208752"/>
            <a:ext cx="533400" cy="15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505200" y="3207164"/>
            <a:ext cx="533400" cy="15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rot="5400000">
            <a:off x="3886200" y="3361152"/>
            <a:ext cx="304800" cy="1588"/>
          </a:xfrm>
          <a:prstGeom prst="straightConnector1">
            <a:avLst/>
          </a:prstGeom>
          <a:ln w="28575">
            <a:solidFill>
              <a:schemeClr val="accent1"/>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09600" y="5342352"/>
            <a:ext cx="4953000" cy="369332"/>
          </a:xfrm>
          <a:prstGeom prst="rect">
            <a:avLst/>
          </a:prstGeom>
          <a:noFill/>
        </p:spPr>
        <p:txBody>
          <a:bodyPr wrap="square" rtlCol="0">
            <a:spAutoFit/>
          </a:bodyPr>
          <a:lstStyle/>
          <a:p>
            <a:r>
              <a:rPr lang="en-GB" dirty="0" err="1" smtClean="0"/>
              <a:t>Primarykey</a:t>
            </a:r>
            <a:r>
              <a:rPr lang="en-GB" dirty="0" smtClean="0"/>
              <a:t> of the table. </a:t>
            </a:r>
            <a:endParaRPr lang="el-GR" dirty="0"/>
          </a:p>
        </p:txBody>
      </p:sp>
      <p:cxnSp>
        <p:nvCxnSpPr>
          <p:cNvPr id="42" name="Straight Arrow Connector 41"/>
          <p:cNvCxnSpPr/>
          <p:nvPr/>
        </p:nvCxnSpPr>
        <p:spPr>
          <a:xfrm rot="5400000">
            <a:off x="1028700" y="5151852"/>
            <a:ext cx="381000"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75989" y="5837129"/>
            <a:ext cx="8204548" cy="584775"/>
          </a:xfrm>
          <a:prstGeom prst="rect">
            <a:avLst/>
          </a:prstGeom>
          <a:noFill/>
        </p:spPr>
        <p:txBody>
          <a:bodyPr wrap="square" rtlCol="0">
            <a:spAutoFit/>
          </a:bodyPr>
          <a:lstStyle/>
          <a:p>
            <a:pPr algn="ctr"/>
            <a:r>
              <a:rPr lang="en-US" sz="3200" dirty="0" err="1" smtClean="0"/>
              <a:t>DataSet</a:t>
            </a:r>
            <a:endParaRPr lang="el-GR" sz="3200"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err="1" smtClean="0"/>
              <a:t>System.Data</a:t>
            </a:r>
            <a:r>
              <a:rPr lang="en-US" dirty="0" smtClean="0"/>
              <a:t> 2/2</a:t>
            </a:r>
            <a:endParaRPr lang="en-US" dirty="0"/>
          </a:p>
        </p:txBody>
      </p:sp>
      <p:pic>
        <p:nvPicPr>
          <p:cNvPr id="5" name="Picture 2"/>
          <p:cNvPicPr>
            <a:picLocks noChangeAspect="1" noChangeArrowheads="1"/>
          </p:cNvPicPr>
          <p:nvPr/>
        </p:nvPicPr>
        <p:blipFill>
          <a:blip r:embed="rId3"/>
          <a:srcRect/>
          <a:stretch>
            <a:fillRect/>
          </a:stretch>
        </p:blipFill>
        <p:spPr bwMode="auto">
          <a:xfrm>
            <a:off x="647178" y="1379951"/>
            <a:ext cx="304800" cy="402336"/>
          </a:xfrm>
          <a:prstGeom prst="rect">
            <a:avLst/>
          </a:prstGeom>
          <a:noFill/>
          <a:ln w="9525">
            <a:noFill/>
            <a:miter lim="800000"/>
            <a:headEnd/>
            <a:tailEnd/>
          </a:ln>
          <a:effectLst/>
        </p:spPr>
      </p:pic>
      <p:cxnSp>
        <p:nvCxnSpPr>
          <p:cNvPr id="6" name="Straight Arrow Connector 5"/>
          <p:cNvCxnSpPr/>
          <p:nvPr/>
        </p:nvCxnSpPr>
        <p:spPr>
          <a:xfrm>
            <a:off x="1028178" y="1683163"/>
            <a:ext cx="15240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99578" y="1760951"/>
            <a:ext cx="1828800" cy="369332"/>
          </a:xfrm>
          <a:prstGeom prst="rect">
            <a:avLst/>
          </a:prstGeom>
          <a:noFill/>
        </p:spPr>
        <p:txBody>
          <a:bodyPr wrap="square" rtlCol="0">
            <a:spAutoFit/>
          </a:bodyPr>
          <a:lstStyle/>
          <a:p>
            <a:r>
              <a:rPr lang="en-GB" dirty="0" err="1" smtClean="0"/>
              <a:t>DataAdapter</a:t>
            </a:r>
            <a:r>
              <a:rPr lang="el-GR" dirty="0" smtClean="0"/>
              <a:t>.</a:t>
            </a:r>
            <a:r>
              <a:rPr lang="en-GB" dirty="0" smtClean="0"/>
              <a:t>Fill</a:t>
            </a:r>
            <a:endParaRPr lang="el-GR" dirty="0"/>
          </a:p>
        </p:txBody>
      </p:sp>
      <p:graphicFrame>
        <p:nvGraphicFramePr>
          <p:cNvPr id="8" name="Table 7"/>
          <p:cNvGraphicFramePr>
            <a:graphicFrameLocks noGrp="1"/>
          </p:cNvGraphicFramePr>
          <p:nvPr/>
        </p:nvGraphicFramePr>
        <p:xfrm>
          <a:off x="2704578" y="1379951"/>
          <a:ext cx="1219200" cy="731520"/>
        </p:xfrm>
        <a:graphic>
          <a:graphicData uri="http://schemas.openxmlformats.org/drawingml/2006/table">
            <a:tbl>
              <a:tblPr firstRow="1" bandRow="1">
                <a:tableStyleId>{69CF1AB2-1976-4502-BF36-3FF5EA218861}</a:tableStyleId>
              </a:tblPr>
              <a:tblGrid>
                <a:gridCol w="609600"/>
                <a:gridCol w="609600"/>
              </a:tblGrid>
              <a:tr h="304800">
                <a:tc>
                  <a:txBody>
                    <a:bodyPr/>
                    <a:lstStyle/>
                    <a:p>
                      <a:r>
                        <a:rPr lang="el-GR" b="0" dirty="0" smtClean="0"/>
                        <a:t>αβ</a:t>
                      </a:r>
                      <a:endParaRPr lang="el-GR" b="0" dirty="0"/>
                    </a:p>
                  </a:txBody>
                  <a:tcPr/>
                </a:tc>
                <a:tc>
                  <a:txBody>
                    <a:bodyPr/>
                    <a:lstStyle/>
                    <a:p>
                      <a:r>
                        <a:rPr lang="el-GR" b="0" dirty="0" smtClean="0"/>
                        <a:t>αβ</a:t>
                      </a:r>
                      <a:endParaRPr lang="el-GR" b="0" dirty="0"/>
                    </a:p>
                  </a:txBody>
                  <a:tcPr/>
                </a:tc>
              </a:tr>
              <a:tr h="304800">
                <a:tc>
                  <a:txBody>
                    <a:bodyPr/>
                    <a:lstStyle/>
                    <a:p>
                      <a:r>
                        <a:rPr lang="el-GR" dirty="0" smtClean="0"/>
                        <a:t>αβ</a:t>
                      </a:r>
                      <a:endParaRPr lang="el-GR" dirty="0"/>
                    </a:p>
                  </a:txBody>
                  <a:tcPr/>
                </a:tc>
                <a:tc>
                  <a:txBody>
                    <a:bodyPr/>
                    <a:lstStyle/>
                    <a:p>
                      <a:r>
                        <a:rPr lang="el-GR" dirty="0" smtClean="0"/>
                        <a:t>αβ</a:t>
                      </a:r>
                      <a:endParaRPr lang="el-GR" dirty="0"/>
                    </a:p>
                  </a:txBody>
                  <a:tcPr/>
                </a:tc>
              </a:tr>
            </a:tbl>
          </a:graphicData>
        </a:graphic>
      </p:graphicFrame>
      <p:sp>
        <p:nvSpPr>
          <p:cNvPr id="9" name="TextBox 8"/>
          <p:cNvSpPr txBox="1"/>
          <p:nvPr/>
        </p:nvSpPr>
        <p:spPr>
          <a:xfrm>
            <a:off x="2247378" y="2141951"/>
            <a:ext cx="1905000" cy="646331"/>
          </a:xfrm>
          <a:prstGeom prst="rect">
            <a:avLst/>
          </a:prstGeom>
          <a:noFill/>
        </p:spPr>
        <p:txBody>
          <a:bodyPr wrap="square" rtlCol="0">
            <a:spAutoFit/>
          </a:bodyPr>
          <a:lstStyle/>
          <a:p>
            <a:r>
              <a:rPr lang="en-GB" dirty="0" err="1" smtClean="0">
                <a:solidFill>
                  <a:schemeClr val="tx1">
                    <a:lumMod val="50000"/>
                    <a:lumOff val="50000"/>
                  </a:schemeClr>
                </a:solidFill>
              </a:rPr>
              <a:t>DataSet</a:t>
            </a:r>
            <a:r>
              <a:rPr lang="el-GR" dirty="0" smtClean="0">
                <a:solidFill>
                  <a:schemeClr val="tx1">
                    <a:lumMod val="50000"/>
                    <a:lumOff val="50000"/>
                  </a:schemeClr>
                </a:solidFill>
              </a:rPr>
              <a:t>1</a:t>
            </a:r>
            <a:r>
              <a:rPr lang="en-GB" dirty="0" smtClean="0">
                <a:solidFill>
                  <a:schemeClr val="tx1">
                    <a:lumMod val="50000"/>
                    <a:lumOff val="50000"/>
                  </a:schemeClr>
                </a:solidFill>
              </a:rPr>
              <a:t> (</a:t>
            </a:r>
            <a:r>
              <a:rPr lang="el-GR" dirty="0" smtClean="0">
                <a:solidFill>
                  <a:schemeClr val="tx1">
                    <a:lumMod val="50000"/>
                    <a:lumOff val="50000"/>
                  </a:schemeClr>
                </a:solidFill>
              </a:rPr>
              <a:t>με ένα </a:t>
            </a:r>
            <a:r>
              <a:rPr lang="en-GB" dirty="0" err="1" smtClean="0">
                <a:solidFill>
                  <a:schemeClr val="tx1">
                    <a:lumMod val="50000"/>
                    <a:lumOff val="50000"/>
                  </a:schemeClr>
                </a:solidFill>
              </a:rPr>
              <a:t>DataTable</a:t>
            </a:r>
            <a:r>
              <a:rPr lang="en-GB" dirty="0" smtClean="0">
                <a:solidFill>
                  <a:schemeClr val="tx1">
                    <a:lumMod val="50000"/>
                    <a:lumOff val="50000"/>
                  </a:schemeClr>
                </a:solidFill>
              </a:rPr>
              <a:t>)</a:t>
            </a:r>
            <a:endParaRPr lang="el-GR" dirty="0">
              <a:solidFill>
                <a:schemeClr val="tx1">
                  <a:lumMod val="50000"/>
                  <a:lumOff val="50000"/>
                </a:schemeClr>
              </a:solidFill>
            </a:endParaRPr>
          </a:p>
        </p:txBody>
      </p:sp>
      <p:graphicFrame>
        <p:nvGraphicFramePr>
          <p:cNvPr id="10" name="Table 9"/>
          <p:cNvGraphicFramePr>
            <a:graphicFrameLocks noGrp="1"/>
          </p:cNvGraphicFramePr>
          <p:nvPr/>
        </p:nvGraphicFramePr>
        <p:xfrm>
          <a:off x="4761978" y="1379951"/>
          <a:ext cx="1219200" cy="1097280"/>
        </p:xfrm>
        <a:graphic>
          <a:graphicData uri="http://schemas.openxmlformats.org/drawingml/2006/table">
            <a:tbl>
              <a:tblPr firstRow="1" bandRow="1">
                <a:tableStyleId>{69CF1AB2-1976-4502-BF36-3FF5EA218861}</a:tableStyleId>
              </a:tblPr>
              <a:tblGrid>
                <a:gridCol w="609600"/>
                <a:gridCol w="609600"/>
              </a:tblGrid>
              <a:tr h="304800">
                <a:tc>
                  <a:txBody>
                    <a:bodyPr/>
                    <a:lstStyle/>
                    <a:p>
                      <a:r>
                        <a:rPr lang="el-GR" b="0" dirty="0" smtClean="0"/>
                        <a:t>αβ</a:t>
                      </a:r>
                      <a:endParaRPr lang="el-GR" b="0" dirty="0"/>
                    </a:p>
                  </a:txBody>
                  <a:tcPr/>
                </a:tc>
                <a:tc>
                  <a:txBody>
                    <a:bodyPr/>
                    <a:lstStyle/>
                    <a:p>
                      <a:r>
                        <a:rPr lang="el-GR" b="0" dirty="0" smtClean="0"/>
                        <a:t>ζω</a:t>
                      </a:r>
                      <a:endParaRPr lang="el-GR" b="0" dirty="0"/>
                    </a:p>
                  </a:txBody>
                  <a:tcPr/>
                </a:tc>
              </a:tr>
              <a:tr h="304800">
                <a:tc>
                  <a:txBody>
                    <a:bodyPr/>
                    <a:lstStyle/>
                    <a:p>
                      <a:r>
                        <a:rPr lang="el-GR" dirty="0" smtClean="0"/>
                        <a:t>αβ</a:t>
                      </a:r>
                      <a:endParaRPr lang="el-GR" dirty="0"/>
                    </a:p>
                  </a:txBody>
                  <a:tcPr/>
                </a:tc>
                <a:tc>
                  <a:txBody>
                    <a:bodyPr/>
                    <a:lstStyle/>
                    <a:p>
                      <a:r>
                        <a:rPr lang="el-GR" dirty="0" smtClean="0"/>
                        <a:t>αβ</a:t>
                      </a:r>
                      <a:endParaRPr lang="el-GR" dirty="0"/>
                    </a:p>
                  </a:txBody>
                  <a:tcPr/>
                </a:tc>
              </a:tr>
              <a:tr h="304800">
                <a:tc>
                  <a:txBody>
                    <a:bodyPr/>
                    <a:lstStyle/>
                    <a:p>
                      <a:r>
                        <a:rPr lang="el-GR" dirty="0" smtClean="0"/>
                        <a:t>αβ</a:t>
                      </a:r>
                      <a:endParaRPr lang="el-GR" dirty="0"/>
                    </a:p>
                  </a:txBody>
                  <a:tcPr/>
                </a:tc>
                <a:tc>
                  <a:txBody>
                    <a:bodyPr/>
                    <a:lstStyle/>
                    <a:p>
                      <a:r>
                        <a:rPr lang="el-GR" dirty="0" smtClean="0"/>
                        <a:t>αβ</a:t>
                      </a:r>
                      <a:endParaRPr lang="el-GR" dirty="0"/>
                    </a:p>
                  </a:txBody>
                  <a:tcPr/>
                </a:tc>
              </a:tr>
            </a:tbl>
          </a:graphicData>
        </a:graphic>
      </p:graphicFrame>
      <p:cxnSp>
        <p:nvCxnSpPr>
          <p:cNvPr id="11" name="Straight Arrow Connector 10"/>
          <p:cNvCxnSpPr/>
          <p:nvPr/>
        </p:nvCxnSpPr>
        <p:spPr>
          <a:xfrm>
            <a:off x="3999978" y="1684751"/>
            <a:ext cx="6858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graphicFrame>
        <p:nvGraphicFramePr>
          <p:cNvPr id="12" name="Table 11"/>
          <p:cNvGraphicFramePr>
            <a:graphicFrameLocks noGrp="1"/>
          </p:cNvGraphicFramePr>
          <p:nvPr/>
        </p:nvGraphicFramePr>
        <p:xfrm>
          <a:off x="7124178" y="1379951"/>
          <a:ext cx="1219200" cy="1097280"/>
        </p:xfrm>
        <a:graphic>
          <a:graphicData uri="http://schemas.openxmlformats.org/drawingml/2006/table">
            <a:tbl>
              <a:tblPr firstRow="1" bandRow="1">
                <a:tableStyleId>{69CF1AB2-1976-4502-BF36-3FF5EA218861}</a:tableStyleId>
              </a:tblPr>
              <a:tblGrid>
                <a:gridCol w="609600"/>
                <a:gridCol w="609600"/>
              </a:tblGrid>
              <a:tr h="304800">
                <a:tc>
                  <a:txBody>
                    <a:bodyPr/>
                    <a:lstStyle/>
                    <a:p>
                      <a:endParaRPr lang="el-GR" b="0" dirty="0"/>
                    </a:p>
                  </a:txBody>
                  <a:tcPr>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l-GR" b="0" dirty="0" smtClean="0"/>
                        <a:t>ζω</a:t>
                      </a:r>
                      <a:endParaRPr lang="el-GR" b="0" dirty="0"/>
                    </a:p>
                  </a:txBody>
                  <a:tcPr>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tcPr>
                </a:tc>
              </a:tr>
              <a:tr h="304800">
                <a:tc>
                  <a:txBody>
                    <a:bodyPr/>
                    <a:lstStyle/>
                    <a:p>
                      <a:endParaRPr lang="el-GR" dirty="0"/>
                    </a:p>
                  </a:txBody>
                  <a:tcPr>
                    <a:lnL w="19050" cap="flat" cmpd="sng" algn="ctr">
                      <a:solidFill>
                        <a:schemeClr val="accent1"/>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l-GR" dirty="0"/>
                    </a:p>
                  </a:txBody>
                  <a:tcPr>
                    <a:lnL w="12700" cmpd="sng">
                      <a:noFill/>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r h="304800">
                <a:tc>
                  <a:txBody>
                    <a:bodyPr/>
                    <a:lstStyle/>
                    <a:p>
                      <a:r>
                        <a:rPr lang="el-GR" dirty="0" smtClean="0"/>
                        <a:t>αβ</a:t>
                      </a:r>
                      <a:endParaRPr lang="el-GR" dirty="0"/>
                    </a:p>
                  </a:txBody>
                  <a:tcPr>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tcPr>
                </a:tc>
                <a:tc>
                  <a:txBody>
                    <a:bodyPr/>
                    <a:lstStyle/>
                    <a:p>
                      <a:r>
                        <a:rPr lang="el-GR" dirty="0" smtClean="0"/>
                        <a:t>αβ</a:t>
                      </a:r>
                      <a:endParaRPr lang="el-GR" dirty="0"/>
                    </a:p>
                  </a:txBody>
                  <a:tcPr>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tcPr>
                </a:tc>
              </a:tr>
            </a:tbl>
          </a:graphicData>
        </a:graphic>
      </p:graphicFrame>
      <p:cxnSp>
        <p:nvCxnSpPr>
          <p:cNvPr id="13" name="Straight Arrow Connector 12"/>
          <p:cNvCxnSpPr/>
          <p:nvPr/>
        </p:nvCxnSpPr>
        <p:spPr>
          <a:xfrm>
            <a:off x="6057378" y="1684751"/>
            <a:ext cx="9144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533378" y="2486220"/>
            <a:ext cx="3048000" cy="646331"/>
          </a:xfrm>
          <a:prstGeom prst="rect">
            <a:avLst/>
          </a:prstGeom>
          <a:noFill/>
        </p:spPr>
        <p:txBody>
          <a:bodyPr wrap="square" rtlCol="0">
            <a:spAutoFit/>
          </a:bodyPr>
          <a:lstStyle/>
          <a:p>
            <a:r>
              <a:rPr lang="el-GR" dirty="0" smtClean="0">
                <a:solidFill>
                  <a:schemeClr val="tx1">
                    <a:lumMod val="50000"/>
                    <a:lumOff val="50000"/>
                  </a:schemeClr>
                </a:solidFill>
              </a:rPr>
              <a:t>Τροποποιημένο </a:t>
            </a:r>
            <a:r>
              <a:rPr lang="en-GB" dirty="0" smtClean="0">
                <a:solidFill>
                  <a:schemeClr val="tx1">
                    <a:lumMod val="50000"/>
                    <a:lumOff val="50000"/>
                  </a:schemeClr>
                </a:solidFill>
              </a:rPr>
              <a:t>dataset</a:t>
            </a:r>
            <a:r>
              <a:rPr lang="el-GR" dirty="0" smtClean="0">
                <a:solidFill>
                  <a:schemeClr val="tx1">
                    <a:lumMod val="50000"/>
                    <a:lumOff val="50000"/>
                  </a:schemeClr>
                </a:solidFill>
              </a:rPr>
              <a:t>1</a:t>
            </a:r>
            <a:r>
              <a:rPr lang="en-GB" dirty="0" smtClean="0">
                <a:solidFill>
                  <a:schemeClr val="tx1">
                    <a:lumMod val="50000"/>
                    <a:lumOff val="50000"/>
                  </a:schemeClr>
                </a:solidFill>
              </a:rPr>
              <a:t> </a:t>
            </a:r>
            <a:r>
              <a:rPr lang="el-GR" dirty="0" smtClean="0">
                <a:solidFill>
                  <a:schemeClr val="tx1">
                    <a:lumMod val="50000"/>
                    <a:lumOff val="50000"/>
                  </a:schemeClr>
                </a:solidFill>
              </a:rPr>
              <a:t>και </a:t>
            </a:r>
            <a:r>
              <a:rPr lang="en-GB" dirty="0" smtClean="0">
                <a:solidFill>
                  <a:schemeClr val="tx1">
                    <a:lumMod val="50000"/>
                    <a:lumOff val="50000"/>
                  </a:schemeClr>
                </a:solidFill>
              </a:rPr>
              <a:t>dataset</a:t>
            </a:r>
            <a:r>
              <a:rPr lang="el-GR" dirty="0" smtClean="0">
                <a:solidFill>
                  <a:schemeClr val="tx1">
                    <a:lumMod val="50000"/>
                    <a:lumOff val="50000"/>
                  </a:schemeClr>
                </a:solidFill>
              </a:rPr>
              <a:t>2</a:t>
            </a:r>
            <a:r>
              <a:rPr lang="en-GB" dirty="0" smtClean="0">
                <a:solidFill>
                  <a:schemeClr val="tx1">
                    <a:lumMod val="50000"/>
                    <a:lumOff val="50000"/>
                  </a:schemeClr>
                </a:solidFill>
              </a:rPr>
              <a:t> </a:t>
            </a:r>
            <a:r>
              <a:rPr lang="el-GR" dirty="0" smtClean="0">
                <a:solidFill>
                  <a:schemeClr val="tx1">
                    <a:lumMod val="50000"/>
                    <a:lumOff val="50000"/>
                  </a:schemeClr>
                </a:solidFill>
              </a:rPr>
              <a:t>με τις αλλαγές</a:t>
            </a:r>
            <a:endParaRPr lang="el-GR" dirty="0">
              <a:solidFill>
                <a:schemeClr val="tx1">
                  <a:lumMod val="50000"/>
                  <a:lumOff val="50000"/>
                </a:schemeClr>
              </a:solidFill>
            </a:endParaRPr>
          </a:p>
        </p:txBody>
      </p:sp>
      <p:sp>
        <p:nvSpPr>
          <p:cNvPr id="15" name="TextBox 14"/>
          <p:cNvSpPr txBox="1"/>
          <p:nvPr/>
        </p:nvSpPr>
        <p:spPr>
          <a:xfrm>
            <a:off x="5981178" y="1724220"/>
            <a:ext cx="1524000" cy="646331"/>
          </a:xfrm>
          <a:prstGeom prst="rect">
            <a:avLst/>
          </a:prstGeom>
          <a:noFill/>
        </p:spPr>
        <p:txBody>
          <a:bodyPr wrap="square" rtlCol="0">
            <a:spAutoFit/>
          </a:bodyPr>
          <a:lstStyle/>
          <a:p>
            <a:r>
              <a:rPr lang="en-GB" dirty="0" smtClean="0"/>
              <a:t>.Get</a:t>
            </a:r>
          </a:p>
          <a:p>
            <a:r>
              <a:rPr lang="en-GB" dirty="0" smtClean="0"/>
              <a:t>Changes</a:t>
            </a:r>
            <a:endParaRPr lang="el-GR" dirty="0"/>
          </a:p>
        </p:txBody>
      </p:sp>
      <p:graphicFrame>
        <p:nvGraphicFramePr>
          <p:cNvPr id="16" name="Table 15"/>
          <p:cNvGraphicFramePr>
            <a:graphicFrameLocks noGrp="1"/>
          </p:cNvGraphicFramePr>
          <p:nvPr/>
        </p:nvGraphicFramePr>
        <p:xfrm>
          <a:off x="3161778" y="3132551"/>
          <a:ext cx="1219200" cy="731520"/>
        </p:xfrm>
        <a:graphic>
          <a:graphicData uri="http://schemas.openxmlformats.org/drawingml/2006/table">
            <a:tbl>
              <a:tblPr firstRow="1" bandRow="1">
                <a:tableStyleId>{69CF1AB2-1976-4502-BF36-3FF5EA218861}</a:tableStyleId>
              </a:tblPr>
              <a:tblGrid>
                <a:gridCol w="609600"/>
                <a:gridCol w="609600"/>
              </a:tblGrid>
              <a:tr h="304800">
                <a:tc>
                  <a:txBody>
                    <a:bodyPr/>
                    <a:lstStyle/>
                    <a:p>
                      <a:endParaRPr lang="el-GR" b="0" dirty="0"/>
                    </a:p>
                  </a:txBody>
                  <a:tcPr>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l-GR" b="0" dirty="0" smtClean="0"/>
                        <a:t>ζω</a:t>
                      </a:r>
                      <a:endParaRPr lang="el-GR" b="0" dirty="0"/>
                    </a:p>
                  </a:txBody>
                  <a:tcPr>
                    <a:lnL w="19050" cap="flat" cmpd="sng" algn="ctr">
                      <a:solidFill>
                        <a:schemeClr val="accent1"/>
                      </a:solidFill>
                      <a:prstDash val="solid"/>
                      <a:round/>
                      <a:headEnd type="none" w="med" len="med"/>
                      <a:tailEnd type="none" w="med" len="med"/>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tcPr>
                </a:tc>
              </a:tr>
              <a:tr h="304800">
                <a:tc>
                  <a:txBody>
                    <a:bodyPr/>
                    <a:lstStyle/>
                    <a:p>
                      <a:endParaRPr lang="el-GR" dirty="0"/>
                    </a:p>
                  </a:txBody>
                  <a:tcPr>
                    <a:lnL w="19050" cap="flat" cmpd="sng" algn="ctr">
                      <a:solidFill>
                        <a:schemeClr val="accent1"/>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l-GR" dirty="0"/>
                    </a:p>
                  </a:txBody>
                  <a:tcPr>
                    <a:lnL w="12700" cmpd="sng">
                      <a:noFill/>
                    </a:lnL>
                    <a:lnR w="1905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7" name="Picture 2"/>
          <p:cNvPicPr>
            <a:picLocks noChangeAspect="1" noChangeArrowheads="1"/>
          </p:cNvPicPr>
          <p:nvPr/>
        </p:nvPicPr>
        <p:blipFill>
          <a:blip r:embed="rId3"/>
          <a:srcRect/>
          <a:stretch>
            <a:fillRect/>
          </a:stretch>
        </p:blipFill>
        <p:spPr bwMode="auto">
          <a:xfrm>
            <a:off x="6666978" y="3361151"/>
            <a:ext cx="304800" cy="402336"/>
          </a:xfrm>
          <a:prstGeom prst="rect">
            <a:avLst/>
          </a:prstGeom>
          <a:noFill/>
          <a:ln w="9525">
            <a:noFill/>
            <a:miter lim="800000"/>
            <a:headEnd/>
            <a:tailEnd/>
          </a:ln>
          <a:effectLst/>
        </p:spPr>
      </p:pic>
      <p:sp>
        <p:nvSpPr>
          <p:cNvPr id="18" name="TextBox 17"/>
          <p:cNvSpPr txBox="1"/>
          <p:nvPr/>
        </p:nvSpPr>
        <p:spPr>
          <a:xfrm>
            <a:off x="6971778" y="3284951"/>
            <a:ext cx="1524000" cy="646331"/>
          </a:xfrm>
          <a:prstGeom prst="rect">
            <a:avLst/>
          </a:prstGeom>
          <a:noFill/>
        </p:spPr>
        <p:txBody>
          <a:bodyPr wrap="square" rtlCol="0">
            <a:spAutoFit/>
          </a:bodyPr>
          <a:lstStyle/>
          <a:p>
            <a:r>
              <a:rPr lang="en-GB" dirty="0" err="1" smtClean="0"/>
              <a:t>DataAdapter.Update</a:t>
            </a:r>
            <a:endParaRPr lang="el-GR" dirty="0"/>
          </a:p>
        </p:txBody>
      </p:sp>
      <p:cxnSp>
        <p:nvCxnSpPr>
          <p:cNvPr id="19" name="Straight Arrow Connector 18"/>
          <p:cNvCxnSpPr/>
          <p:nvPr/>
        </p:nvCxnSpPr>
        <p:spPr>
          <a:xfrm rot="5400000">
            <a:off x="7734572" y="2903951"/>
            <a:ext cx="608806" cy="79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4533378" y="3513551"/>
            <a:ext cx="20574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18578" y="2971221"/>
            <a:ext cx="2819400" cy="923330"/>
          </a:xfrm>
          <a:prstGeom prst="rect">
            <a:avLst/>
          </a:prstGeom>
          <a:noFill/>
        </p:spPr>
        <p:txBody>
          <a:bodyPr wrap="square" rtlCol="0">
            <a:spAutoFit/>
          </a:bodyPr>
          <a:lstStyle/>
          <a:p>
            <a:r>
              <a:rPr lang="el-GR" dirty="0" smtClean="0">
                <a:solidFill>
                  <a:schemeClr val="tx1">
                    <a:lumMod val="50000"/>
                    <a:lumOff val="50000"/>
                  </a:schemeClr>
                </a:solidFill>
              </a:rPr>
              <a:t>Για κάποιο λόγο απέτυχε η εισαγωγή νέας γραμμής στον πίνακα της βάσης</a:t>
            </a:r>
            <a:endParaRPr lang="el-GR" dirty="0">
              <a:solidFill>
                <a:schemeClr val="tx1">
                  <a:lumMod val="50000"/>
                  <a:lumOff val="50000"/>
                </a:schemeClr>
              </a:solidFill>
            </a:endParaRPr>
          </a:p>
        </p:txBody>
      </p:sp>
      <p:sp>
        <p:nvSpPr>
          <p:cNvPr id="22" name="TextBox 21"/>
          <p:cNvSpPr txBox="1"/>
          <p:nvPr/>
        </p:nvSpPr>
        <p:spPr>
          <a:xfrm>
            <a:off x="1028178" y="3970751"/>
            <a:ext cx="2362200" cy="1200329"/>
          </a:xfrm>
          <a:prstGeom prst="rect">
            <a:avLst/>
          </a:prstGeom>
          <a:noFill/>
        </p:spPr>
        <p:txBody>
          <a:bodyPr wrap="square" rtlCol="0">
            <a:spAutoFit/>
          </a:bodyPr>
          <a:lstStyle/>
          <a:p>
            <a:r>
              <a:rPr lang="el-GR" dirty="0" smtClean="0">
                <a:solidFill>
                  <a:schemeClr val="tx1">
                    <a:lumMod val="50000"/>
                    <a:lumOff val="50000"/>
                  </a:schemeClr>
                </a:solidFill>
              </a:rPr>
              <a:t>Συγχώνευση τελικών αλλαγών του </a:t>
            </a:r>
            <a:r>
              <a:rPr lang="en-GB" dirty="0" smtClean="0">
                <a:solidFill>
                  <a:schemeClr val="tx1">
                    <a:lumMod val="50000"/>
                    <a:lumOff val="50000"/>
                  </a:schemeClr>
                </a:solidFill>
              </a:rPr>
              <a:t>dataset2</a:t>
            </a:r>
            <a:r>
              <a:rPr lang="el-GR" dirty="0" smtClean="0">
                <a:solidFill>
                  <a:schemeClr val="tx1">
                    <a:lumMod val="50000"/>
                    <a:lumOff val="50000"/>
                  </a:schemeClr>
                </a:solidFill>
              </a:rPr>
              <a:t> στο αρχικό </a:t>
            </a:r>
            <a:r>
              <a:rPr lang="en-GB" dirty="0" smtClean="0">
                <a:solidFill>
                  <a:schemeClr val="tx1">
                    <a:lumMod val="50000"/>
                    <a:lumOff val="50000"/>
                  </a:schemeClr>
                </a:solidFill>
              </a:rPr>
              <a:t>dataset1 </a:t>
            </a:r>
            <a:r>
              <a:rPr lang="el-GR" dirty="0" smtClean="0">
                <a:solidFill>
                  <a:schemeClr val="tx1">
                    <a:lumMod val="50000"/>
                    <a:lumOff val="50000"/>
                  </a:schemeClr>
                </a:solidFill>
              </a:rPr>
              <a:t>με </a:t>
            </a:r>
            <a:r>
              <a:rPr lang="en-GB" dirty="0" smtClean="0"/>
              <a:t>.Merge</a:t>
            </a:r>
            <a:endParaRPr lang="el-GR" dirty="0"/>
          </a:p>
        </p:txBody>
      </p:sp>
      <p:graphicFrame>
        <p:nvGraphicFramePr>
          <p:cNvPr id="23" name="Table 22"/>
          <p:cNvGraphicFramePr>
            <a:graphicFrameLocks noGrp="1"/>
          </p:cNvGraphicFramePr>
          <p:nvPr/>
        </p:nvGraphicFramePr>
        <p:xfrm>
          <a:off x="3161778" y="5068031"/>
          <a:ext cx="1219200" cy="731520"/>
        </p:xfrm>
        <a:graphic>
          <a:graphicData uri="http://schemas.openxmlformats.org/drawingml/2006/table">
            <a:tbl>
              <a:tblPr firstRow="1" bandRow="1">
                <a:tableStyleId>{69CF1AB2-1976-4502-BF36-3FF5EA218861}</a:tableStyleId>
              </a:tblPr>
              <a:tblGrid>
                <a:gridCol w="609600"/>
                <a:gridCol w="609600"/>
              </a:tblGrid>
              <a:tr h="304800">
                <a:tc>
                  <a:txBody>
                    <a:bodyPr/>
                    <a:lstStyle/>
                    <a:p>
                      <a:r>
                        <a:rPr lang="el-GR" b="0" dirty="0" smtClean="0"/>
                        <a:t>αβ</a:t>
                      </a:r>
                      <a:endParaRPr lang="el-GR" b="0" dirty="0"/>
                    </a:p>
                  </a:txBody>
                  <a:tcPr/>
                </a:tc>
                <a:tc>
                  <a:txBody>
                    <a:bodyPr/>
                    <a:lstStyle/>
                    <a:p>
                      <a:r>
                        <a:rPr lang="el-GR" b="0" dirty="0" smtClean="0"/>
                        <a:t>ζω</a:t>
                      </a:r>
                      <a:endParaRPr lang="el-GR" b="0" dirty="0"/>
                    </a:p>
                  </a:txBody>
                  <a:tcPr/>
                </a:tc>
              </a:tr>
              <a:tr h="304800">
                <a:tc>
                  <a:txBody>
                    <a:bodyPr/>
                    <a:lstStyle/>
                    <a:p>
                      <a:r>
                        <a:rPr lang="el-GR" dirty="0" smtClean="0"/>
                        <a:t>αβ</a:t>
                      </a:r>
                      <a:endParaRPr lang="el-GR" dirty="0"/>
                    </a:p>
                  </a:txBody>
                  <a:tcPr/>
                </a:tc>
                <a:tc>
                  <a:txBody>
                    <a:bodyPr/>
                    <a:lstStyle/>
                    <a:p>
                      <a:r>
                        <a:rPr lang="el-GR" dirty="0" smtClean="0"/>
                        <a:t>αβ</a:t>
                      </a:r>
                      <a:endParaRPr lang="el-GR" dirty="0"/>
                    </a:p>
                  </a:txBody>
                  <a:tcPr/>
                </a:tc>
              </a:tr>
            </a:tbl>
          </a:graphicData>
        </a:graphic>
      </p:graphicFrame>
      <p:cxnSp>
        <p:nvCxnSpPr>
          <p:cNvPr id="24" name="Straight Arrow Connector 23"/>
          <p:cNvCxnSpPr/>
          <p:nvPr/>
        </p:nvCxnSpPr>
        <p:spPr>
          <a:xfrm rot="5400000">
            <a:off x="3313384" y="4427951"/>
            <a:ext cx="915194" cy="79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graphicFrame>
        <p:nvGraphicFramePr>
          <p:cNvPr id="25" name="Table 24"/>
          <p:cNvGraphicFramePr>
            <a:graphicFrameLocks noGrp="1"/>
          </p:cNvGraphicFramePr>
          <p:nvPr/>
        </p:nvGraphicFramePr>
        <p:xfrm>
          <a:off x="7124178" y="5037551"/>
          <a:ext cx="1219200" cy="731520"/>
        </p:xfrm>
        <a:graphic>
          <a:graphicData uri="http://schemas.openxmlformats.org/drawingml/2006/table">
            <a:tbl>
              <a:tblPr firstRow="1" bandRow="1">
                <a:tableStyleId>{69CF1AB2-1976-4502-BF36-3FF5EA218861}</a:tableStyleId>
              </a:tblPr>
              <a:tblGrid>
                <a:gridCol w="609600"/>
                <a:gridCol w="609600"/>
              </a:tblGrid>
              <a:tr h="304800">
                <a:tc>
                  <a:txBody>
                    <a:bodyPr/>
                    <a:lstStyle/>
                    <a:p>
                      <a:r>
                        <a:rPr lang="el-GR" b="0" dirty="0" smtClean="0"/>
                        <a:t>αβ</a:t>
                      </a:r>
                      <a:endParaRPr lang="el-GR" b="0" dirty="0"/>
                    </a:p>
                  </a:txBody>
                  <a:tcPr/>
                </a:tc>
                <a:tc>
                  <a:txBody>
                    <a:bodyPr/>
                    <a:lstStyle/>
                    <a:p>
                      <a:r>
                        <a:rPr lang="el-GR" b="0" dirty="0" smtClean="0"/>
                        <a:t>ζω</a:t>
                      </a:r>
                      <a:endParaRPr lang="el-GR" b="0" dirty="0"/>
                    </a:p>
                  </a:txBody>
                  <a:tcPr/>
                </a:tc>
              </a:tr>
              <a:tr h="304800">
                <a:tc>
                  <a:txBody>
                    <a:bodyPr/>
                    <a:lstStyle/>
                    <a:p>
                      <a:r>
                        <a:rPr lang="el-GR" dirty="0" smtClean="0"/>
                        <a:t>αβ</a:t>
                      </a:r>
                      <a:endParaRPr lang="el-GR" dirty="0"/>
                    </a:p>
                  </a:txBody>
                  <a:tcPr/>
                </a:tc>
                <a:tc>
                  <a:txBody>
                    <a:bodyPr/>
                    <a:lstStyle/>
                    <a:p>
                      <a:r>
                        <a:rPr lang="el-GR" dirty="0" smtClean="0"/>
                        <a:t>αβ</a:t>
                      </a:r>
                      <a:endParaRPr lang="el-GR" dirty="0"/>
                    </a:p>
                  </a:txBody>
                  <a:tcPr/>
                </a:tc>
              </a:tr>
            </a:tbl>
          </a:graphicData>
        </a:graphic>
      </p:graphicFrame>
      <p:graphicFrame>
        <p:nvGraphicFramePr>
          <p:cNvPr id="26" name="Table 25"/>
          <p:cNvGraphicFramePr>
            <a:graphicFrameLocks noGrp="1"/>
          </p:cNvGraphicFramePr>
          <p:nvPr/>
        </p:nvGraphicFramePr>
        <p:xfrm>
          <a:off x="7124178" y="4229831"/>
          <a:ext cx="1219200" cy="731520"/>
        </p:xfrm>
        <a:graphic>
          <a:graphicData uri="http://schemas.openxmlformats.org/drawingml/2006/table">
            <a:tbl>
              <a:tblPr firstRow="1" bandRow="1">
                <a:tableStyleId>{69CF1AB2-1976-4502-BF36-3FF5EA218861}</a:tableStyleId>
              </a:tblPr>
              <a:tblGrid>
                <a:gridCol w="609600"/>
                <a:gridCol w="609600"/>
              </a:tblGrid>
              <a:tr h="304800">
                <a:tc>
                  <a:txBody>
                    <a:bodyPr/>
                    <a:lstStyle/>
                    <a:p>
                      <a:r>
                        <a:rPr lang="el-GR" b="0" dirty="0" smtClean="0"/>
                        <a:t>αβ</a:t>
                      </a:r>
                      <a:endParaRPr lang="el-GR" b="0" dirty="0"/>
                    </a:p>
                  </a:txBody>
                  <a:tcPr/>
                </a:tc>
                <a:tc>
                  <a:txBody>
                    <a:bodyPr/>
                    <a:lstStyle/>
                    <a:p>
                      <a:r>
                        <a:rPr lang="el-GR" b="0" dirty="0" smtClean="0"/>
                        <a:t>αβ</a:t>
                      </a:r>
                      <a:endParaRPr lang="el-GR" b="0" dirty="0"/>
                    </a:p>
                  </a:txBody>
                  <a:tcPr/>
                </a:tc>
              </a:tr>
              <a:tr h="304800">
                <a:tc>
                  <a:txBody>
                    <a:bodyPr/>
                    <a:lstStyle/>
                    <a:p>
                      <a:r>
                        <a:rPr lang="el-GR" dirty="0" smtClean="0"/>
                        <a:t>αβ</a:t>
                      </a:r>
                      <a:endParaRPr lang="el-GR" dirty="0"/>
                    </a:p>
                  </a:txBody>
                  <a:tcPr/>
                </a:tc>
                <a:tc>
                  <a:txBody>
                    <a:bodyPr/>
                    <a:lstStyle/>
                    <a:p>
                      <a:r>
                        <a:rPr lang="el-GR" dirty="0" smtClean="0"/>
                        <a:t>αβ</a:t>
                      </a:r>
                      <a:endParaRPr lang="el-GR" dirty="0"/>
                    </a:p>
                  </a:txBody>
                  <a:tcPr/>
                </a:tc>
              </a:tr>
            </a:tbl>
          </a:graphicData>
        </a:graphic>
      </p:graphicFrame>
      <p:cxnSp>
        <p:nvCxnSpPr>
          <p:cNvPr id="27" name="Straight Arrow Connector 26"/>
          <p:cNvCxnSpPr/>
          <p:nvPr/>
        </p:nvCxnSpPr>
        <p:spPr>
          <a:xfrm flipV="1">
            <a:off x="4533378" y="4580351"/>
            <a:ext cx="2438400" cy="8382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533378" y="5418551"/>
            <a:ext cx="2438400"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rot="-1140000">
            <a:off x="4846103" y="4553244"/>
            <a:ext cx="1974269" cy="369332"/>
          </a:xfrm>
          <a:prstGeom prst="rect">
            <a:avLst/>
          </a:prstGeom>
          <a:noFill/>
        </p:spPr>
        <p:txBody>
          <a:bodyPr wrap="square" rtlCol="0">
            <a:spAutoFit/>
          </a:bodyPr>
          <a:lstStyle/>
          <a:p>
            <a:r>
              <a:rPr lang="en-GB" dirty="0" smtClean="0"/>
              <a:t>.</a:t>
            </a:r>
            <a:r>
              <a:rPr lang="en-GB" dirty="0" err="1" smtClean="0"/>
              <a:t>RejectChanges</a:t>
            </a:r>
            <a:endParaRPr lang="el-GR" dirty="0"/>
          </a:p>
        </p:txBody>
      </p:sp>
      <p:sp>
        <p:nvSpPr>
          <p:cNvPr id="30" name="TextBox 29"/>
          <p:cNvSpPr txBox="1"/>
          <p:nvPr/>
        </p:nvSpPr>
        <p:spPr>
          <a:xfrm>
            <a:off x="4838177" y="5418551"/>
            <a:ext cx="1938403" cy="369332"/>
          </a:xfrm>
          <a:prstGeom prst="rect">
            <a:avLst/>
          </a:prstGeom>
          <a:noFill/>
        </p:spPr>
        <p:txBody>
          <a:bodyPr wrap="square" rtlCol="0">
            <a:spAutoFit/>
          </a:bodyPr>
          <a:lstStyle/>
          <a:p>
            <a:r>
              <a:rPr lang="en-GB" dirty="0" smtClean="0"/>
              <a:t>.</a:t>
            </a:r>
            <a:r>
              <a:rPr lang="en-GB" dirty="0" err="1" smtClean="0"/>
              <a:t>AcceptChanges</a:t>
            </a:r>
            <a:endParaRPr lang="el-GR" dirty="0"/>
          </a:p>
        </p:txBody>
      </p:sp>
      <p:sp>
        <p:nvSpPr>
          <p:cNvPr id="31" name="TextBox 30"/>
          <p:cNvSpPr txBox="1"/>
          <p:nvPr/>
        </p:nvSpPr>
        <p:spPr>
          <a:xfrm>
            <a:off x="4609578" y="3525219"/>
            <a:ext cx="1905000" cy="369332"/>
          </a:xfrm>
          <a:prstGeom prst="rect">
            <a:avLst/>
          </a:prstGeom>
          <a:noFill/>
        </p:spPr>
        <p:txBody>
          <a:bodyPr wrap="square" rtlCol="0">
            <a:spAutoFit/>
          </a:bodyPr>
          <a:lstStyle/>
          <a:p>
            <a:r>
              <a:rPr lang="el-GR" dirty="0" smtClean="0">
                <a:solidFill>
                  <a:schemeClr val="tx1">
                    <a:lumMod val="50000"/>
                    <a:lumOff val="50000"/>
                  </a:schemeClr>
                </a:solidFill>
              </a:rPr>
              <a:t>Ακριβείς αλλαγές</a:t>
            </a:r>
            <a:endParaRPr lang="el-GR" dirty="0">
              <a:solidFill>
                <a:schemeClr val="tx1">
                  <a:lumMod val="50000"/>
                  <a:lumOff val="50000"/>
                </a:schemeClr>
              </a:solidFill>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smtClean="0"/>
              <a:t>DEMO e-Home</a:t>
            </a:r>
            <a:r>
              <a:rPr lang="el-GR" dirty="0" smtClean="0"/>
              <a:t> </a:t>
            </a:r>
            <a:r>
              <a:rPr lang="en-US" dirty="0" smtClean="0"/>
              <a:t>Mobile</a:t>
            </a:r>
            <a:endParaRPr lang="en-US" dirty="0"/>
          </a:p>
        </p:txBody>
      </p:sp>
      <p:sp>
        <p:nvSpPr>
          <p:cNvPr id="4" name="Content Placeholder 3"/>
          <p:cNvSpPr>
            <a:spLocks noGrp="1"/>
          </p:cNvSpPr>
          <p:nvPr>
            <p:ph idx="1"/>
          </p:nvPr>
        </p:nvSpPr>
        <p:spPr>
          <a:xfrm>
            <a:off x="381000" y="1417638"/>
            <a:ext cx="8382000" cy="978729"/>
          </a:xfrm>
        </p:spPr>
        <p:txBody>
          <a:bodyPr/>
          <a:lstStyle/>
          <a:p>
            <a:r>
              <a:rPr lang="el-GR" dirty="0" smtClean="0"/>
              <a:t>Επίδειξη των </a:t>
            </a:r>
            <a:r>
              <a:rPr lang="en-US" dirty="0" smtClean="0"/>
              <a:t>Windows Forms </a:t>
            </a:r>
            <a:r>
              <a:rPr lang="el-GR" dirty="0" smtClean="0"/>
              <a:t>και του </a:t>
            </a:r>
            <a:r>
              <a:rPr lang="en-US" dirty="0" smtClean="0"/>
              <a:t>SQL Compact Server 3.5.</a:t>
            </a:r>
            <a:endParaRPr lang="el-GR"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lstStyle/>
          <a:p>
            <a:pPr>
              <a:defRPr/>
            </a:pPr>
            <a:r>
              <a:rPr lang="el-GR" dirty="0" smtClean="0"/>
              <a:t>Ιστορική Αναδρομή</a:t>
            </a:r>
            <a:endParaRPr lang="en-US" dirty="0"/>
          </a:p>
        </p:txBody>
      </p:sp>
      <p:sp>
        <p:nvSpPr>
          <p:cNvPr id="7" name="TextBox 6"/>
          <p:cNvSpPr txBox="1"/>
          <p:nvPr/>
        </p:nvSpPr>
        <p:spPr>
          <a:xfrm>
            <a:off x="1038687" y="5885895"/>
            <a:ext cx="6010182" cy="461665"/>
          </a:xfrm>
          <a:prstGeom prst="rect">
            <a:avLst/>
          </a:prstGeom>
          <a:noFill/>
        </p:spPr>
        <p:txBody>
          <a:bodyPr wrap="square" rtlCol="0">
            <a:spAutoFit/>
          </a:bodyPr>
          <a:lstStyle/>
          <a:p>
            <a:r>
              <a:rPr lang="en-US" sz="2400" dirty="0" smtClean="0"/>
              <a:t>Windows CE 1.00 – Codename “Pegasus”</a:t>
            </a:r>
            <a:endParaRPr lang="el-GR" sz="2400" dirty="0"/>
          </a:p>
        </p:txBody>
      </p:sp>
      <p:pic>
        <p:nvPicPr>
          <p:cNvPr id="5" name="Picture 4" descr="Pocket Internet Explorer 1.1"/>
          <p:cNvPicPr/>
          <p:nvPr/>
        </p:nvPicPr>
        <p:blipFill>
          <a:blip r:embed="rId3"/>
          <a:srcRect/>
          <a:stretch>
            <a:fillRect/>
          </a:stretch>
        </p:blipFill>
        <p:spPr bwMode="auto">
          <a:xfrm>
            <a:off x="467558" y="1096394"/>
            <a:ext cx="6096000" cy="2286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Picture 7" descr="About Box"/>
          <p:cNvPicPr/>
          <p:nvPr/>
        </p:nvPicPr>
        <p:blipFill>
          <a:blip r:embed="rId4"/>
          <a:srcRect/>
          <a:stretch>
            <a:fillRect/>
          </a:stretch>
        </p:blipFill>
        <p:spPr bwMode="auto">
          <a:xfrm>
            <a:off x="4706177" y="969470"/>
            <a:ext cx="4295775" cy="19716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descr="Windows CE 1.0 Desktop"/>
          <p:cNvPicPr/>
          <p:nvPr/>
        </p:nvPicPr>
        <p:blipFill>
          <a:blip r:embed="rId5"/>
          <a:srcRect/>
          <a:stretch>
            <a:fillRect/>
          </a:stretch>
        </p:blipFill>
        <p:spPr bwMode="auto">
          <a:xfrm>
            <a:off x="2509421" y="3138257"/>
            <a:ext cx="6096000" cy="2286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Rectangle 8"/>
          <p:cNvSpPr/>
          <p:nvPr/>
        </p:nvSpPr>
        <p:spPr>
          <a:xfrm>
            <a:off x="354001" y="4716236"/>
            <a:ext cx="1800493"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1996</a:t>
            </a:r>
            <a:endParaRPr lang="en-US" sz="5400" b="1" cap="none" spc="150" dirty="0">
              <a:ln w="11430"/>
              <a:solidFill>
                <a:srgbClr val="F8F8F8"/>
              </a:solidFill>
              <a:effectLst>
                <a:outerShdw blurRad="25400" algn="tl" rotWithShape="0">
                  <a:srgbClr val="000000">
                    <a:alpha val="43000"/>
                  </a:srgbClr>
                </a:outerShdw>
              </a:effectLst>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err="1" smtClean="0"/>
              <a:t>System.Drawing</a:t>
            </a:r>
            <a:r>
              <a:rPr lang="el-GR" dirty="0" smtClean="0"/>
              <a:t> 1/2</a:t>
            </a:r>
            <a:endParaRPr lang="en-US" dirty="0"/>
          </a:p>
        </p:txBody>
      </p:sp>
      <p:sp>
        <p:nvSpPr>
          <p:cNvPr id="3" name="Content Placeholder 2"/>
          <p:cNvSpPr>
            <a:spLocks noGrp="1"/>
          </p:cNvSpPr>
          <p:nvPr>
            <p:ph idx="1"/>
          </p:nvPr>
        </p:nvSpPr>
        <p:spPr>
          <a:xfrm>
            <a:off x="381000" y="1417638"/>
            <a:ext cx="8382000" cy="3933384"/>
          </a:xfrm>
        </p:spPr>
        <p:txBody>
          <a:bodyPr/>
          <a:lstStyle/>
          <a:p>
            <a:r>
              <a:rPr lang="el-GR" dirty="0" smtClean="0"/>
              <a:t>Η κλάση </a:t>
            </a:r>
            <a:r>
              <a:rPr lang="en-US" dirty="0" smtClean="0"/>
              <a:t>Bitmap </a:t>
            </a:r>
            <a:r>
              <a:rPr lang="el-GR" dirty="0" smtClean="0"/>
              <a:t>αντιπροσωπεύει μια εικόνα.</a:t>
            </a:r>
          </a:p>
          <a:p>
            <a:pPr marL="571500" lvl="1" indent="-571500">
              <a:buSzPct val="95000"/>
            </a:pPr>
            <a:r>
              <a:rPr lang="el-GR" sz="3200" dirty="0" smtClean="0"/>
              <a:t>Χρήσιμες κλάσεις: </a:t>
            </a:r>
          </a:p>
          <a:p>
            <a:pPr marL="971550" lvl="2" indent="-571500">
              <a:buSzPct val="95000"/>
            </a:pPr>
            <a:r>
              <a:rPr lang="en-US" dirty="0" smtClean="0"/>
              <a:t>Font</a:t>
            </a:r>
            <a:endParaRPr lang="el-GR" dirty="0" smtClean="0"/>
          </a:p>
          <a:p>
            <a:pPr marL="971550" lvl="2" indent="-571500">
              <a:buSzPct val="95000"/>
            </a:pPr>
            <a:r>
              <a:rPr lang="en-US" dirty="0" smtClean="0"/>
              <a:t>Color</a:t>
            </a:r>
            <a:endParaRPr lang="el-GR" dirty="0" smtClean="0"/>
          </a:p>
          <a:p>
            <a:pPr marL="971550" lvl="2" indent="-571500">
              <a:buSzPct val="95000"/>
            </a:pPr>
            <a:r>
              <a:rPr lang="en-US" dirty="0" smtClean="0"/>
              <a:t>Pen (</a:t>
            </a:r>
            <a:r>
              <a:rPr lang="el-GR" dirty="0" smtClean="0"/>
              <a:t>για γραμμές)</a:t>
            </a:r>
          </a:p>
          <a:p>
            <a:pPr marL="971550" lvl="2" indent="-571500">
              <a:buSzPct val="95000"/>
            </a:pPr>
            <a:r>
              <a:rPr lang="en-US" dirty="0" smtClean="0"/>
              <a:t>Brush (</a:t>
            </a:r>
            <a:r>
              <a:rPr lang="en-US" dirty="0" err="1" smtClean="0"/>
              <a:t>SolidBrush</a:t>
            </a:r>
            <a:r>
              <a:rPr lang="en-US" dirty="0" smtClean="0"/>
              <a:t>, </a:t>
            </a:r>
            <a:r>
              <a:rPr lang="en-US" dirty="0" err="1" smtClean="0"/>
              <a:t>TextureBrush</a:t>
            </a:r>
            <a:r>
              <a:rPr lang="el-GR" dirty="0" smtClean="0"/>
              <a:t>).</a:t>
            </a:r>
          </a:p>
          <a:p>
            <a:pPr marL="571500" lvl="1" indent="-571500">
              <a:buSzPct val="95000"/>
            </a:pPr>
            <a:r>
              <a:rPr lang="el-GR" sz="3200" dirty="0" smtClean="0"/>
              <a:t>Για τη 2</a:t>
            </a:r>
            <a:r>
              <a:rPr lang="en-GB" sz="3200" dirty="0" smtClean="0"/>
              <a:t>D </a:t>
            </a:r>
            <a:r>
              <a:rPr lang="el-GR" sz="3200" dirty="0" smtClean="0"/>
              <a:t>γεωμετρία, υπάρχουν οι κλάσεις </a:t>
            </a:r>
            <a:r>
              <a:rPr lang="en-GB" sz="3200" dirty="0" smtClean="0"/>
              <a:t>Point, Size, Rectangle, Region.</a:t>
            </a:r>
            <a:endParaRPr lang="en-US" dirty="0" smtClean="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err="1" smtClean="0"/>
              <a:t>System.Drawing</a:t>
            </a:r>
            <a:r>
              <a:rPr lang="el-GR" dirty="0" smtClean="0"/>
              <a:t> 2/2</a:t>
            </a:r>
            <a:endParaRPr lang="en-US" dirty="0"/>
          </a:p>
        </p:txBody>
      </p:sp>
      <p:sp>
        <p:nvSpPr>
          <p:cNvPr id="3" name="Content Placeholder 2"/>
          <p:cNvSpPr>
            <a:spLocks noGrp="1"/>
          </p:cNvSpPr>
          <p:nvPr>
            <p:ph idx="1"/>
          </p:nvPr>
        </p:nvSpPr>
        <p:spPr>
          <a:xfrm>
            <a:off x="381000" y="1417638"/>
            <a:ext cx="8382000" cy="5447645"/>
          </a:xfrm>
        </p:spPr>
        <p:txBody>
          <a:bodyPr/>
          <a:lstStyle/>
          <a:p>
            <a:r>
              <a:rPr lang="el-GR" dirty="0" smtClean="0"/>
              <a:t>Η κλάση </a:t>
            </a:r>
            <a:r>
              <a:rPr lang="en-US" dirty="0" smtClean="0"/>
              <a:t>Graphics </a:t>
            </a:r>
            <a:r>
              <a:rPr lang="el-GR" dirty="0" smtClean="0"/>
              <a:t>αντιπροσωπεύει μια επιφάνεια ζωγραφικής.</a:t>
            </a:r>
          </a:p>
          <a:p>
            <a:pPr lvl="1"/>
            <a:r>
              <a:rPr lang="el-GR" dirty="0" smtClean="0"/>
              <a:t>Το πέρνετε με τους εξής τρόπους: με τη μέθοδο </a:t>
            </a:r>
            <a:r>
              <a:rPr lang="en-GB" dirty="0" err="1" smtClean="0"/>
              <a:t>CreateGraphics</a:t>
            </a:r>
            <a:r>
              <a:rPr lang="en-GB" dirty="0" smtClean="0"/>
              <a:t> </a:t>
            </a:r>
            <a:r>
              <a:rPr lang="el-GR" dirty="0" smtClean="0"/>
              <a:t>ενός </a:t>
            </a:r>
            <a:r>
              <a:rPr lang="en-GB" dirty="0" smtClean="0"/>
              <a:t>Control, </a:t>
            </a:r>
            <a:r>
              <a:rPr lang="el-GR" dirty="0" smtClean="0"/>
              <a:t>διαχειρίζοντας το γεγονός </a:t>
            </a:r>
            <a:r>
              <a:rPr lang="en-GB" dirty="0" smtClean="0"/>
              <a:t>Paint </a:t>
            </a:r>
            <a:r>
              <a:rPr lang="el-GR" dirty="0" smtClean="0"/>
              <a:t>ενός </a:t>
            </a:r>
            <a:r>
              <a:rPr lang="en-GB" dirty="0" smtClean="0"/>
              <a:t>Control, </a:t>
            </a:r>
            <a:r>
              <a:rPr lang="el-GR" dirty="0" smtClean="0"/>
              <a:t>με τη μέθοδο </a:t>
            </a:r>
            <a:r>
              <a:rPr lang="en-GB" dirty="0" err="1" smtClean="0"/>
              <a:t>FromImage</a:t>
            </a:r>
            <a:r>
              <a:rPr lang="en-GB" dirty="0" smtClean="0"/>
              <a:t> </a:t>
            </a:r>
            <a:r>
              <a:rPr lang="el-GR" dirty="0" smtClean="0"/>
              <a:t>για ένα </a:t>
            </a:r>
            <a:r>
              <a:rPr lang="en-GB" dirty="0" smtClean="0"/>
              <a:t>Bitmap (</a:t>
            </a:r>
            <a:r>
              <a:rPr lang="el-GR" dirty="0" smtClean="0"/>
              <a:t>ακόμα και κενού</a:t>
            </a:r>
            <a:r>
              <a:rPr lang="en-GB" dirty="0" smtClean="0"/>
              <a:t>).</a:t>
            </a:r>
            <a:endParaRPr lang="el-GR" dirty="0" smtClean="0"/>
          </a:p>
          <a:p>
            <a:pPr lvl="1"/>
            <a:r>
              <a:rPr lang="el-GR" dirty="0" smtClean="0"/>
              <a:t>Χρήσιμες μέθοδοι: </a:t>
            </a:r>
            <a:r>
              <a:rPr lang="en-GB" b="1" dirty="0" err="1" smtClean="0"/>
              <a:t>Draw</a:t>
            </a:r>
            <a:r>
              <a:rPr lang="en-GB" dirty="0" err="1" smtClean="0"/>
              <a:t>Ellipse</a:t>
            </a:r>
            <a:r>
              <a:rPr lang="en-GB" dirty="0" smtClean="0"/>
              <a:t>, ~Icon, ~Image, ~Line, ~Polygon, ~Rectangle, ~String. </a:t>
            </a:r>
            <a:r>
              <a:rPr lang="en-GB" b="1" dirty="0" err="1" smtClean="0"/>
              <a:t>Fill</a:t>
            </a:r>
            <a:r>
              <a:rPr lang="en-GB" dirty="0" err="1" smtClean="0"/>
              <a:t>Ellipse</a:t>
            </a:r>
            <a:r>
              <a:rPr lang="en-GB" dirty="0" smtClean="0"/>
              <a:t>, ~Polygon, ~Rectangle, ~Region.</a:t>
            </a:r>
          </a:p>
          <a:p>
            <a:pPr lvl="1"/>
            <a:r>
              <a:rPr lang="el-GR" dirty="0" smtClean="0"/>
              <a:t>Στο τέλος παραλαμβάνετε το τροποιποιημένο σας </a:t>
            </a:r>
            <a:r>
              <a:rPr lang="en-GB" dirty="0" smtClean="0"/>
              <a:t>bitmap </a:t>
            </a:r>
            <a:r>
              <a:rPr lang="el-GR" dirty="0" smtClean="0"/>
              <a:t>στο οποίο ζωγράφισε το </a:t>
            </a:r>
            <a:r>
              <a:rPr lang="en-GB" dirty="0" smtClean="0"/>
              <a:t>Graphics.</a:t>
            </a:r>
            <a:endParaRPr lang="el-GR" dirty="0" smtClean="0"/>
          </a:p>
          <a:p>
            <a:endParaRPr lang="en-US" dirty="0" smtClean="0"/>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smtClean="0"/>
              <a:t>DEMO </a:t>
            </a:r>
            <a:r>
              <a:rPr lang="en-US" dirty="0" err="1" smtClean="0"/>
              <a:t>CheeseGame</a:t>
            </a:r>
            <a:r>
              <a:rPr lang="el-GR" dirty="0" smtClean="0"/>
              <a:t>3</a:t>
            </a:r>
            <a:endParaRPr lang="en-US" dirty="0"/>
          </a:p>
        </p:txBody>
      </p:sp>
      <p:sp>
        <p:nvSpPr>
          <p:cNvPr id="4" name="Content Placeholder 3"/>
          <p:cNvSpPr>
            <a:spLocks noGrp="1"/>
          </p:cNvSpPr>
          <p:nvPr>
            <p:ph idx="1"/>
          </p:nvPr>
        </p:nvSpPr>
        <p:spPr>
          <a:xfrm>
            <a:off x="381000" y="1417638"/>
            <a:ext cx="8382000" cy="978729"/>
          </a:xfrm>
        </p:spPr>
        <p:txBody>
          <a:bodyPr/>
          <a:lstStyle/>
          <a:p>
            <a:r>
              <a:rPr lang="el-GR" dirty="0" smtClean="0"/>
              <a:t>Βασισμένο στο άρθρο του </a:t>
            </a:r>
            <a:r>
              <a:rPr lang="en-US" dirty="0" smtClean="0"/>
              <a:t>MSDN </a:t>
            </a:r>
            <a:r>
              <a:rPr lang="el-GR" dirty="0" smtClean="0"/>
              <a:t>του </a:t>
            </a:r>
            <a:r>
              <a:rPr lang="en-US" dirty="0" smtClean="0"/>
              <a:t>Rob Miles</a:t>
            </a:r>
          </a:p>
        </p:txBody>
      </p:sp>
      <p:pic>
        <p:nvPicPr>
          <p:cNvPr id="5" name="Picture 4"/>
          <p:cNvPicPr/>
          <p:nvPr/>
        </p:nvPicPr>
        <p:blipFill>
          <a:blip r:embed="rId4"/>
          <a:srcRect/>
          <a:stretch>
            <a:fillRect/>
          </a:stretch>
        </p:blipFill>
        <p:spPr bwMode="auto">
          <a:xfrm>
            <a:off x="4953965" y="4717048"/>
            <a:ext cx="3781425" cy="115252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aphicFrame>
        <p:nvGraphicFramePr>
          <p:cNvPr id="6" name="Object 1"/>
          <p:cNvGraphicFramePr>
            <a:graphicFrameLocks noChangeAspect="1"/>
          </p:cNvGraphicFramePr>
          <p:nvPr/>
        </p:nvGraphicFramePr>
        <p:xfrm>
          <a:off x="719091" y="3178207"/>
          <a:ext cx="2057400" cy="2743200"/>
        </p:xfrm>
        <a:graphic>
          <a:graphicData uri="http://schemas.openxmlformats.org/presentationml/2006/ole">
            <p:oleObj spid="_x0000_s4097" r:id="rId5" imgW="2743200" imgH="3657600" progId="">
              <p:embed/>
            </p:oleObj>
          </a:graphicData>
        </a:graphic>
      </p:graphicFrame>
      <p:pic>
        <p:nvPicPr>
          <p:cNvPr id="4098" name="Picture 2"/>
          <p:cNvPicPr>
            <a:picLocks noChangeAspect="1" noChangeArrowheads="1"/>
          </p:cNvPicPr>
          <p:nvPr/>
        </p:nvPicPr>
        <p:blipFill>
          <a:blip r:embed="rId6"/>
          <a:srcRect/>
          <a:stretch>
            <a:fillRect/>
          </a:stretch>
        </p:blipFill>
        <p:spPr bwMode="auto">
          <a:xfrm>
            <a:off x="2916309" y="2867488"/>
            <a:ext cx="1828800" cy="30480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n-US" dirty="0" err="1" smtClean="0"/>
              <a:t>CheeseGame</a:t>
            </a:r>
            <a:r>
              <a:rPr lang="el-GR" dirty="0" smtClean="0"/>
              <a:t>2</a:t>
            </a:r>
            <a:endParaRPr lang="en-US" dirty="0"/>
          </a:p>
        </p:txBody>
      </p:sp>
      <p:sp>
        <p:nvSpPr>
          <p:cNvPr id="3" name="Content Placeholder 2"/>
          <p:cNvSpPr>
            <a:spLocks noGrp="1"/>
          </p:cNvSpPr>
          <p:nvPr>
            <p:ph idx="1"/>
          </p:nvPr>
        </p:nvSpPr>
        <p:spPr>
          <a:xfrm>
            <a:off x="372122" y="1089160"/>
            <a:ext cx="8382000" cy="5890843"/>
          </a:xfrm>
        </p:spPr>
        <p:txBody>
          <a:bodyPr/>
          <a:lstStyle/>
          <a:p>
            <a:r>
              <a:rPr lang="el-GR" b="1" dirty="0" smtClean="0">
                <a:solidFill>
                  <a:schemeClr val="tx2"/>
                </a:solidFill>
              </a:rPr>
              <a:t>Σε προηγούμενη έκδοση που μπορείτε να κατεβάσετε από το www.studentguru.gr περιλαμβάνονται και τα εξής features:</a:t>
            </a:r>
          </a:p>
          <a:p>
            <a:pPr lvl="1"/>
            <a:r>
              <a:rPr lang="en-US" dirty="0" smtClean="0"/>
              <a:t>Non-alpha graphics</a:t>
            </a:r>
            <a:r>
              <a:rPr lang="el-GR" dirty="0" smtClean="0"/>
              <a:t>.</a:t>
            </a:r>
          </a:p>
          <a:p>
            <a:pPr lvl="1"/>
            <a:r>
              <a:rPr lang="el-GR" dirty="0" smtClean="0"/>
              <a:t>Σε καινούργιο επίπεδο οι ντομάτες χαμηλώνουν. </a:t>
            </a:r>
          </a:p>
          <a:p>
            <a:pPr lvl="1"/>
            <a:r>
              <a:rPr lang="el-GR" dirty="0" smtClean="0"/>
              <a:t>Υπάρχει υψηλό σκορ και όνομα παίκτη.</a:t>
            </a:r>
          </a:p>
          <a:p>
            <a:pPr lvl="1"/>
            <a:r>
              <a:rPr lang="el-GR" dirty="0" smtClean="0"/>
              <a:t>Ο παίκτης χάνει ζωές όταν το τυρί πέσει.</a:t>
            </a:r>
          </a:p>
          <a:p>
            <a:pPr lvl="1"/>
            <a:r>
              <a:rPr lang="el-GR" dirty="0" smtClean="0"/>
              <a:t>Τυχαίο Αντικείμενο: Ένα ζαμπόν εμφανίζεται κάπου τυχαία.</a:t>
            </a:r>
          </a:p>
          <a:p>
            <a:pPr lvl="1"/>
            <a:r>
              <a:rPr lang="el-GR" dirty="0" smtClean="0"/>
              <a:t>Έχει πλήρη κύκλο παιχνιδιού: Start, Pause/Unpause,</a:t>
            </a:r>
            <a:r>
              <a:rPr lang="en-US" dirty="0" smtClean="0"/>
              <a:t> </a:t>
            </a:r>
            <a:r>
              <a:rPr lang="el-GR" dirty="0" smtClean="0"/>
              <a:t>Game Over, Save &amp; Load.</a:t>
            </a:r>
          </a:p>
          <a:p>
            <a:endParaRPr lang="en-US" dirty="0" smtClean="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descr="C:\Users\Alex\Desktop\aaa.png"/>
          <p:cNvPicPr>
            <a:picLocks noChangeAspect="1" noChangeArrowheads="1"/>
          </p:cNvPicPr>
          <p:nvPr/>
        </p:nvPicPr>
        <p:blipFill>
          <a:blip r:embed="rId3"/>
          <a:srcRect/>
          <a:stretch>
            <a:fillRect/>
          </a:stretch>
        </p:blipFill>
        <p:spPr bwMode="auto">
          <a:xfrm>
            <a:off x="6596571" y="230819"/>
            <a:ext cx="2076450" cy="2295525"/>
          </a:xfrm>
          <a:prstGeom prst="rect">
            <a:avLst/>
          </a:prstGeom>
          <a:noFill/>
        </p:spPr>
      </p:pic>
      <p:sp>
        <p:nvSpPr>
          <p:cNvPr id="14356" name="Rectangle 20"/>
          <p:cNvSpPr>
            <a:spLocks noGrp="1" noChangeArrowheads="1"/>
          </p:cNvSpPr>
          <p:nvPr>
            <p:ph type="ctrTitle"/>
          </p:nvPr>
        </p:nvSpPr>
        <p:spPr>
          <a:xfrm>
            <a:off x="733425" y="1905000"/>
            <a:ext cx="8029575" cy="1975926"/>
          </a:xfrm>
        </p:spPr>
        <p:txBody>
          <a:bodyPr>
            <a:normAutofit/>
          </a:bodyPr>
          <a:lstStyle/>
          <a:p>
            <a:pPr eaLnBrk="1" hangingPunct="1">
              <a:defRPr/>
            </a:pPr>
            <a:r>
              <a:rPr lang="el-GR" sz="4400" dirty="0" smtClean="0"/>
              <a:t>Τι μας επιφυλάσσει το μέλλον</a:t>
            </a:r>
            <a:br>
              <a:rPr lang="el-GR" sz="4400" dirty="0" smtClean="0"/>
            </a:br>
            <a:r>
              <a:rPr lang="en-US" sz="4400" dirty="0" smtClean="0"/>
              <a:t>Windows Mobile 7</a:t>
            </a:r>
            <a:br>
              <a:rPr lang="en-US" sz="4400" dirty="0" smtClean="0"/>
            </a:br>
            <a:r>
              <a:rPr lang="el-GR" sz="4400" dirty="0" smtClean="0"/>
              <a:t>Φήμες ή πραγματικότητα</a:t>
            </a:r>
            <a:endParaRPr lang="en-US" dirty="0" smtClean="0"/>
          </a:p>
        </p:txBody>
      </p:sp>
      <p:sp>
        <p:nvSpPr>
          <p:cNvPr id="14357" name="Rectangle 21"/>
          <p:cNvSpPr>
            <a:spLocks noGrp="1" noChangeArrowheads="1"/>
          </p:cNvSpPr>
          <p:nvPr>
            <p:ph type="subTitle" idx="1"/>
          </p:nvPr>
        </p:nvSpPr>
        <p:spPr>
          <a:xfrm>
            <a:off x="685800" y="4329113"/>
            <a:ext cx="8029575" cy="535531"/>
          </a:xfrm>
        </p:spPr>
        <p:txBody>
          <a:bodyPr>
            <a:normAutofit fontScale="70000" lnSpcReduction="20000"/>
          </a:bodyPr>
          <a:lstStyle/>
          <a:p>
            <a:r>
              <a:rPr lang="el-GR" dirty="0" smtClean="0">
                <a:effectLst>
                  <a:outerShdw blurRad="38100" dist="38100" dir="2700000" algn="tl">
                    <a:srgbClr val="000000">
                      <a:alpha val="43137"/>
                    </a:srgbClr>
                  </a:outerShdw>
                </a:effectLst>
              </a:rPr>
              <a:t>Πηγές: </a:t>
            </a:r>
            <a:r>
              <a:rPr lang="en-US" dirty="0" smtClean="0">
                <a:effectLst>
                  <a:outerShdw blurRad="38100" dist="38100" dir="2700000" algn="tl">
                    <a:srgbClr val="000000">
                      <a:alpha val="43137"/>
                    </a:srgbClr>
                  </a:outerShdw>
                </a:effectLst>
              </a:rPr>
              <a:t>www.engadget.com</a:t>
            </a:r>
            <a:r>
              <a:rPr lang="el-GR"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microsoft.blognewschannel.com</a:t>
            </a:r>
            <a:endParaRPr lang="el-GR" dirty="0" smtClean="0">
              <a:effectLst>
                <a:outerShdw blurRad="38100" dist="38100" dir="2700000" algn="tl">
                  <a:srgbClr val="000000">
                    <a:alpha val="43137"/>
                  </a:srgbClr>
                </a:outerShdw>
              </a:effectLst>
            </a:endParaRPr>
          </a:p>
          <a:p>
            <a:pPr eaLnBrk="1" hangingPunct="1">
              <a:defRPr/>
            </a:pPr>
            <a:endParaRPr lang="en-US" dirty="0" smtClean="0">
              <a:effectLst>
                <a:outerShdw blurRad="38100" dist="38100" dir="2700000" algn="tl">
                  <a:srgbClr val="000000">
                    <a:alpha val="43137"/>
                  </a:srgbClr>
                </a:outerShdw>
              </a:effectLst>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Χαρακτηριστικά</a:t>
            </a:r>
            <a:endParaRPr lang="en-US" dirty="0"/>
          </a:p>
        </p:txBody>
      </p:sp>
      <p:sp>
        <p:nvSpPr>
          <p:cNvPr id="3" name="Content Placeholder 2"/>
          <p:cNvSpPr>
            <a:spLocks noGrp="1"/>
          </p:cNvSpPr>
          <p:nvPr>
            <p:ph idx="1"/>
          </p:nvPr>
        </p:nvSpPr>
        <p:spPr>
          <a:xfrm>
            <a:off x="381000" y="1417638"/>
            <a:ext cx="8382000" cy="5567678"/>
          </a:xfrm>
        </p:spPr>
        <p:txBody>
          <a:bodyPr/>
          <a:lstStyle/>
          <a:p>
            <a:r>
              <a:rPr lang="el-GR" sz="3000" dirty="0" smtClean="0"/>
              <a:t>Άγγιγμα και χειρονομίες</a:t>
            </a:r>
            <a:r>
              <a:rPr lang="en-US" sz="3000" dirty="0" smtClean="0"/>
              <a:t> (</a:t>
            </a:r>
            <a:r>
              <a:rPr lang="el-GR" sz="3000" dirty="0" smtClean="0"/>
              <a:t>τίναγμα και κίνηση της συσκευής βασισμένα σε κάμερα).</a:t>
            </a:r>
          </a:p>
          <a:p>
            <a:r>
              <a:rPr lang="el-GR" sz="3000" dirty="0" smtClean="0"/>
              <a:t>Θα ξέρει πότε είναι στην τσέπη σας</a:t>
            </a:r>
            <a:r>
              <a:rPr lang="en-US" sz="3000" dirty="0" smtClean="0"/>
              <a:t> (</a:t>
            </a:r>
            <a:r>
              <a:rPr lang="el-GR" sz="3000" dirty="0" smtClean="0"/>
              <a:t>ανίχνευση φωτισμού).</a:t>
            </a:r>
          </a:p>
          <a:p>
            <a:r>
              <a:rPr lang="el-GR" sz="3000" dirty="0" smtClean="0"/>
              <a:t>Γραφικά παρόμοια με </a:t>
            </a:r>
            <a:r>
              <a:rPr lang="en-US" sz="3000" dirty="0" smtClean="0"/>
              <a:t>Vista</a:t>
            </a:r>
          </a:p>
          <a:p>
            <a:r>
              <a:rPr lang="el-GR" sz="3000" dirty="0" smtClean="0"/>
              <a:t>Σχεδιασμένα για χρήση με δάκτυλα ή και χωρίς καθόλου </a:t>
            </a:r>
            <a:r>
              <a:rPr lang="en-US" sz="3000" dirty="0" err="1" smtClean="0"/>
              <a:t>touchscreen</a:t>
            </a:r>
            <a:r>
              <a:rPr lang="en-US" sz="3000" dirty="0" smtClean="0"/>
              <a:t>. </a:t>
            </a:r>
            <a:r>
              <a:rPr lang="el-GR" sz="3000" dirty="0" smtClean="0"/>
              <a:t>Χειριστήρια με δυναμικά μεταβαλλόμενο μέγεθος &amp; χρώμα.</a:t>
            </a:r>
            <a:endParaRPr lang="en-US" sz="3000" dirty="0" smtClean="0"/>
          </a:p>
          <a:p>
            <a:r>
              <a:rPr lang="el-GR" sz="3000" dirty="0" smtClean="0"/>
              <a:t>Πλήρες </a:t>
            </a:r>
            <a:r>
              <a:rPr lang="en-US" sz="3000" dirty="0" smtClean="0"/>
              <a:t>Mobile Internet Explorer.</a:t>
            </a:r>
            <a:endParaRPr lang="el-GR" sz="3000" dirty="0" smtClean="0"/>
          </a:p>
          <a:p>
            <a:r>
              <a:rPr lang="en-US" dirty="0" smtClean="0"/>
              <a:t>Multi-touch, software </a:t>
            </a:r>
            <a:r>
              <a:rPr lang="el-GR" dirty="0" smtClean="0"/>
              <a:t>ή </a:t>
            </a:r>
            <a:r>
              <a:rPr lang="en-US" dirty="0" smtClean="0"/>
              <a:t>hardware.</a:t>
            </a:r>
          </a:p>
          <a:p>
            <a:endParaRPr lang="en-US" dirty="0" smtClean="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2" name="Picture 4" descr="C:\Users\Alex\Desktop\aaa.png"/>
          <p:cNvPicPr>
            <a:picLocks noChangeAspect="1" noChangeArrowheads="1"/>
          </p:cNvPicPr>
          <p:nvPr/>
        </p:nvPicPr>
        <p:blipFill>
          <a:blip r:embed="rId3"/>
          <a:srcRect/>
          <a:stretch>
            <a:fillRect/>
          </a:stretch>
        </p:blipFill>
        <p:spPr bwMode="auto">
          <a:xfrm>
            <a:off x="1922385" y="3617513"/>
            <a:ext cx="2209800" cy="2943225"/>
          </a:xfrm>
          <a:prstGeom prst="rect">
            <a:avLst/>
          </a:prstGeom>
          <a:noFill/>
        </p:spPr>
      </p:pic>
      <p:sp>
        <p:nvSpPr>
          <p:cNvPr id="2" name="Title 1"/>
          <p:cNvSpPr>
            <a:spLocks noGrp="1"/>
          </p:cNvSpPr>
          <p:nvPr>
            <p:ph type="title"/>
          </p:nvPr>
        </p:nvSpPr>
        <p:spPr>
          <a:xfrm>
            <a:off x="381000" y="391438"/>
            <a:ext cx="8382000" cy="750888"/>
          </a:xfrm>
        </p:spPr>
        <p:txBody>
          <a:bodyPr>
            <a:normAutofit/>
          </a:bodyPr>
          <a:lstStyle/>
          <a:p>
            <a:pPr>
              <a:defRPr/>
            </a:pPr>
            <a:r>
              <a:rPr lang="el-GR" dirty="0" smtClean="0"/>
              <a:t>Χειρονομίες</a:t>
            </a:r>
            <a:endParaRPr lang="en-US" dirty="0"/>
          </a:p>
        </p:txBody>
      </p:sp>
      <p:pic>
        <p:nvPicPr>
          <p:cNvPr id="1029" name="Picture 5"/>
          <p:cNvPicPr>
            <a:picLocks noChangeAspect="1" noChangeArrowheads="1"/>
          </p:cNvPicPr>
          <p:nvPr/>
        </p:nvPicPr>
        <p:blipFill>
          <a:blip r:embed="rId4"/>
          <a:srcRect/>
          <a:stretch>
            <a:fillRect/>
          </a:stretch>
        </p:blipFill>
        <p:spPr bwMode="auto">
          <a:xfrm>
            <a:off x="5948494" y="1895996"/>
            <a:ext cx="2861223" cy="3790819"/>
          </a:xfrm>
          <a:prstGeom prst="rect">
            <a:avLst/>
          </a:prstGeom>
          <a:noFill/>
          <a:ln w="9525">
            <a:noFill/>
            <a:miter lim="800000"/>
            <a:headEnd/>
            <a:tailEnd/>
          </a:ln>
          <a:effectLst/>
        </p:spPr>
      </p:pic>
      <p:pic>
        <p:nvPicPr>
          <p:cNvPr id="2050" name="Picture 2" descr="C:\Users\Alex\Desktop\aaa.png"/>
          <p:cNvPicPr>
            <a:picLocks noChangeAspect="1" noChangeArrowheads="1"/>
          </p:cNvPicPr>
          <p:nvPr/>
        </p:nvPicPr>
        <p:blipFill>
          <a:blip r:embed="rId5"/>
          <a:srcRect/>
          <a:stretch>
            <a:fillRect/>
          </a:stretch>
        </p:blipFill>
        <p:spPr bwMode="auto">
          <a:xfrm>
            <a:off x="291069" y="1218183"/>
            <a:ext cx="2276475" cy="3143250"/>
          </a:xfrm>
          <a:prstGeom prst="rect">
            <a:avLst/>
          </a:prstGeom>
          <a:noFill/>
        </p:spPr>
      </p:pic>
      <p:pic>
        <p:nvPicPr>
          <p:cNvPr id="2051" name="Picture 3" descr="C:\Users\Alex\Desktop\aab.png"/>
          <p:cNvPicPr>
            <a:picLocks noChangeAspect="1" noChangeArrowheads="1"/>
          </p:cNvPicPr>
          <p:nvPr/>
        </p:nvPicPr>
        <p:blipFill>
          <a:blip r:embed="rId6"/>
          <a:srcRect/>
          <a:stretch>
            <a:fillRect/>
          </a:stretch>
        </p:blipFill>
        <p:spPr bwMode="auto">
          <a:xfrm>
            <a:off x="3670638" y="1253694"/>
            <a:ext cx="2228850" cy="3143250"/>
          </a:xfrm>
          <a:prstGeom prst="rect">
            <a:avLst/>
          </a:prstGeom>
          <a:noFill/>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Χειρονομίες</a:t>
            </a:r>
            <a:endParaRPr lang="en-US" dirty="0"/>
          </a:p>
        </p:txBody>
      </p:sp>
      <p:pic>
        <p:nvPicPr>
          <p:cNvPr id="3" name="Picture 2" descr="C:\Users\Alex\Desktop\aaa.png"/>
          <p:cNvPicPr>
            <a:picLocks noChangeAspect="1" noChangeArrowheads="1"/>
          </p:cNvPicPr>
          <p:nvPr/>
        </p:nvPicPr>
        <p:blipFill>
          <a:blip r:embed="rId3"/>
          <a:srcRect/>
          <a:stretch>
            <a:fillRect/>
          </a:stretch>
        </p:blipFill>
        <p:spPr bwMode="auto">
          <a:xfrm>
            <a:off x="1739978" y="1464260"/>
            <a:ext cx="1438275" cy="2171700"/>
          </a:xfrm>
          <a:prstGeom prst="rect">
            <a:avLst/>
          </a:prstGeom>
          <a:noFill/>
        </p:spPr>
      </p:pic>
      <p:pic>
        <p:nvPicPr>
          <p:cNvPr id="3075" name="Picture 3" descr="C:\Users\Alex\Desktop\aab.png"/>
          <p:cNvPicPr>
            <a:picLocks noChangeAspect="1" noChangeArrowheads="1"/>
          </p:cNvPicPr>
          <p:nvPr/>
        </p:nvPicPr>
        <p:blipFill>
          <a:blip r:embed="rId4"/>
          <a:srcRect/>
          <a:stretch>
            <a:fillRect/>
          </a:stretch>
        </p:blipFill>
        <p:spPr bwMode="auto">
          <a:xfrm>
            <a:off x="4048172" y="1446505"/>
            <a:ext cx="1438275" cy="2171700"/>
          </a:xfrm>
          <a:prstGeom prst="rect">
            <a:avLst/>
          </a:prstGeom>
          <a:noFill/>
        </p:spPr>
      </p:pic>
      <p:pic>
        <p:nvPicPr>
          <p:cNvPr id="3076" name="Picture 4" descr="C:\Users\Alex\Desktop\aac.png"/>
          <p:cNvPicPr>
            <a:picLocks noChangeAspect="1" noChangeArrowheads="1"/>
          </p:cNvPicPr>
          <p:nvPr/>
        </p:nvPicPr>
        <p:blipFill>
          <a:blip r:embed="rId5"/>
          <a:srcRect/>
          <a:stretch>
            <a:fillRect/>
          </a:stretch>
        </p:blipFill>
        <p:spPr bwMode="auto">
          <a:xfrm>
            <a:off x="6249834" y="1437628"/>
            <a:ext cx="1438275" cy="2171700"/>
          </a:xfrm>
          <a:prstGeom prst="rect">
            <a:avLst/>
          </a:prstGeom>
          <a:noFill/>
        </p:spPr>
      </p:pic>
      <p:pic>
        <p:nvPicPr>
          <p:cNvPr id="3077" name="Picture 5" descr="C:\Users\Alex\Desktop\aaa.png"/>
          <p:cNvPicPr>
            <a:picLocks noChangeAspect="1" noChangeArrowheads="1"/>
          </p:cNvPicPr>
          <p:nvPr/>
        </p:nvPicPr>
        <p:blipFill>
          <a:blip r:embed="rId6"/>
          <a:srcRect/>
          <a:stretch>
            <a:fillRect/>
          </a:stretch>
        </p:blipFill>
        <p:spPr bwMode="auto">
          <a:xfrm>
            <a:off x="3927399" y="3637625"/>
            <a:ext cx="1857375" cy="2743200"/>
          </a:xfrm>
          <a:prstGeom prst="rect">
            <a:avLst/>
          </a:prstGeom>
          <a:noFill/>
        </p:spPr>
      </p:pic>
      <p:pic>
        <p:nvPicPr>
          <p:cNvPr id="3078" name="Picture 6" descr="C:\Users\Alex\Desktop\aab.png"/>
          <p:cNvPicPr>
            <a:picLocks noChangeAspect="1" noChangeArrowheads="1"/>
          </p:cNvPicPr>
          <p:nvPr/>
        </p:nvPicPr>
        <p:blipFill>
          <a:blip r:embed="rId7"/>
          <a:srcRect/>
          <a:stretch>
            <a:fillRect/>
          </a:stretch>
        </p:blipFill>
        <p:spPr bwMode="auto">
          <a:xfrm>
            <a:off x="1609447" y="3700416"/>
            <a:ext cx="1752600" cy="2724150"/>
          </a:xfrm>
          <a:prstGeom prst="rect">
            <a:avLst/>
          </a:prstGeom>
          <a:noFill/>
        </p:spPr>
      </p:pic>
      <p:pic>
        <p:nvPicPr>
          <p:cNvPr id="3079" name="Picture 7" descr="C:\Users\Alex\Desktop\aac.png"/>
          <p:cNvPicPr>
            <a:picLocks noChangeAspect="1" noChangeArrowheads="1"/>
          </p:cNvPicPr>
          <p:nvPr/>
        </p:nvPicPr>
        <p:blipFill>
          <a:blip r:embed="rId8"/>
          <a:srcRect/>
          <a:stretch>
            <a:fillRect/>
          </a:stretch>
        </p:blipFill>
        <p:spPr bwMode="auto">
          <a:xfrm>
            <a:off x="5938746" y="3780732"/>
            <a:ext cx="1971675" cy="2581275"/>
          </a:xfrm>
          <a:prstGeom prst="rect">
            <a:avLst/>
          </a:prstGeom>
          <a:noFill/>
        </p:spPr>
      </p:pic>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Πληκτρολόγηση &amp; Μεταβάσεις</a:t>
            </a:r>
            <a:endParaRPr lang="en-US" dirty="0"/>
          </a:p>
        </p:txBody>
      </p:sp>
      <p:pic>
        <p:nvPicPr>
          <p:cNvPr id="4098" name="Picture 2"/>
          <p:cNvPicPr>
            <a:picLocks noGrp="1" noChangeAspect="1" noChangeArrowheads="1"/>
          </p:cNvPicPr>
          <p:nvPr>
            <p:ph idx="1"/>
          </p:nvPr>
        </p:nvPicPr>
        <p:blipFill>
          <a:blip r:embed="rId3"/>
          <a:srcRect/>
          <a:stretch>
            <a:fillRect/>
          </a:stretch>
        </p:blipFill>
        <p:spPr bwMode="auto">
          <a:xfrm>
            <a:off x="1284275" y="1129537"/>
            <a:ext cx="6882695" cy="2651396"/>
          </a:xfrm>
          <a:prstGeom prst="rect">
            <a:avLst/>
          </a:prstGeom>
          <a:noFill/>
          <a:ln w="9525">
            <a:noFill/>
            <a:miter lim="800000"/>
            <a:headEnd/>
            <a:tailEnd/>
          </a:ln>
          <a:effectLst/>
        </p:spPr>
      </p:pic>
      <p:pic>
        <p:nvPicPr>
          <p:cNvPr id="7" name="Picture 2"/>
          <p:cNvPicPr>
            <a:picLocks noChangeAspect="1" noChangeArrowheads="1"/>
          </p:cNvPicPr>
          <p:nvPr/>
        </p:nvPicPr>
        <p:blipFill>
          <a:blip r:embed="rId4"/>
          <a:srcRect/>
          <a:stretch>
            <a:fillRect/>
          </a:stretch>
        </p:blipFill>
        <p:spPr bwMode="auto">
          <a:xfrm>
            <a:off x="922318" y="3672323"/>
            <a:ext cx="7592920" cy="2991524"/>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fontScale="90000"/>
          </a:bodyPr>
          <a:lstStyle/>
          <a:p>
            <a:pPr>
              <a:defRPr/>
            </a:pPr>
            <a:r>
              <a:rPr lang="en-US" dirty="0" smtClean="0"/>
              <a:t>Media Player &amp; </a:t>
            </a:r>
            <a:r>
              <a:rPr lang="el-GR" dirty="0" smtClean="0"/>
              <a:t>Χειρονομία κάμερας</a:t>
            </a:r>
            <a:endParaRPr lang="en-US" dirty="0"/>
          </a:p>
        </p:txBody>
      </p:sp>
      <p:pic>
        <p:nvPicPr>
          <p:cNvPr id="5122" name="Picture 2"/>
          <p:cNvPicPr>
            <a:picLocks noGrp="1" noChangeAspect="1" noChangeArrowheads="1"/>
          </p:cNvPicPr>
          <p:nvPr>
            <p:ph idx="1"/>
          </p:nvPr>
        </p:nvPicPr>
        <p:blipFill>
          <a:blip r:embed="rId3"/>
          <a:stretch>
            <a:fillRect/>
          </a:stretch>
        </p:blipFill>
        <p:spPr bwMode="auto">
          <a:xfrm>
            <a:off x="356992" y="3777224"/>
            <a:ext cx="8229600" cy="2880360"/>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a:srcRect/>
          <a:stretch>
            <a:fillRect/>
          </a:stretch>
        </p:blipFill>
        <p:spPr bwMode="auto">
          <a:xfrm>
            <a:off x="1590807" y="1157484"/>
            <a:ext cx="6814158" cy="3110404"/>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lstStyle/>
          <a:p>
            <a:pPr>
              <a:defRPr/>
            </a:pPr>
            <a:r>
              <a:rPr lang="el-GR" dirty="0" smtClean="0"/>
              <a:t>Ιστορική Αναδρομή</a:t>
            </a:r>
            <a:endParaRPr lang="en-US" dirty="0"/>
          </a:p>
        </p:txBody>
      </p:sp>
      <p:sp>
        <p:nvSpPr>
          <p:cNvPr id="7" name="TextBox 6"/>
          <p:cNvSpPr txBox="1"/>
          <p:nvPr/>
        </p:nvSpPr>
        <p:spPr>
          <a:xfrm>
            <a:off x="1038687" y="5885895"/>
            <a:ext cx="6010182" cy="461665"/>
          </a:xfrm>
          <a:prstGeom prst="rect">
            <a:avLst/>
          </a:prstGeom>
          <a:noFill/>
        </p:spPr>
        <p:txBody>
          <a:bodyPr wrap="square" rtlCol="0">
            <a:spAutoFit/>
          </a:bodyPr>
          <a:lstStyle/>
          <a:p>
            <a:r>
              <a:rPr lang="en-US" sz="2400" dirty="0" smtClean="0"/>
              <a:t>Windows CE 2.00 – Codename “Mercury”</a:t>
            </a:r>
            <a:endParaRPr lang="el-GR" sz="2400" dirty="0"/>
          </a:p>
        </p:txBody>
      </p:sp>
      <p:sp>
        <p:nvSpPr>
          <p:cNvPr id="9" name="Rectangle 8"/>
          <p:cNvSpPr/>
          <p:nvPr/>
        </p:nvSpPr>
        <p:spPr>
          <a:xfrm>
            <a:off x="354001" y="4716236"/>
            <a:ext cx="1800493"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1997</a:t>
            </a:r>
            <a:endParaRPr lang="en-US" sz="5400" b="1" cap="none" spc="150" dirty="0">
              <a:ln w="11430"/>
              <a:solidFill>
                <a:srgbClr val="F8F8F8"/>
              </a:solidFill>
              <a:effectLst>
                <a:outerShdw blurRad="25400" algn="tl" rotWithShape="0">
                  <a:srgbClr val="000000">
                    <a:alpha val="43000"/>
                  </a:srgbClr>
                </a:outerShdw>
              </a:effectLst>
            </a:endParaRPr>
          </a:p>
        </p:txBody>
      </p:sp>
      <p:pic>
        <p:nvPicPr>
          <p:cNvPr id="10" name="Picture 9" descr="Windows CE 3.0 Desktop"/>
          <p:cNvPicPr/>
          <p:nvPr/>
        </p:nvPicPr>
        <p:blipFill>
          <a:blip r:embed="rId3"/>
          <a:srcRect/>
          <a:stretch>
            <a:fillRect/>
          </a:stretch>
        </p:blipFill>
        <p:spPr bwMode="auto">
          <a:xfrm>
            <a:off x="352147" y="1185169"/>
            <a:ext cx="6096000" cy="22860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1" name="Picture 10" descr="About Box"/>
          <p:cNvPicPr/>
          <p:nvPr/>
        </p:nvPicPr>
        <p:blipFill>
          <a:blip r:embed="rId4"/>
          <a:srcRect/>
          <a:stretch>
            <a:fillRect/>
          </a:stretch>
        </p:blipFill>
        <p:spPr bwMode="auto">
          <a:xfrm>
            <a:off x="3332086" y="838940"/>
            <a:ext cx="6096000" cy="2286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2" name="Picture 11" descr="Start Menu"/>
          <p:cNvPicPr/>
          <p:nvPr/>
        </p:nvPicPr>
        <p:blipFill>
          <a:blip r:embed="rId5"/>
          <a:srcRect/>
          <a:stretch>
            <a:fillRect/>
          </a:stretch>
        </p:blipFill>
        <p:spPr bwMode="auto">
          <a:xfrm>
            <a:off x="2740241" y="3404586"/>
            <a:ext cx="6096000" cy="22860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Κατάσταση κλειδώματος</a:t>
            </a:r>
            <a:endParaRPr lang="en-US" dirty="0"/>
          </a:p>
        </p:txBody>
      </p:sp>
      <p:pic>
        <p:nvPicPr>
          <p:cNvPr id="6146" name="Picture 2"/>
          <p:cNvPicPr>
            <a:picLocks noGrp="1" noChangeAspect="1" noChangeArrowheads="1"/>
          </p:cNvPicPr>
          <p:nvPr>
            <p:ph idx="1"/>
          </p:nvPr>
        </p:nvPicPr>
        <p:blipFill>
          <a:blip r:embed="rId3"/>
          <a:srcRect/>
          <a:stretch>
            <a:fillRect/>
          </a:stretch>
        </p:blipFill>
        <p:spPr bwMode="auto">
          <a:xfrm>
            <a:off x="2017083" y="1450321"/>
            <a:ext cx="5022543" cy="501404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Ξεκλείδωμα</a:t>
            </a:r>
            <a:endParaRPr lang="en-US" dirty="0"/>
          </a:p>
        </p:txBody>
      </p:sp>
      <p:pic>
        <p:nvPicPr>
          <p:cNvPr id="10242" name="Picture 2"/>
          <p:cNvPicPr>
            <a:picLocks noGrp="1" noChangeAspect="1" noChangeArrowheads="1"/>
          </p:cNvPicPr>
          <p:nvPr>
            <p:ph idx="1"/>
          </p:nvPr>
        </p:nvPicPr>
        <p:blipFill>
          <a:blip r:embed="rId3"/>
          <a:srcRect/>
          <a:stretch>
            <a:fillRect/>
          </a:stretch>
        </p:blipFill>
        <p:spPr bwMode="auto">
          <a:xfrm>
            <a:off x="174953" y="1503135"/>
            <a:ext cx="8969047" cy="3845479"/>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Εικόνες</a:t>
            </a:r>
            <a:endParaRPr lang="en-US" dirty="0"/>
          </a:p>
        </p:txBody>
      </p:sp>
      <p:pic>
        <p:nvPicPr>
          <p:cNvPr id="7173" name="Picture 5"/>
          <p:cNvPicPr>
            <a:picLocks noChangeAspect="1" noChangeArrowheads="1"/>
          </p:cNvPicPr>
          <p:nvPr/>
        </p:nvPicPr>
        <p:blipFill>
          <a:blip r:embed="rId3"/>
          <a:srcRect/>
          <a:stretch>
            <a:fillRect/>
          </a:stretch>
        </p:blipFill>
        <p:spPr bwMode="auto">
          <a:xfrm>
            <a:off x="643069" y="1667136"/>
            <a:ext cx="5553075" cy="4400550"/>
          </a:xfrm>
          <a:prstGeom prst="rect">
            <a:avLst/>
          </a:prstGeom>
          <a:noFill/>
          <a:ln w="9525">
            <a:noFill/>
            <a:miter lim="800000"/>
            <a:headEnd/>
            <a:tailEnd/>
          </a:ln>
          <a:effectLst/>
        </p:spPr>
      </p:pic>
      <p:pic>
        <p:nvPicPr>
          <p:cNvPr id="7174" name="Picture 6"/>
          <p:cNvPicPr>
            <a:picLocks noChangeAspect="1" noChangeArrowheads="1"/>
          </p:cNvPicPr>
          <p:nvPr/>
        </p:nvPicPr>
        <p:blipFill>
          <a:blip r:embed="rId4"/>
          <a:srcRect/>
          <a:stretch>
            <a:fillRect/>
          </a:stretch>
        </p:blipFill>
        <p:spPr bwMode="auto">
          <a:xfrm>
            <a:off x="6603173" y="1120232"/>
            <a:ext cx="2000250" cy="2638425"/>
          </a:xfrm>
          <a:prstGeom prst="rect">
            <a:avLst/>
          </a:prstGeom>
          <a:noFill/>
          <a:ln w="9525">
            <a:noFill/>
            <a:miter lim="800000"/>
            <a:headEnd/>
            <a:tailEnd/>
          </a:ln>
          <a:effectLst/>
        </p:spPr>
      </p:pic>
      <p:pic>
        <p:nvPicPr>
          <p:cNvPr id="7175" name="Picture 7"/>
          <p:cNvPicPr>
            <a:picLocks noGrp="1" noChangeAspect="1" noChangeArrowheads="1"/>
          </p:cNvPicPr>
          <p:nvPr>
            <p:ph idx="1"/>
          </p:nvPr>
        </p:nvPicPr>
        <p:blipFill>
          <a:blip r:embed="rId5"/>
          <a:srcRect/>
          <a:stretch>
            <a:fillRect/>
          </a:stretch>
        </p:blipFill>
        <p:spPr bwMode="auto">
          <a:xfrm>
            <a:off x="6626986" y="3790569"/>
            <a:ext cx="1952625" cy="26003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Χειριστήρια</a:t>
            </a:r>
            <a:endParaRPr lang="en-US" dirty="0"/>
          </a:p>
        </p:txBody>
      </p:sp>
      <p:pic>
        <p:nvPicPr>
          <p:cNvPr id="9219" name="Picture 3"/>
          <p:cNvPicPr>
            <a:picLocks noGrp="1" noChangeAspect="1" noChangeArrowheads="1"/>
          </p:cNvPicPr>
          <p:nvPr>
            <p:ph idx="1"/>
          </p:nvPr>
        </p:nvPicPr>
        <p:blipFill>
          <a:blip r:embed="rId3"/>
          <a:srcRect/>
          <a:stretch>
            <a:fillRect/>
          </a:stretch>
        </p:blipFill>
        <p:spPr bwMode="auto">
          <a:xfrm>
            <a:off x="921315" y="1254703"/>
            <a:ext cx="2190750" cy="2962275"/>
          </a:xfrm>
          <a:prstGeom prst="rect">
            <a:avLst/>
          </a:prstGeom>
          <a:noFill/>
          <a:ln w="9525">
            <a:noFill/>
            <a:miter lim="800000"/>
            <a:headEnd/>
            <a:tailEnd/>
          </a:ln>
          <a:effectLst/>
        </p:spPr>
      </p:pic>
      <p:pic>
        <p:nvPicPr>
          <p:cNvPr id="9220" name="Picture 4"/>
          <p:cNvPicPr>
            <a:picLocks noChangeAspect="1" noChangeArrowheads="1"/>
          </p:cNvPicPr>
          <p:nvPr/>
        </p:nvPicPr>
        <p:blipFill>
          <a:blip r:embed="rId4"/>
          <a:srcRect/>
          <a:stretch>
            <a:fillRect/>
          </a:stretch>
        </p:blipFill>
        <p:spPr bwMode="auto">
          <a:xfrm>
            <a:off x="2851564" y="3648402"/>
            <a:ext cx="2238375" cy="2943225"/>
          </a:xfrm>
          <a:prstGeom prst="rect">
            <a:avLst/>
          </a:prstGeom>
          <a:noFill/>
          <a:ln w="9525">
            <a:noFill/>
            <a:miter lim="800000"/>
            <a:headEnd/>
            <a:tailEnd/>
          </a:ln>
          <a:effectLst/>
        </p:spPr>
      </p:pic>
      <p:pic>
        <p:nvPicPr>
          <p:cNvPr id="9221" name="Picture 5"/>
          <p:cNvPicPr>
            <a:picLocks noChangeAspect="1" noChangeArrowheads="1"/>
          </p:cNvPicPr>
          <p:nvPr/>
        </p:nvPicPr>
        <p:blipFill>
          <a:blip r:embed="rId5"/>
          <a:srcRect/>
          <a:stretch>
            <a:fillRect/>
          </a:stretch>
        </p:blipFill>
        <p:spPr bwMode="auto">
          <a:xfrm>
            <a:off x="6269799" y="3728322"/>
            <a:ext cx="2247900" cy="2933700"/>
          </a:xfrm>
          <a:prstGeom prst="rect">
            <a:avLst/>
          </a:prstGeom>
          <a:noFill/>
          <a:ln w="9525">
            <a:noFill/>
            <a:miter lim="800000"/>
            <a:headEnd/>
            <a:tailEnd/>
          </a:ln>
          <a:effectLst/>
        </p:spPr>
      </p:pic>
      <p:pic>
        <p:nvPicPr>
          <p:cNvPr id="9222" name="Picture 6"/>
          <p:cNvPicPr>
            <a:picLocks noChangeAspect="1" noChangeArrowheads="1"/>
          </p:cNvPicPr>
          <p:nvPr/>
        </p:nvPicPr>
        <p:blipFill>
          <a:blip r:embed="rId6"/>
          <a:srcRect/>
          <a:stretch>
            <a:fillRect/>
          </a:stretch>
        </p:blipFill>
        <p:spPr bwMode="auto">
          <a:xfrm>
            <a:off x="4755521" y="1162572"/>
            <a:ext cx="2238375" cy="29146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normAutofit/>
          </a:bodyPr>
          <a:lstStyle/>
          <a:p>
            <a:pPr>
              <a:defRPr/>
            </a:pPr>
            <a:r>
              <a:rPr lang="el-GR" dirty="0" smtClean="0"/>
              <a:t>Χειρονομία κάμερας</a:t>
            </a:r>
            <a:endParaRPr lang="en-US" dirty="0"/>
          </a:p>
        </p:txBody>
      </p:sp>
      <p:pic>
        <p:nvPicPr>
          <p:cNvPr id="8194" name="Picture 2"/>
          <p:cNvPicPr>
            <a:picLocks noGrp="1" noChangeAspect="1" noChangeArrowheads="1"/>
          </p:cNvPicPr>
          <p:nvPr>
            <p:ph idx="1"/>
          </p:nvPr>
        </p:nvPicPr>
        <p:blipFill>
          <a:blip r:embed="rId3"/>
          <a:srcRect/>
          <a:stretch>
            <a:fillRect/>
          </a:stretch>
        </p:blipFill>
        <p:spPr bwMode="auto">
          <a:xfrm>
            <a:off x="2147887" y="1986756"/>
            <a:ext cx="4848225" cy="37528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lstStyle/>
          <a:p>
            <a:pPr>
              <a:defRPr/>
            </a:pPr>
            <a:r>
              <a:rPr lang="el-GR" dirty="0" smtClean="0"/>
              <a:t>Ξεκινήστε τώρα</a:t>
            </a:r>
            <a:r>
              <a:rPr lang="el-GR" dirty="0" smtClean="0"/>
              <a:t>!  </a:t>
            </a:r>
            <a:r>
              <a:rPr lang="en-US" dirty="0" smtClean="0"/>
              <a:t>Links 1/2 </a:t>
            </a:r>
            <a:endParaRPr lang="en-US" dirty="0"/>
          </a:p>
        </p:txBody>
      </p:sp>
      <p:sp>
        <p:nvSpPr>
          <p:cNvPr id="4" name="Text Placeholder 3"/>
          <p:cNvSpPr>
            <a:spLocks noGrp="1"/>
          </p:cNvSpPr>
          <p:nvPr>
            <p:ph type="body" idx="1"/>
          </p:nvPr>
        </p:nvSpPr>
        <p:spPr>
          <a:xfrm>
            <a:off x="381000" y="1417638"/>
            <a:ext cx="8382000" cy="5004447"/>
          </a:xfrm>
        </p:spPr>
        <p:txBody>
          <a:bodyPr/>
          <a:lstStyle/>
          <a:p>
            <a:r>
              <a:rPr lang="en-US" sz="2800" dirty="0" smtClean="0">
                <a:hlinkClick r:id="rId3"/>
              </a:rPr>
              <a:t>http</a:t>
            </a:r>
            <a:r>
              <a:rPr lang="en-US" sz="2800" dirty="0" smtClean="0">
                <a:hlinkClick r:id="rId3"/>
              </a:rPr>
              <a:t>://</a:t>
            </a:r>
            <a:r>
              <a:rPr lang="en-US" sz="2800" dirty="0" smtClean="0">
                <a:hlinkClick r:id="rId3"/>
              </a:rPr>
              <a:t>www.studentguru.gr</a:t>
            </a:r>
            <a:r>
              <a:rPr lang="el-GR" sz="2800" dirty="0" smtClean="0"/>
              <a:t> </a:t>
            </a:r>
            <a:r>
              <a:rPr lang="en-US" sz="2800" dirty="0" smtClean="0"/>
              <a:t/>
            </a:r>
            <a:br>
              <a:rPr lang="en-US" sz="2800" dirty="0" smtClean="0"/>
            </a:br>
            <a:r>
              <a:rPr lang="el-GR" sz="2800" dirty="0" smtClean="0"/>
              <a:t>Δωρεάν οδηγοί και </a:t>
            </a:r>
            <a:r>
              <a:rPr lang="en-US" sz="2800" dirty="0" smtClean="0"/>
              <a:t>videos</a:t>
            </a:r>
            <a:endParaRPr lang="en-US" sz="2800" dirty="0" smtClean="0"/>
          </a:p>
          <a:p>
            <a:pPr marL="571500" lvl="1" indent="-571500">
              <a:buSzPct val="95000"/>
            </a:pPr>
            <a:r>
              <a:rPr lang="en-US" dirty="0" smtClean="0">
                <a:hlinkClick r:id="rId4"/>
              </a:rPr>
              <a:t>http://kherc.brinkster.net/</a:t>
            </a:r>
            <a:r>
              <a:rPr lang="en-US" dirty="0" smtClean="0"/>
              <a:t/>
            </a:r>
            <a:br>
              <a:rPr lang="en-US" dirty="0" smtClean="0"/>
            </a:br>
            <a:r>
              <a:rPr lang="el-GR" dirty="0" smtClean="0"/>
              <a:t>Δωρεάν απλά </a:t>
            </a:r>
            <a:r>
              <a:rPr lang="el-GR" dirty="0" smtClean="0"/>
              <a:t>προγράμματα</a:t>
            </a:r>
            <a:endParaRPr lang="en-US" dirty="0" smtClean="0"/>
          </a:p>
          <a:p>
            <a:pPr marL="571500" lvl="1" indent="-571500">
              <a:buSzPct val="95000"/>
            </a:pPr>
            <a:r>
              <a:rPr lang="en-US" dirty="0" smtClean="0">
                <a:hlinkClick r:id="rId5"/>
              </a:rPr>
              <a:t>http://www.studentguru.gr/blogs/kingherc</a:t>
            </a:r>
            <a:r>
              <a:rPr lang="en-US" dirty="0" smtClean="0"/>
              <a:t> </a:t>
            </a:r>
            <a:br>
              <a:rPr lang="en-US" dirty="0" smtClean="0"/>
            </a:br>
            <a:r>
              <a:rPr lang="el-GR" dirty="0" smtClean="0"/>
              <a:t>Το</a:t>
            </a:r>
            <a:r>
              <a:rPr lang="en-US" dirty="0" smtClean="0"/>
              <a:t> </a:t>
            </a:r>
            <a:r>
              <a:rPr lang="en-US" dirty="0" smtClean="0"/>
              <a:t>blog </a:t>
            </a:r>
            <a:r>
              <a:rPr lang="el-GR" dirty="0" smtClean="0"/>
              <a:t>μου</a:t>
            </a:r>
          </a:p>
          <a:p>
            <a:pPr marL="571500" lvl="1" indent="-571500">
              <a:buSzPct val="95000"/>
            </a:pPr>
            <a:r>
              <a:rPr lang="en-US" dirty="0" smtClean="0"/>
              <a:t>Windows Mobile Developer Center:</a:t>
            </a:r>
            <a:r>
              <a:rPr lang="en-US" dirty="0" smtClean="0">
                <a:hlinkClick r:id="rId6"/>
              </a:rPr>
              <a:t/>
            </a:r>
            <a:br>
              <a:rPr lang="en-US" dirty="0" smtClean="0">
                <a:hlinkClick r:id="rId6"/>
              </a:rPr>
            </a:br>
            <a:r>
              <a:rPr lang="en-US" dirty="0" smtClean="0">
                <a:hlinkClick r:id="rId6"/>
              </a:rPr>
              <a:t>http://msdn2.microsoft.com/el-gr/windowsmobile/default(en-us).aspx</a:t>
            </a:r>
            <a:endParaRPr lang="en-US" dirty="0" smtClean="0"/>
          </a:p>
          <a:p>
            <a:pPr marL="571500" lvl="1" indent="-571500">
              <a:buSzPct val="95000"/>
            </a:pPr>
            <a:endParaRPr lang="en-US" dirty="0" smtClean="0"/>
          </a:p>
          <a:p>
            <a:endParaRPr lang="en-US" sz="2800" dirty="0" smtClean="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lstStyle/>
          <a:p>
            <a:pPr>
              <a:defRPr/>
            </a:pPr>
            <a:r>
              <a:rPr lang="el-GR" dirty="0" smtClean="0"/>
              <a:t>Ξεκινήστε τώρα</a:t>
            </a:r>
            <a:r>
              <a:rPr lang="el-GR" dirty="0" smtClean="0"/>
              <a:t>!</a:t>
            </a:r>
            <a:r>
              <a:rPr lang="en-US" dirty="0" smtClean="0"/>
              <a:t> Links 2/2 </a:t>
            </a:r>
            <a:endParaRPr lang="en-US" dirty="0"/>
          </a:p>
        </p:txBody>
      </p:sp>
      <p:sp>
        <p:nvSpPr>
          <p:cNvPr id="4" name="Text Placeholder 3"/>
          <p:cNvSpPr>
            <a:spLocks noGrp="1"/>
          </p:cNvSpPr>
          <p:nvPr>
            <p:ph type="body" idx="1"/>
          </p:nvPr>
        </p:nvSpPr>
        <p:spPr>
          <a:xfrm>
            <a:off x="381000" y="1417638"/>
            <a:ext cx="8382000" cy="3970318"/>
          </a:xfrm>
        </p:spPr>
        <p:txBody>
          <a:bodyPr/>
          <a:lstStyle/>
          <a:p>
            <a:pPr marL="571500" lvl="1" indent="-571500">
              <a:buSzPct val="95000"/>
            </a:pPr>
            <a:r>
              <a:rPr lang="en-US" dirty="0" smtClean="0">
                <a:hlinkClick r:id="rId3"/>
              </a:rPr>
              <a:t>http://sensorapi.codeplex.com/</a:t>
            </a:r>
            <a:r>
              <a:rPr lang="en-US" dirty="0" smtClean="0"/>
              <a:t> </a:t>
            </a:r>
            <a:br>
              <a:rPr lang="en-US" dirty="0" smtClean="0"/>
            </a:br>
            <a:r>
              <a:rPr lang="en-US" dirty="0" smtClean="0"/>
              <a:t>Accelerometer, light sensors</a:t>
            </a:r>
            <a:r>
              <a:rPr lang="el-GR" dirty="0" smtClean="0"/>
              <a:t> κ.α.</a:t>
            </a:r>
            <a:endParaRPr lang="en-US" dirty="0" smtClean="0"/>
          </a:p>
          <a:p>
            <a:r>
              <a:rPr lang="en-US" sz="2800" dirty="0" smtClean="0">
                <a:hlinkClick r:id="rId4"/>
              </a:rPr>
              <a:t>http://code.msdn.microsoft.com/uiframework</a:t>
            </a:r>
            <a:r>
              <a:rPr lang="en-US" sz="2800" dirty="0" smtClean="0"/>
              <a:t> </a:t>
            </a:r>
            <a:br>
              <a:rPr lang="en-US" sz="2800" dirty="0" smtClean="0"/>
            </a:br>
            <a:r>
              <a:rPr lang="en-US" sz="2800" dirty="0" smtClean="0"/>
              <a:t>UI Framework </a:t>
            </a:r>
            <a:r>
              <a:rPr lang="el-GR" sz="2800" dirty="0" smtClean="0"/>
              <a:t>για </a:t>
            </a:r>
            <a:r>
              <a:rPr lang="en-US" sz="2800" dirty="0" smtClean="0"/>
              <a:t>alpha-graphics.</a:t>
            </a:r>
          </a:p>
          <a:p>
            <a:r>
              <a:rPr lang="en-US" sz="2800" dirty="0" smtClean="0">
                <a:hlinkClick r:id="rId5"/>
              </a:rPr>
              <a:t>http</a:t>
            </a:r>
            <a:r>
              <a:rPr lang="en-US" sz="2800" dirty="0" smtClean="0">
                <a:hlinkClick r:id="rId5"/>
              </a:rPr>
              <a:t>://www.opennetcf.com/</a:t>
            </a:r>
            <a:r>
              <a:rPr lang="en-US" sz="2800" dirty="0" smtClean="0"/>
              <a:t> </a:t>
            </a:r>
            <a:r>
              <a:rPr lang="el-GR" sz="2800" dirty="0" smtClean="0"/>
              <a:t/>
            </a:r>
            <a:br>
              <a:rPr lang="el-GR" sz="2800" dirty="0" smtClean="0"/>
            </a:br>
            <a:r>
              <a:rPr lang="el-GR" sz="2800" dirty="0" smtClean="0"/>
              <a:t>Δωρεάν </a:t>
            </a:r>
            <a:r>
              <a:rPr lang="en-US" sz="2800" dirty="0" smtClean="0"/>
              <a:t>Managed framework </a:t>
            </a:r>
            <a:r>
              <a:rPr lang="el-GR" sz="2800" dirty="0" smtClean="0"/>
              <a:t>για </a:t>
            </a:r>
            <a:r>
              <a:rPr lang="en-US" sz="2800" dirty="0" smtClean="0"/>
              <a:t>features </a:t>
            </a:r>
            <a:r>
              <a:rPr lang="el-GR" sz="2800" dirty="0" smtClean="0"/>
              <a:t>που δεν υπάρχουν ακόμα στο .</a:t>
            </a:r>
            <a:r>
              <a:rPr lang="en-US" sz="2800" dirty="0" smtClean="0"/>
              <a:t>NET Compact Framework</a:t>
            </a:r>
          </a:p>
          <a:p>
            <a:r>
              <a:rPr lang="en-US" sz="2800" dirty="0" smtClean="0">
                <a:hlinkClick r:id="rId6"/>
              </a:rPr>
              <a:t>http://www.mymobiler.com</a:t>
            </a:r>
            <a:r>
              <a:rPr lang="en-US" sz="2800" dirty="0" smtClean="0">
                <a:hlinkClick r:id="rId6"/>
              </a:rPr>
              <a:t>/</a:t>
            </a:r>
            <a:r>
              <a:rPr lang="en-US" sz="2800" dirty="0" smtClean="0"/>
              <a:t> </a:t>
            </a:r>
            <a:br>
              <a:rPr lang="en-US" sz="2800" dirty="0" smtClean="0"/>
            </a:br>
            <a:r>
              <a:rPr lang="el-GR" sz="2800" dirty="0" smtClean="0"/>
              <a:t>Δείτε την οθόνη του κινητού σας</a:t>
            </a:r>
            <a:endParaRPr lang="en-US" sz="2800" dirty="0" smtClean="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lstStyle/>
          <a:p>
            <a:pPr>
              <a:defRPr/>
            </a:pPr>
            <a:r>
              <a:rPr lang="en-US" dirty="0" smtClean="0"/>
              <a:t>Microsoft SDKs &amp; Tools </a:t>
            </a:r>
            <a:endParaRPr lang="en-US" dirty="0"/>
          </a:p>
        </p:txBody>
      </p:sp>
      <p:sp>
        <p:nvSpPr>
          <p:cNvPr id="4" name="Text Placeholder 3"/>
          <p:cNvSpPr>
            <a:spLocks noGrp="1"/>
          </p:cNvSpPr>
          <p:nvPr>
            <p:ph type="body" idx="1"/>
          </p:nvPr>
        </p:nvSpPr>
        <p:spPr>
          <a:xfrm>
            <a:off x="381000" y="1417638"/>
            <a:ext cx="8382000" cy="3416320"/>
          </a:xfrm>
        </p:spPr>
        <p:txBody>
          <a:bodyPr/>
          <a:lstStyle/>
          <a:p>
            <a:pPr marL="571500" lvl="1" indent="-571500">
              <a:buSzPct val="95000"/>
            </a:pPr>
            <a:r>
              <a:rPr lang="el-GR" dirty="0" smtClean="0"/>
              <a:t>Κάντε εγκατάσταση των εξής πριν την ανάπτυξη εφαρμογών:</a:t>
            </a:r>
          </a:p>
          <a:p>
            <a:pPr marL="971550" lvl="2" indent="-571500">
              <a:buSzPct val="95000"/>
            </a:pPr>
            <a:r>
              <a:rPr lang="en-US" smtClean="0"/>
              <a:t>Visual Studio 2008</a:t>
            </a:r>
            <a:endParaRPr lang="el-GR" smtClean="0"/>
          </a:p>
          <a:p>
            <a:pPr marL="971550" lvl="2" indent="-571500">
              <a:buSzPct val="95000"/>
            </a:pPr>
            <a:r>
              <a:rPr lang="en-US" dirty="0" smtClean="0"/>
              <a:t>Windows </a:t>
            </a:r>
            <a:r>
              <a:rPr lang="en-US" dirty="0" smtClean="0"/>
              <a:t>Mobile Device Center </a:t>
            </a:r>
            <a:r>
              <a:rPr lang="en-US" dirty="0" smtClean="0"/>
              <a:t>6.1</a:t>
            </a:r>
            <a:endParaRPr lang="el-GR" dirty="0" smtClean="0"/>
          </a:p>
          <a:p>
            <a:pPr marL="971550" lvl="2" indent="-571500">
              <a:buSzPct val="95000"/>
            </a:pPr>
            <a:r>
              <a:rPr lang="en-US" dirty="0" smtClean="0"/>
              <a:t>Windows Mobile 6 Professional SDK </a:t>
            </a:r>
            <a:r>
              <a:rPr lang="en-US" dirty="0" smtClean="0"/>
              <a:t>Refresh</a:t>
            </a:r>
            <a:endParaRPr lang="el-GR" dirty="0" smtClean="0"/>
          </a:p>
          <a:p>
            <a:pPr marL="971550" lvl="2" indent="-571500">
              <a:buSzPct val="95000"/>
            </a:pPr>
            <a:r>
              <a:rPr lang="en-US" dirty="0" smtClean="0"/>
              <a:t>Windows Mobile 6.5 Professional Developer Tool </a:t>
            </a:r>
            <a:r>
              <a:rPr lang="en-US" dirty="0" smtClean="0"/>
              <a:t>Kit</a:t>
            </a:r>
            <a:endParaRPr lang="el-GR" dirty="0" smtClean="0"/>
          </a:p>
          <a:p>
            <a:pPr marL="971550" lvl="2" indent="-571500">
              <a:buSzPct val="95000"/>
            </a:pPr>
            <a:r>
              <a:rPr lang="en-US" dirty="0" smtClean="0"/>
              <a:t>Microsoft SQL Server Compact 3.5 Service Pack 1 for Windows Mobile</a:t>
            </a:r>
            <a:endParaRPr lang="en-US" sz="2400" dirty="0" smtClean="0"/>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81000" y="1679575"/>
            <a:ext cx="8382000" cy="3402013"/>
          </a:xfrm>
        </p:spPr>
        <p:txBody>
          <a:bodyPr/>
          <a:lstStyle/>
          <a:p>
            <a:pPr algn="ctr">
              <a:buFont typeface="Wingdings 2" pitchFamily="18" charset="2"/>
              <a:buNone/>
              <a:defRPr/>
            </a:pPr>
            <a:r>
              <a:rPr lang="de-DE" sz="23900" b="1" dirty="0" smtClean="0">
                <a:effectLst>
                  <a:glow rad="63500">
                    <a:schemeClr val="accent2">
                      <a:satMod val="175000"/>
                      <a:alpha val="40000"/>
                    </a:schemeClr>
                  </a:glow>
                  <a:outerShdw blurRad="38100" dist="38100" dir="2700000" algn="tl">
                    <a:srgbClr val="000000">
                      <a:alpha val="43137"/>
                    </a:srgbClr>
                  </a:outerShdw>
                  <a:reflection blurRad="6350" stA="55000" endA="300" endPos="45500" dir="5400000" sy="-100000" algn="bl" rotWithShape="0"/>
                </a:effectLst>
              </a:rPr>
              <a:t>?</a:t>
            </a:r>
            <a:endParaRPr lang="en-US" b="1" dirty="0">
              <a:effectLst>
                <a:glow rad="63500">
                  <a:schemeClr val="accent2">
                    <a:satMod val="175000"/>
                    <a:alpha val="40000"/>
                  </a:schemeClr>
                </a:glow>
                <a:outerShdw blurRad="38100" dist="38100" dir="2700000" algn="tl">
                  <a:srgbClr val="000000">
                    <a:alpha val="43137"/>
                  </a:srgbClr>
                </a:outerShdw>
                <a:reflection blurRad="6350" stA="55000" endA="300" endPos="45500" dir="5400000" sy="-100000" algn="bl" rotWithShape="0"/>
              </a:effectLst>
            </a:endParaRPr>
          </a:p>
        </p:txBody>
      </p:sp>
      <p:sp>
        <p:nvSpPr>
          <p:cNvPr id="4" name="Rectangle 3"/>
          <p:cNvSpPr/>
          <p:nvPr/>
        </p:nvSpPr>
        <p:spPr>
          <a:xfrm>
            <a:off x="362879" y="179746"/>
            <a:ext cx="3508204" cy="830997"/>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l-GR" sz="4800" b="1" cap="none" spc="150" dirty="0" smtClean="0">
                <a:ln w="11430"/>
                <a:solidFill>
                  <a:schemeClr val="tx2"/>
                </a:solidFill>
                <a:effectLst>
                  <a:outerShdw blurRad="25400" algn="tl" rotWithShape="0">
                    <a:srgbClr val="000000">
                      <a:alpha val="43000"/>
                    </a:srgbClr>
                  </a:outerShdw>
                </a:effectLst>
              </a:rPr>
              <a:t>Ερωτήσεις</a:t>
            </a:r>
            <a:endParaRPr lang="en-US" sz="4800" b="1" cap="none" spc="150" dirty="0">
              <a:ln w="11430"/>
              <a:solidFill>
                <a:schemeClr val="tx2"/>
              </a:solidFill>
              <a:effectLst>
                <a:outerShdw blurRad="25400" algn="tl" rotWithShape="0">
                  <a:srgbClr val="000000">
                    <a:alpha val="43000"/>
                  </a:srgbClr>
                </a:outerShdw>
              </a:effectLst>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757130"/>
          </a:xfrm>
        </p:spPr>
        <p:txBody>
          <a:bodyPr/>
          <a:lstStyle/>
          <a:p>
            <a:pPr>
              <a:defRPr/>
            </a:pPr>
            <a:r>
              <a:rPr lang="el-GR" dirty="0" smtClean="0"/>
              <a:t>Ιστορική Αναδρομή</a:t>
            </a:r>
            <a:endParaRPr lang="en-US" dirty="0"/>
          </a:p>
        </p:txBody>
      </p:sp>
      <p:sp>
        <p:nvSpPr>
          <p:cNvPr id="7" name="TextBox 6"/>
          <p:cNvSpPr txBox="1"/>
          <p:nvPr/>
        </p:nvSpPr>
        <p:spPr>
          <a:xfrm>
            <a:off x="1038687" y="5885895"/>
            <a:ext cx="6507332" cy="461665"/>
          </a:xfrm>
          <a:prstGeom prst="rect">
            <a:avLst/>
          </a:prstGeom>
          <a:noFill/>
        </p:spPr>
        <p:txBody>
          <a:bodyPr wrap="square" rtlCol="0">
            <a:spAutoFit/>
          </a:bodyPr>
          <a:lstStyle/>
          <a:p>
            <a:r>
              <a:rPr lang="en-US" sz="2400" dirty="0" smtClean="0"/>
              <a:t>Windows Mobile 2003 – Codename “Ozone”</a:t>
            </a:r>
            <a:endParaRPr lang="el-GR" sz="2400" dirty="0"/>
          </a:p>
        </p:txBody>
      </p:sp>
      <p:sp>
        <p:nvSpPr>
          <p:cNvPr id="9" name="Rectangle 8"/>
          <p:cNvSpPr/>
          <p:nvPr/>
        </p:nvSpPr>
        <p:spPr>
          <a:xfrm>
            <a:off x="354001" y="4716236"/>
            <a:ext cx="1800493" cy="92333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outerShdw blurRad="25400" algn="tl" rotWithShape="0">
                    <a:srgbClr val="000000">
                      <a:alpha val="43000"/>
                    </a:srgbClr>
                  </a:outerShdw>
                </a:effectLst>
              </a:rPr>
              <a:t>2003</a:t>
            </a:r>
            <a:endParaRPr lang="en-US" sz="5400" b="1" cap="none" spc="150" dirty="0">
              <a:ln w="11430"/>
              <a:solidFill>
                <a:srgbClr val="F8F8F8"/>
              </a:solidFill>
              <a:effectLst>
                <a:outerShdw blurRad="25400" algn="tl" rotWithShape="0">
                  <a:srgbClr val="000000">
                    <a:alpha val="43000"/>
                  </a:srgbClr>
                </a:outerShdw>
              </a:effectLst>
            </a:endParaRPr>
          </a:p>
        </p:txBody>
      </p:sp>
      <p:pic>
        <p:nvPicPr>
          <p:cNvPr id="1026" name="Picture 2" descr="C:\Users\Alex\Desktop\History of WM\Windows Mobile 2003 SE Smartphone.JPG"/>
          <p:cNvPicPr>
            <a:picLocks noChangeAspect="1" noChangeArrowheads="1"/>
          </p:cNvPicPr>
          <p:nvPr/>
        </p:nvPicPr>
        <p:blipFill>
          <a:blip r:embed="rId3"/>
          <a:srcRect/>
          <a:stretch>
            <a:fillRect/>
          </a:stretch>
        </p:blipFill>
        <p:spPr bwMode="auto">
          <a:xfrm>
            <a:off x="373664" y="1013411"/>
            <a:ext cx="2324100" cy="310515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1" name="Rectangle 10"/>
          <p:cNvSpPr/>
          <p:nvPr/>
        </p:nvSpPr>
        <p:spPr>
          <a:xfrm>
            <a:off x="-196415" y="4227963"/>
            <a:ext cx="318819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cap="none" spc="150" dirty="0" smtClean="0">
                <a:ln w="11430"/>
                <a:solidFill>
                  <a:srgbClr val="F8F8F8"/>
                </a:solidFill>
                <a:effectLst>
                  <a:outerShdw blurRad="25400" algn="tl" rotWithShape="0">
                    <a:srgbClr val="000000">
                      <a:alpha val="43000"/>
                    </a:srgbClr>
                  </a:outerShdw>
                </a:effectLst>
              </a:rPr>
              <a:t>Smartphone</a:t>
            </a:r>
            <a:endParaRPr lang="en-US" sz="2400" b="1" cap="none" spc="150" dirty="0">
              <a:ln w="11430"/>
              <a:solidFill>
                <a:srgbClr val="F8F8F8"/>
              </a:solidFill>
              <a:effectLst>
                <a:outerShdw blurRad="25400" algn="tl" rotWithShape="0">
                  <a:srgbClr val="000000">
                    <a:alpha val="43000"/>
                  </a:srgbClr>
                </a:outerShdw>
              </a:effectLst>
            </a:endParaRPr>
          </a:p>
        </p:txBody>
      </p:sp>
      <p:pic>
        <p:nvPicPr>
          <p:cNvPr id="1029" name="Picture 5" descr="C:\Users\Alex\Desktop\History of WM\Windows Mobile 2003 SE PocketPC.JPG"/>
          <p:cNvPicPr>
            <a:picLocks noChangeAspect="1" noChangeArrowheads="1"/>
          </p:cNvPicPr>
          <p:nvPr/>
        </p:nvPicPr>
        <p:blipFill>
          <a:blip r:embed="rId4"/>
          <a:srcRect/>
          <a:stretch>
            <a:fillRect/>
          </a:stretch>
        </p:blipFill>
        <p:spPr bwMode="auto">
          <a:xfrm>
            <a:off x="5629014" y="761661"/>
            <a:ext cx="3330491" cy="4440654"/>
          </a:xfrm>
          <a:prstGeom prst="rect">
            <a:avLst/>
          </a:prstGeom>
          <a:ln>
            <a:noFill/>
          </a:ln>
          <a:effectLst>
            <a:reflection blurRad="12700" stA="30000" endPos="30000" dist="5000" dir="5400000" sy="-100000" algn="bl" rotWithShape="0"/>
          </a:effectLst>
          <a:scene3d>
            <a:camera prst="perspectiveContrastingLeftFacing"/>
            <a:lightRig rig="threePt" dir="t">
              <a:rot lat="0" lon="0" rev="2700000"/>
            </a:lightRig>
          </a:scene3d>
          <a:sp3d>
            <a:bevelT w="63500" h="50800"/>
          </a:sp3d>
        </p:spPr>
      </p:pic>
      <p:sp>
        <p:nvSpPr>
          <p:cNvPr id="14" name="Rectangle 13"/>
          <p:cNvSpPr/>
          <p:nvPr/>
        </p:nvSpPr>
        <p:spPr>
          <a:xfrm>
            <a:off x="5433507" y="5321396"/>
            <a:ext cx="318819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cap="none" spc="150" dirty="0" smtClean="0">
                <a:ln w="11430"/>
                <a:solidFill>
                  <a:srgbClr val="F8F8F8"/>
                </a:solidFill>
                <a:effectLst>
                  <a:outerShdw blurRad="25400" algn="tl" rotWithShape="0">
                    <a:srgbClr val="000000">
                      <a:alpha val="43000"/>
                    </a:srgbClr>
                  </a:outerShdw>
                </a:effectLst>
              </a:rPr>
              <a:t>Pocket PC</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6148"/>
          <p:cNvSpPr>
            <a:spLocks noChangeArrowheads="1"/>
          </p:cNvSpPr>
          <p:nvPr/>
        </p:nvSpPr>
        <p:spPr bwMode="auto">
          <a:xfrm>
            <a:off x="5994400" y="4032250"/>
            <a:ext cx="3124200" cy="2825750"/>
          </a:xfrm>
          <a:prstGeom prst="rect">
            <a:avLst/>
          </a:prstGeom>
          <a:gradFill rotWithShape="1">
            <a:gsLst>
              <a:gs pos="0">
                <a:srgbClr val="B9FC9E">
                  <a:alpha val="67000"/>
                </a:srgbClr>
              </a:gs>
              <a:gs pos="100000">
                <a:srgbClr val="B6F89C">
                  <a:alpha val="10001"/>
                </a:srgbClr>
              </a:gs>
            </a:gsLst>
            <a:lin ang="5400000" scaled="1"/>
          </a:gradFill>
          <a:ln w="9525" algn="ctr">
            <a:noFill/>
            <a:miter lim="800000"/>
            <a:headEnd/>
            <a:tailEnd/>
          </a:ln>
        </p:spPr>
        <p:txBody>
          <a:bodyPr anchor="ctr"/>
          <a:lstStyle/>
          <a:p>
            <a:pPr>
              <a:lnSpc>
                <a:spcPct val="90000"/>
              </a:lnSpc>
              <a:spcBef>
                <a:spcPct val="30000"/>
              </a:spcBef>
            </a:pPr>
            <a:endParaRPr lang="el-GR">
              <a:solidFill>
                <a:srgbClr val="000000"/>
              </a:solidFill>
            </a:endParaRPr>
          </a:p>
        </p:txBody>
      </p:sp>
      <p:sp>
        <p:nvSpPr>
          <p:cNvPr id="28" name="Rounded Rectangle 27"/>
          <p:cNvSpPr>
            <a:spLocks noChangeArrowheads="1"/>
          </p:cNvSpPr>
          <p:nvPr/>
        </p:nvSpPr>
        <p:spPr bwMode="auto">
          <a:xfrm>
            <a:off x="3003550" y="1412875"/>
            <a:ext cx="3136900" cy="5181600"/>
          </a:xfrm>
          <a:prstGeom prst="roundRect">
            <a:avLst>
              <a:gd name="adj" fmla="val 7560"/>
            </a:avLst>
          </a:prstGeom>
          <a:solidFill>
            <a:srgbClr val="EBF4EB">
              <a:alpha val="32156"/>
            </a:srgbClr>
          </a:solidFill>
          <a:ln w="25400" cap="rnd" algn="ctr">
            <a:solidFill>
              <a:schemeClr val="accent1"/>
            </a:solidFill>
            <a:round/>
            <a:headEnd/>
            <a:tailEnd/>
          </a:ln>
        </p:spPr>
        <p:txBody>
          <a:bodyPr anchor="ctr"/>
          <a:lstStyle/>
          <a:p>
            <a:pPr algn="ctr">
              <a:lnSpc>
                <a:spcPct val="90000"/>
              </a:lnSpc>
              <a:spcBef>
                <a:spcPct val="30000"/>
              </a:spcBef>
            </a:pPr>
            <a:endParaRPr lang="el-GR" dirty="0">
              <a:solidFill>
                <a:srgbClr val="FFFFFF"/>
              </a:solidFill>
            </a:endParaRPr>
          </a:p>
        </p:txBody>
      </p:sp>
      <p:sp>
        <p:nvSpPr>
          <p:cNvPr id="19460" name="Rectangle 6146"/>
          <p:cNvSpPr>
            <a:spLocks noChangeArrowheads="1"/>
          </p:cNvSpPr>
          <p:nvPr/>
        </p:nvSpPr>
        <p:spPr bwMode="auto">
          <a:xfrm>
            <a:off x="3009900" y="4032250"/>
            <a:ext cx="3124200" cy="2892425"/>
          </a:xfrm>
          <a:prstGeom prst="rect">
            <a:avLst/>
          </a:prstGeom>
          <a:gradFill rotWithShape="1">
            <a:gsLst>
              <a:gs pos="0">
                <a:srgbClr val="DAFE66">
                  <a:alpha val="67000"/>
                </a:srgbClr>
              </a:gs>
              <a:gs pos="100000">
                <a:srgbClr val="D7FA64">
                  <a:alpha val="10001"/>
                </a:srgbClr>
              </a:gs>
            </a:gsLst>
            <a:lin ang="5400000" scaled="1"/>
          </a:gradFill>
          <a:ln w="9525" algn="ctr">
            <a:noFill/>
            <a:miter lim="800000"/>
            <a:headEnd/>
            <a:tailEnd/>
          </a:ln>
        </p:spPr>
        <p:txBody>
          <a:bodyPr anchor="ctr"/>
          <a:lstStyle/>
          <a:p>
            <a:pPr>
              <a:lnSpc>
                <a:spcPct val="90000"/>
              </a:lnSpc>
              <a:spcBef>
                <a:spcPct val="30000"/>
              </a:spcBef>
            </a:pPr>
            <a:endParaRPr lang="el-GR">
              <a:solidFill>
                <a:srgbClr val="000000"/>
              </a:solidFill>
            </a:endParaRPr>
          </a:p>
        </p:txBody>
      </p:sp>
      <p:sp>
        <p:nvSpPr>
          <p:cNvPr id="19461" name="Rectangle 6147"/>
          <p:cNvSpPr>
            <a:spLocks noChangeArrowheads="1"/>
          </p:cNvSpPr>
          <p:nvPr/>
        </p:nvSpPr>
        <p:spPr bwMode="auto">
          <a:xfrm>
            <a:off x="0" y="4032250"/>
            <a:ext cx="3124200" cy="2892425"/>
          </a:xfrm>
          <a:prstGeom prst="rect">
            <a:avLst/>
          </a:prstGeom>
          <a:gradFill rotWithShape="1">
            <a:gsLst>
              <a:gs pos="0">
                <a:srgbClr val="B9FC9E">
                  <a:alpha val="67000"/>
                </a:srgbClr>
              </a:gs>
              <a:gs pos="100000">
                <a:srgbClr val="B6F89C">
                  <a:alpha val="10001"/>
                </a:srgbClr>
              </a:gs>
            </a:gsLst>
            <a:lin ang="5400000" scaled="1"/>
          </a:gradFill>
          <a:ln w="9525" algn="ctr">
            <a:noFill/>
            <a:miter lim="800000"/>
            <a:headEnd/>
            <a:tailEnd/>
          </a:ln>
        </p:spPr>
        <p:txBody>
          <a:bodyPr anchor="ctr"/>
          <a:lstStyle/>
          <a:p>
            <a:pPr>
              <a:lnSpc>
                <a:spcPct val="90000"/>
              </a:lnSpc>
              <a:spcBef>
                <a:spcPct val="30000"/>
              </a:spcBef>
            </a:pPr>
            <a:endParaRPr lang="el-GR">
              <a:solidFill>
                <a:srgbClr val="000000"/>
              </a:solidFill>
            </a:endParaRPr>
          </a:p>
        </p:txBody>
      </p:sp>
      <p:pic>
        <p:nvPicPr>
          <p:cNvPr id="19462" name="Rectangle 6149"/>
          <p:cNvPicPr>
            <a:picLocks noChangeAspect="1" noChangeArrowheads="1"/>
          </p:cNvPicPr>
          <p:nvPr/>
        </p:nvPicPr>
        <p:blipFill>
          <a:blip r:embed="rId3"/>
          <a:srcRect/>
          <a:stretch>
            <a:fillRect/>
          </a:stretch>
        </p:blipFill>
        <p:spPr bwMode="auto">
          <a:xfrm>
            <a:off x="0" y="2027238"/>
            <a:ext cx="9144000" cy="687387"/>
          </a:xfrm>
          <a:prstGeom prst="rect">
            <a:avLst/>
          </a:prstGeom>
          <a:noFill/>
          <a:ln w="9525" algn="ctr">
            <a:noFill/>
            <a:miter lim="800000"/>
            <a:headEnd/>
            <a:tailEnd/>
          </a:ln>
        </p:spPr>
      </p:pic>
      <p:sp>
        <p:nvSpPr>
          <p:cNvPr id="6151" name="TextBox 6150"/>
          <p:cNvSpPr txBox="1">
            <a:spLocks noChangeArrowheads="1"/>
          </p:cNvSpPr>
          <p:nvPr/>
        </p:nvSpPr>
        <p:spPr bwMode="auto">
          <a:xfrm>
            <a:off x="2354263" y="1700213"/>
            <a:ext cx="1162050" cy="585787"/>
          </a:xfrm>
          <a:prstGeom prst="rect">
            <a:avLst/>
          </a:prstGeom>
          <a:noFill/>
          <a:ln w="9525" cap="flat" cmpd="sng" algn="ctr">
            <a:noFill/>
            <a:prstDash val="solid"/>
            <a:miter lim="800000"/>
            <a:headEnd type="none" w="med" len="med"/>
            <a:tailEnd type="none" w="med" len="med"/>
          </a:ln>
          <a:effectLst/>
        </p:spPr>
        <p:txBody>
          <a:bodyPr>
            <a:spAutoFit/>
          </a:bodyPr>
          <a:lstStyle/>
          <a:p>
            <a:pPr>
              <a:lnSpc>
                <a:spcPct val="90000"/>
              </a:lnSpc>
              <a:spcBef>
                <a:spcPct val="30000"/>
              </a:spcBef>
              <a:defRPr/>
            </a:pPr>
            <a:endParaRPr lang="en-US" altLang="zh-TW" sz="3600" b="1">
              <a:effectLst>
                <a:outerShdw blurRad="38100" dist="38100" dir="2700000" algn="tl">
                  <a:srgbClr val="000000"/>
                </a:outerShdw>
              </a:effectLst>
              <a:ea typeface="MS Mincho" pitchFamily="49" charset="-128"/>
            </a:endParaRPr>
          </a:p>
        </p:txBody>
      </p:sp>
      <p:sp>
        <p:nvSpPr>
          <p:cNvPr id="19464" name="TextBox 6151"/>
          <p:cNvSpPr txBox="1">
            <a:spLocks noChangeArrowheads="1"/>
          </p:cNvSpPr>
          <p:nvPr/>
        </p:nvSpPr>
        <p:spPr bwMode="auto">
          <a:xfrm>
            <a:off x="2100263" y="3354388"/>
            <a:ext cx="566737" cy="328612"/>
          </a:xfrm>
          <a:prstGeom prst="rect">
            <a:avLst/>
          </a:prstGeom>
          <a:noFill/>
          <a:ln w="9525" algn="ctr">
            <a:noFill/>
            <a:miter lim="800000"/>
            <a:headEnd/>
            <a:tailEnd/>
          </a:ln>
        </p:spPr>
        <p:txBody>
          <a:bodyPr lIns="0" tIns="0" rIns="0" bIns="0" anchor="b">
            <a:spAutoFit/>
          </a:bodyPr>
          <a:lstStyle/>
          <a:p>
            <a:pPr>
              <a:lnSpc>
                <a:spcPct val="90000"/>
              </a:lnSpc>
              <a:spcBef>
                <a:spcPct val="30000"/>
              </a:spcBef>
              <a:buClr>
                <a:schemeClr val="tx2"/>
              </a:buClr>
              <a:buSzPct val="70000"/>
              <a:buFont typeface="Wingdings" pitchFamily="2" charset="2"/>
              <a:buNone/>
            </a:pPr>
            <a:r>
              <a:rPr lang="en-US" altLang="zh-TW" sz="2400" dirty="0">
                <a:solidFill>
                  <a:schemeClr val="bg2"/>
                </a:solidFill>
                <a:ea typeface="MS Mincho" pitchFamily="49" charset="-128"/>
              </a:rPr>
              <a:t>5.0</a:t>
            </a:r>
            <a:endParaRPr lang="en-US" dirty="0">
              <a:ea typeface="MS Mincho" pitchFamily="49" charset="-128"/>
            </a:endParaRPr>
          </a:p>
        </p:txBody>
      </p:sp>
      <p:pic>
        <p:nvPicPr>
          <p:cNvPr id="19465" name="Rectangle 6157"/>
          <p:cNvPicPr>
            <a:picLocks noChangeAspect="1" noChangeArrowheads="1"/>
          </p:cNvPicPr>
          <p:nvPr/>
        </p:nvPicPr>
        <p:blipFill>
          <a:blip r:embed="rId4"/>
          <a:srcRect/>
          <a:stretch>
            <a:fillRect/>
          </a:stretch>
        </p:blipFill>
        <p:spPr bwMode="auto">
          <a:xfrm>
            <a:off x="1127125" y="1924050"/>
            <a:ext cx="869950" cy="914400"/>
          </a:xfrm>
          <a:prstGeom prst="rect">
            <a:avLst/>
          </a:prstGeom>
          <a:noFill/>
          <a:ln w="9525" algn="ctr">
            <a:noFill/>
            <a:miter lim="800000"/>
            <a:headEnd/>
            <a:tailEnd/>
          </a:ln>
        </p:spPr>
      </p:pic>
      <p:pic>
        <p:nvPicPr>
          <p:cNvPr id="19466" name="Rectangle 6158"/>
          <p:cNvPicPr>
            <a:picLocks noChangeAspect="1" noChangeArrowheads="1"/>
          </p:cNvPicPr>
          <p:nvPr/>
        </p:nvPicPr>
        <p:blipFill>
          <a:blip r:embed="rId4"/>
          <a:srcRect/>
          <a:stretch>
            <a:fillRect/>
          </a:stretch>
        </p:blipFill>
        <p:spPr bwMode="auto">
          <a:xfrm>
            <a:off x="4145903" y="1924050"/>
            <a:ext cx="869950" cy="914400"/>
          </a:xfrm>
          <a:prstGeom prst="rect">
            <a:avLst/>
          </a:prstGeom>
          <a:noFill/>
          <a:ln w="9525" algn="ctr">
            <a:noFill/>
            <a:miter lim="800000"/>
            <a:headEnd/>
            <a:tailEnd/>
          </a:ln>
        </p:spPr>
      </p:pic>
      <p:pic>
        <p:nvPicPr>
          <p:cNvPr id="19467" name="Rectangle 6159"/>
          <p:cNvPicPr>
            <a:picLocks noChangeAspect="1" noChangeArrowheads="1"/>
          </p:cNvPicPr>
          <p:nvPr/>
        </p:nvPicPr>
        <p:blipFill>
          <a:blip r:embed="rId4"/>
          <a:srcRect/>
          <a:stretch>
            <a:fillRect/>
          </a:stretch>
        </p:blipFill>
        <p:spPr bwMode="auto">
          <a:xfrm>
            <a:off x="7121525" y="1924050"/>
            <a:ext cx="869950" cy="914400"/>
          </a:xfrm>
          <a:prstGeom prst="rect">
            <a:avLst/>
          </a:prstGeom>
          <a:noFill/>
          <a:ln w="9525" algn="ctr">
            <a:noFill/>
            <a:miter lim="800000"/>
            <a:headEnd/>
            <a:tailEnd/>
          </a:ln>
        </p:spPr>
      </p:pic>
      <p:pic>
        <p:nvPicPr>
          <p:cNvPr id="19468" name="Rectangle 6162"/>
          <p:cNvPicPr>
            <a:picLocks noChangeAspect="1" noChangeArrowheads="1"/>
          </p:cNvPicPr>
          <p:nvPr/>
        </p:nvPicPr>
        <p:blipFill>
          <a:blip r:embed="rId5"/>
          <a:srcRect/>
          <a:stretch>
            <a:fillRect/>
          </a:stretch>
        </p:blipFill>
        <p:spPr bwMode="auto">
          <a:xfrm>
            <a:off x="2513013" y="2671763"/>
            <a:ext cx="1169987" cy="823912"/>
          </a:xfrm>
          <a:prstGeom prst="rect">
            <a:avLst/>
          </a:prstGeom>
          <a:noFill/>
          <a:ln w="9525" algn="ctr">
            <a:noFill/>
            <a:miter lim="800000"/>
            <a:headEnd/>
            <a:tailEnd/>
          </a:ln>
        </p:spPr>
      </p:pic>
      <p:pic>
        <p:nvPicPr>
          <p:cNvPr id="19469" name="Rectangle 6163"/>
          <p:cNvPicPr>
            <a:picLocks noChangeAspect="1" noChangeArrowheads="1"/>
          </p:cNvPicPr>
          <p:nvPr/>
        </p:nvPicPr>
        <p:blipFill>
          <a:blip r:embed="rId5"/>
          <a:srcRect/>
          <a:stretch>
            <a:fillRect/>
          </a:stretch>
        </p:blipFill>
        <p:spPr bwMode="auto">
          <a:xfrm>
            <a:off x="5462588" y="2670175"/>
            <a:ext cx="1169987" cy="823913"/>
          </a:xfrm>
          <a:prstGeom prst="rect">
            <a:avLst/>
          </a:prstGeom>
          <a:noFill/>
          <a:ln w="9525" algn="ctr">
            <a:noFill/>
            <a:miter lim="800000"/>
            <a:headEnd/>
            <a:tailEnd/>
          </a:ln>
        </p:spPr>
      </p:pic>
      <p:pic>
        <p:nvPicPr>
          <p:cNvPr id="19471" name="Rectangle 6165"/>
          <p:cNvPicPr>
            <a:picLocks noChangeAspect="1" noChangeArrowheads="1"/>
          </p:cNvPicPr>
          <p:nvPr/>
        </p:nvPicPr>
        <p:blipFill>
          <a:blip r:embed="rId6"/>
          <a:srcRect/>
          <a:stretch>
            <a:fillRect/>
          </a:stretch>
        </p:blipFill>
        <p:spPr bwMode="invGray">
          <a:xfrm>
            <a:off x="900113" y="1466850"/>
            <a:ext cx="1362075" cy="549275"/>
          </a:xfrm>
          <a:prstGeom prst="rect">
            <a:avLst/>
          </a:prstGeom>
          <a:noFill/>
          <a:ln w="9525" algn="ctr">
            <a:noFill/>
            <a:miter lim="800000"/>
            <a:headEnd/>
            <a:tailEnd/>
          </a:ln>
        </p:spPr>
      </p:pic>
      <p:pic>
        <p:nvPicPr>
          <p:cNvPr id="19472" name="Rectangle 6166"/>
          <p:cNvPicPr>
            <a:picLocks noChangeAspect="1" noChangeArrowheads="1"/>
          </p:cNvPicPr>
          <p:nvPr/>
        </p:nvPicPr>
        <p:blipFill>
          <a:blip r:embed="rId7"/>
          <a:srcRect/>
          <a:stretch>
            <a:fillRect/>
          </a:stretch>
        </p:blipFill>
        <p:spPr bwMode="invGray">
          <a:xfrm>
            <a:off x="3900488" y="1468438"/>
            <a:ext cx="1379537" cy="547687"/>
          </a:xfrm>
          <a:prstGeom prst="rect">
            <a:avLst/>
          </a:prstGeom>
          <a:noFill/>
          <a:ln w="9525" algn="ctr">
            <a:noFill/>
            <a:miter lim="800000"/>
            <a:headEnd/>
            <a:tailEnd/>
          </a:ln>
        </p:spPr>
      </p:pic>
      <p:sp>
        <p:nvSpPr>
          <p:cNvPr id="15399" name="Rectangle 39"/>
          <p:cNvSpPr>
            <a:spLocks noGrp="1" noChangeArrowheads="1"/>
          </p:cNvSpPr>
          <p:nvPr>
            <p:ph type="title"/>
          </p:nvPr>
        </p:nvSpPr>
        <p:spPr/>
        <p:txBody>
          <a:bodyPr/>
          <a:lstStyle/>
          <a:p>
            <a:pPr eaLnBrk="1" hangingPunct="1">
              <a:defRPr/>
            </a:pPr>
            <a:r>
              <a:rPr lang="en-US" smtClean="0">
                <a:effectLst>
                  <a:outerShdw blurRad="38100" dist="38100" dir="2700000" algn="tl">
                    <a:srgbClr val="000000"/>
                  </a:outerShdw>
                </a:effectLst>
              </a:rPr>
              <a:t>Windows Mobile Roadmap</a:t>
            </a:r>
          </a:p>
        </p:txBody>
      </p:sp>
      <p:pic>
        <p:nvPicPr>
          <p:cNvPr id="19474" name="Picture 17"/>
          <p:cNvPicPr>
            <a:picLocks noChangeAspect="1" noChangeArrowheads="1"/>
          </p:cNvPicPr>
          <p:nvPr/>
        </p:nvPicPr>
        <p:blipFill>
          <a:blip r:embed="rId8"/>
          <a:srcRect/>
          <a:stretch>
            <a:fillRect/>
          </a:stretch>
        </p:blipFill>
        <p:spPr bwMode="auto">
          <a:xfrm>
            <a:off x="3657600" y="3067050"/>
            <a:ext cx="1905000" cy="615950"/>
          </a:xfrm>
          <a:prstGeom prst="rect">
            <a:avLst/>
          </a:prstGeom>
          <a:noFill/>
          <a:ln w="9525" algn="ctr">
            <a:noFill/>
            <a:miter lim="800000"/>
            <a:headEnd/>
            <a:tailEnd/>
          </a:ln>
        </p:spPr>
      </p:pic>
      <p:pic>
        <p:nvPicPr>
          <p:cNvPr id="19475" name="Picture 17"/>
          <p:cNvPicPr>
            <a:picLocks noChangeAspect="1" noChangeArrowheads="1"/>
          </p:cNvPicPr>
          <p:nvPr/>
        </p:nvPicPr>
        <p:blipFill>
          <a:blip r:embed="rId8"/>
          <a:srcRect/>
          <a:stretch>
            <a:fillRect/>
          </a:stretch>
        </p:blipFill>
        <p:spPr bwMode="auto">
          <a:xfrm>
            <a:off x="152400" y="3073400"/>
            <a:ext cx="1905000" cy="615950"/>
          </a:xfrm>
          <a:prstGeom prst="rect">
            <a:avLst/>
          </a:prstGeom>
          <a:noFill/>
          <a:ln w="9525" algn="ctr">
            <a:noFill/>
            <a:miter lim="800000"/>
            <a:headEnd/>
            <a:tailEnd/>
          </a:ln>
        </p:spPr>
      </p:pic>
      <p:pic>
        <p:nvPicPr>
          <p:cNvPr id="19476" name="Picture 12"/>
          <p:cNvPicPr>
            <a:picLocks noChangeAspect="1" noChangeArrowheads="1"/>
          </p:cNvPicPr>
          <p:nvPr/>
        </p:nvPicPr>
        <p:blipFill>
          <a:blip r:embed="rId9"/>
          <a:srcRect/>
          <a:stretch>
            <a:fillRect/>
          </a:stretch>
        </p:blipFill>
        <p:spPr bwMode="auto">
          <a:xfrm>
            <a:off x="6629520" y="3071813"/>
            <a:ext cx="1892300" cy="611187"/>
          </a:xfrm>
          <a:prstGeom prst="rect">
            <a:avLst/>
          </a:prstGeom>
          <a:noFill/>
          <a:ln w="9525" algn="ctr">
            <a:noFill/>
            <a:miter lim="800000"/>
            <a:headEnd/>
            <a:tailEnd/>
          </a:ln>
        </p:spPr>
      </p:pic>
      <p:pic>
        <p:nvPicPr>
          <p:cNvPr id="19477" name="Picture 52"/>
          <p:cNvPicPr>
            <a:picLocks noChangeAspect="1" noChangeArrowheads="1"/>
          </p:cNvPicPr>
          <p:nvPr/>
        </p:nvPicPr>
        <p:blipFill>
          <a:blip r:embed="rId10"/>
          <a:srcRect/>
          <a:stretch>
            <a:fillRect/>
          </a:stretch>
        </p:blipFill>
        <p:spPr bwMode="auto">
          <a:xfrm>
            <a:off x="-261938" y="4645025"/>
            <a:ext cx="9667876" cy="158750"/>
          </a:xfrm>
          <a:prstGeom prst="rect">
            <a:avLst/>
          </a:prstGeom>
          <a:noFill/>
          <a:ln w="9525">
            <a:noFill/>
            <a:miter lim="800000"/>
            <a:headEnd/>
            <a:tailEnd/>
          </a:ln>
        </p:spPr>
      </p:pic>
      <p:sp>
        <p:nvSpPr>
          <p:cNvPr id="19478" name="Rectangle 49"/>
          <p:cNvSpPr>
            <a:spLocks noChangeArrowheads="1"/>
          </p:cNvSpPr>
          <p:nvPr/>
        </p:nvSpPr>
        <p:spPr bwMode="auto">
          <a:xfrm>
            <a:off x="0" y="4029075"/>
            <a:ext cx="3135313" cy="623888"/>
          </a:xfrm>
          <a:prstGeom prst="rect">
            <a:avLst/>
          </a:prstGeom>
          <a:gradFill rotWithShape="1">
            <a:gsLst>
              <a:gs pos="0">
                <a:srgbClr val="B9FC9E">
                  <a:alpha val="67000"/>
                </a:srgbClr>
              </a:gs>
              <a:gs pos="100000">
                <a:srgbClr val="567549">
                  <a:alpha val="67000"/>
                </a:srgbClr>
              </a:gs>
            </a:gsLst>
            <a:lin ang="5400000" scaled="1"/>
          </a:gradFill>
          <a:ln w="9525" algn="ctr">
            <a:noFill/>
            <a:miter lim="800000"/>
            <a:headEnd/>
            <a:tailEnd/>
          </a:ln>
        </p:spPr>
        <p:txBody>
          <a:bodyPr anchor="ctr"/>
          <a:lstStyle/>
          <a:p>
            <a:endParaRPr lang="el-GR"/>
          </a:p>
        </p:txBody>
      </p:sp>
      <p:sp>
        <p:nvSpPr>
          <p:cNvPr id="19479" name="Rectangle 50"/>
          <p:cNvSpPr>
            <a:spLocks noChangeArrowheads="1"/>
          </p:cNvSpPr>
          <p:nvPr/>
        </p:nvSpPr>
        <p:spPr bwMode="auto">
          <a:xfrm>
            <a:off x="3003550" y="4029075"/>
            <a:ext cx="3135313" cy="623888"/>
          </a:xfrm>
          <a:prstGeom prst="rect">
            <a:avLst/>
          </a:prstGeom>
          <a:gradFill rotWithShape="1">
            <a:gsLst>
              <a:gs pos="0">
                <a:srgbClr val="DAFE66">
                  <a:alpha val="67000"/>
                </a:srgbClr>
              </a:gs>
              <a:gs pos="100000">
                <a:srgbClr val="65762F">
                  <a:alpha val="67000"/>
                </a:srgbClr>
              </a:gs>
            </a:gsLst>
            <a:lin ang="5400000" scaled="1"/>
          </a:gradFill>
          <a:ln w="9525" algn="ctr">
            <a:noFill/>
            <a:miter lim="800000"/>
            <a:headEnd/>
            <a:tailEnd/>
          </a:ln>
        </p:spPr>
        <p:txBody>
          <a:bodyPr anchor="ctr"/>
          <a:lstStyle/>
          <a:p>
            <a:endParaRPr lang="el-GR"/>
          </a:p>
        </p:txBody>
      </p:sp>
      <p:sp>
        <p:nvSpPr>
          <p:cNvPr id="19480" name="Rectangle 51"/>
          <p:cNvSpPr>
            <a:spLocks noChangeArrowheads="1"/>
          </p:cNvSpPr>
          <p:nvPr/>
        </p:nvSpPr>
        <p:spPr bwMode="auto">
          <a:xfrm>
            <a:off x="5989638" y="4029075"/>
            <a:ext cx="3154362" cy="623888"/>
          </a:xfrm>
          <a:prstGeom prst="rect">
            <a:avLst/>
          </a:prstGeom>
          <a:gradFill rotWithShape="1">
            <a:gsLst>
              <a:gs pos="0">
                <a:srgbClr val="B9FC9E">
                  <a:alpha val="67000"/>
                </a:srgbClr>
              </a:gs>
              <a:gs pos="100000">
                <a:srgbClr val="567549">
                  <a:alpha val="62999"/>
                </a:srgbClr>
              </a:gs>
            </a:gsLst>
            <a:lin ang="5400000" scaled="1"/>
          </a:gradFill>
          <a:ln w="9525" algn="ctr">
            <a:noFill/>
            <a:miter lim="800000"/>
            <a:headEnd/>
            <a:tailEnd/>
          </a:ln>
        </p:spPr>
        <p:txBody>
          <a:bodyPr anchor="ctr"/>
          <a:lstStyle/>
          <a:p>
            <a:endParaRPr lang="el-GR"/>
          </a:p>
        </p:txBody>
      </p:sp>
      <p:sp>
        <p:nvSpPr>
          <p:cNvPr id="26" name="TextBox 6151"/>
          <p:cNvSpPr txBox="1">
            <a:spLocks noChangeArrowheads="1"/>
          </p:cNvSpPr>
          <p:nvPr/>
        </p:nvSpPr>
        <p:spPr bwMode="auto">
          <a:xfrm>
            <a:off x="5626303" y="3355862"/>
            <a:ext cx="566737" cy="332399"/>
          </a:xfrm>
          <a:prstGeom prst="rect">
            <a:avLst/>
          </a:prstGeom>
          <a:noFill/>
          <a:ln w="9525" algn="ctr">
            <a:noFill/>
            <a:miter lim="800000"/>
            <a:headEnd/>
            <a:tailEnd/>
          </a:ln>
        </p:spPr>
        <p:txBody>
          <a:bodyPr lIns="0" tIns="0" rIns="0" bIns="0" anchor="b">
            <a:spAutoFit/>
          </a:bodyPr>
          <a:lstStyle/>
          <a:p>
            <a:pPr>
              <a:lnSpc>
                <a:spcPct val="90000"/>
              </a:lnSpc>
              <a:spcBef>
                <a:spcPct val="30000"/>
              </a:spcBef>
              <a:buClr>
                <a:schemeClr val="tx2"/>
              </a:buClr>
              <a:buSzPct val="70000"/>
              <a:buFont typeface="Wingdings" pitchFamily="2" charset="2"/>
              <a:buNone/>
            </a:pPr>
            <a:r>
              <a:rPr lang="el-GR" altLang="zh-TW" sz="2400" dirty="0" smtClean="0">
                <a:solidFill>
                  <a:schemeClr val="bg2"/>
                </a:solidFill>
                <a:ea typeface="MS Mincho" pitchFamily="49" charset="-128"/>
              </a:rPr>
              <a:t>6</a:t>
            </a:r>
            <a:r>
              <a:rPr lang="en-US" altLang="zh-TW" sz="2400" dirty="0" smtClean="0">
                <a:solidFill>
                  <a:schemeClr val="bg2"/>
                </a:solidFill>
                <a:ea typeface="MS Mincho" pitchFamily="49" charset="-128"/>
              </a:rPr>
              <a:t>.</a:t>
            </a:r>
            <a:r>
              <a:rPr lang="el-GR" altLang="zh-TW" sz="2400" dirty="0">
                <a:solidFill>
                  <a:schemeClr val="bg2"/>
                </a:solidFill>
                <a:ea typeface="MS Mincho" pitchFamily="49" charset="-128"/>
              </a:rPr>
              <a:t>0</a:t>
            </a:r>
            <a:endParaRPr lang="en-US" dirty="0">
              <a:ea typeface="MS Mincho" pitchFamily="49" charset="-128"/>
            </a:endParaRPr>
          </a:p>
        </p:txBody>
      </p:sp>
      <p:pic>
        <p:nvPicPr>
          <p:cNvPr id="2051" name="Picture 3" descr="C:\Users\Alex\Desktop\WM5 copy.png"/>
          <p:cNvPicPr>
            <a:picLocks noChangeAspect="1" noChangeArrowheads="1"/>
          </p:cNvPicPr>
          <p:nvPr/>
        </p:nvPicPr>
        <p:blipFill>
          <a:blip r:embed="rId11"/>
          <a:srcRect/>
          <a:stretch>
            <a:fillRect/>
          </a:stretch>
        </p:blipFill>
        <p:spPr bwMode="auto">
          <a:xfrm>
            <a:off x="650632" y="3722130"/>
            <a:ext cx="1613176" cy="299382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052" name="Picture 4" descr="C:\Users\Alex\Desktop\WM6 copy.png"/>
          <p:cNvPicPr>
            <a:picLocks noChangeAspect="1" noChangeArrowheads="1"/>
          </p:cNvPicPr>
          <p:nvPr/>
        </p:nvPicPr>
        <p:blipFill>
          <a:blip r:embed="rId12"/>
          <a:srcRect/>
          <a:stretch>
            <a:fillRect/>
          </a:stretch>
        </p:blipFill>
        <p:spPr bwMode="auto">
          <a:xfrm>
            <a:off x="3864917" y="4057095"/>
            <a:ext cx="1509226" cy="2800905"/>
          </a:xfrm>
          <a:prstGeom prst="rect">
            <a:avLst/>
          </a:prstGeom>
          <a:noFill/>
        </p:spPr>
      </p:pic>
      <p:sp>
        <p:nvSpPr>
          <p:cNvPr id="30" name="Rectangle 29"/>
          <p:cNvSpPr/>
          <p:nvPr/>
        </p:nvSpPr>
        <p:spPr>
          <a:xfrm>
            <a:off x="6041871" y="1407013"/>
            <a:ext cx="3102129" cy="646331"/>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pPr lvl="0" algn="ctr"/>
            <a:r>
              <a:rPr lang="el-GR" sz="3600" b="1" spc="150" dirty="0" smtClean="0">
                <a:ln w="11430"/>
                <a:solidFill>
                  <a:srgbClr val="F8F8F8"/>
                </a:solidFill>
                <a:effectLst>
                  <a:outerShdw blurRad="25400" algn="tl" rotWithShape="0">
                    <a:srgbClr val="000000">
                      <a:alpha val="43000"/>
                    </a:srgbClr>
                  </a:outerShdw>
                </a:effectLst>
              </a:rPr>
              <a:t>Σήμερα</a:t>
            </a:r>
            <a:endParaRPr lang="en-US" sz="3600" b="1" spc="150" dirty="0">
              <a:ln w="11430"/>
              <a:solidFill>
                <a:srgbClr val="F8F8F8"/>
              </a:solidFill>
              <a:effectLst>
                <a:outerShdw blurRad="25400" algn="tl" rotWithShape="0">
                  <a:srgbClr val="000000">
                    <a:alpha val="43000"/>
                  </a:srgbClr>
                </a:outerShdw>
              </a:effectLst>
            </a:endParaRPr>
          </a:p>
        </p:txBody>
      </p:sp>
      <p:pic>
        <p:nvPicPr>
          <p:cNvPr id="32" name="Picture 4" descr="C:\Users\Alex\Desktop\Live Demo.png"/>
          <p:cNvPicPr>
            <a:picLocks noChangeAspect="1" noChangeArrowheads="1"/>
          </p:cNvPicPr>
          <p:nvPr/>
        </p:nvPicPr>
        <p:blipFill>
          <a:blip r:embed="rId13"/>
          <a:srcRect/>
          <a:stretch>
            <a:fillRect/>
          </a:stretch>
        </p:blipFill>
        <p:spPr bwMode="auto">
          <a:xfrm>
            <a:off x="6523392" y="3625621"/>
            <a:ext cx="1741719" cy="323237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9" name="Rectangle 28"/>
          <p:cNvSpPr/>
          <p:nvPr/>
        </p:nvSpPr>
        <p:spPr>
          <a:xfrm>
            <a:off x="8468205" y="3269175"/>
            <a:ext cx="742511" cy="52322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800" b="1" cap="none" spc="150" dirty="0" smtClean="0">
                <a:ln w="11430"/>
                <a:solidFill>
                  <a:srgbClr val="F8F8F8"/>
                </a:solidFill>
                <a:effectLst>
                  <a:outerShdw blurRad="25400" algn="tl" rotWithShape="0">
                    <a:srgbClr val="000000">
                      <a:alpha val="43000"/>
                    </a:srgbClr>
                  </a:outerShdw>
                </a:effectLst>
              </a:rPr>
              <a:t>6.1</a:t>
            </a:r>
            <a:endParaRPr lang="en-US" sz="2800" b="1" cap="none" spc="150" dirty="0">
              <a:ln w="11430"/>
              <a:solidFill>
                <a:srgbClr val="F8F8F8"/>
              </a:solidFill>
              <a:effectLst>
                <a:outerShdw blurRad="25400" algn="tl" rotWithShape="0">
                  <a:srgbClr val="000000">
                    <a:alpha val="43000"/>
                  </a:srgbClr>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510506"/>
            <a:ext cx="6400800" cy="830997"/>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4800" dirty="0" smtClean="0">
                <a:solidFill>
                  <a:schemeClr val="tx2"/>
                </a:solidFill>
              </a:rPr>
              <a:t>Windows Mobile</a:t>
            </a:r>
            <a:r>
              <a:rPr lang="el-GR" sz="4800" dirty="0" smtClean="0">
                <a:solidFill>
                  <a:schemeClr val="tx2"/>
                </a:solidFill>
              </a:rPr>
              <a:t> 6</a:t>
            </a:r>
            <a:r>
              <a:rPr lang="en-US" sz="4800" dirty="0" smtClean="0">
                <a:solidFill>
                  <a:schemeClr val="tx2"/>
                </a:solidFill>
              </a:rPr>
              <a:t>.1</a:t>
            </a:r>
            <a:endParaRPr lang="en-US" sz="4800" cap="none" spc="150" dirty="0">
              <a:ln w="11430"/>
              <a:solidFill>
                <a:schemeClr val="tx2"/>
              </a:solidFill>
              <a:effectLst>
                <a:outerShdw blurRad="25400" algn="tl" rotWithShape="0">
                  <a:srgbClr val="000000">
                    <a:alpha val="43000"/>
                  </a:srgbClr>
                </a:outerShdw>
              </a:effectLst>
            </a:endParaRPr>
          </a:p>
        </p:txBody>
      </p:sp>
      <p:pic>
        <p:nvPicPr>
          <p:cNvPr id="81922" name="Picture 2" descr="C:\Users\Alex\Desktop\2 copy.png"/>
          <p:cNvPicPr>
            <a:picLocks noChangeAspect="1" noChangeArrowheads="1"/>
          </p:cNvPicPr>
          <p:nvPr/>
        </p:nvPicPr>
        <p:blipFill>
          <a:blip r:embed="rId3"/>
          <a:srcRect/>
          <a:stretch>
            <a:fillRect/>
          </a:stretch>
        </p:blipFill>
        <p:spPr bwMode="auto">
          <a:xfrm>
            <a:off x="5897502" y="1296140"/>
            <a:ext cx="2059788" cy="382266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81923" name="Picture 3" descr="C:\Users\Alex\Desktop\3 copy.png"/>
          <p:cNvPicPr>
            <a:picLocks noChangeAspect="1" noChangeArrowheads="1"/>
          </p:cNvPicPr>
          <p:nvPr/>
        </p:nvPicPr>
        <p:blipFill>
          <a:blip r:embed="rId4"/>
          <a:srcRect/>
          <a:stretch>
            <a:fillRect/>
          </a:stretch>
        </p:blipFill>
        <p:spPr bwMode="auto">
          <a:xfrm>
            <a:off x="6608702" y="2296418"/>
            <a:ext cx="2171314" cy="402964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81924" name="Picture 4" descr="C:\Users\Alex\Desktop\1.PNG"/>
          <p:cNvPicPr>
            <a:picLocks noChangeAspect="1" noChangeArrowheads="1"/>
          </p:cNvPicPr>
          <p:nvPr/>
        </p:nvPicPr>
        <p:blipFill>
          <a:blip r:embed="rId5"/>
          <a:srcRect/>
          <a:stretch>
            <a:fillRect/>
          </a:stretch>
        </p:blipFill>
        <p:spPr bwMode="auto">
          <a:xfrm>
            <a:off x="336165" y="1454181"/>
            <a:ext cx="2276475" cy="30384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25" name="Picture 5" descr="C:\Users\Alex\Desktop\2.PNG"/>
          <p:cNvPicPr>
            <a:picLocks noChangeAspect="1" noChangeArrowheads="1"/>
          </p:cNvPicPr>
          <p:nvPr/>
        </p:nvPicPr>
        <p:blipFill>
          <a:blip r:embed="rId6"/>
          <a:srcRect/>
          <a:stretch>
            <a:fillRect/>
          </a:stretch>
        </p:blipFill>
        <p:spPr bwMode="auto">
          <a:xfrm>
            <a:off x="1098349" y="2376165"/>
            <a:ext cx="2314575" cy="30765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26" name="Picture 6" descr="C:\Users\Alex\Desktop\5.PNG"/>
          <p:cNvPicPr>
            <a:picLocks noChangeAspect="1" noChangeArrowheads="1"/>
          </p:cNvPicPr>
          <p:nvPr/>
        </p:nvPicPr>
        <p:blipFill>
          <a:blip r:embed="rId7"/>
          <a:srcRect/>
          <a:stretch>
            <a:fillRect/>
          </a:stretch>
        </p:blipFill>
        <p:spPr bwMode="auto">
          <a:xfrm>
            <a:off x="1688854" y="3092481"/>
            <a:ext cx="226695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21" name="Picture 1" descr="C:\Users\Alex\Desktop\1 copy.png"/>
          <p:cNvPicPr>
            <a:picLocks noChangeAspect="1" noChangeArrowheads="1"/>
          </p:cNvPicPr>
          <p:nvPr/>
        </p:nvPicPr>
        <p:blipFill>
          <a:blip r:embed="rId8"/>
          <a:srcRect/>
          <a:stretch>
            <a:fillRect/>
          </a:stretch>
        </p:blipFill>
        <p:spPr bwMode="auto">
          <a:xfrm>
            <a:off x="3420555" y="1438182"/>
            <a:ext cx="2571624" cy="4772564"/>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box(in)">
                                      <p:cBhvr>
                                        <p:cTn id="7" dur="2000"/>
                                        <p:tgtEl>
                                          <p:spTgt spid="81924"/>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81925"/>
                                        </p:tgtEl>
                                        <p:attrNameLst>
                                          <p:attrName>style.visibility</p:attrName>
                                        </p:attrNameLst>
                                      </p:cBhvr>
                                      <p:to>
                                        <p:strVal val="visible"/>
                                      </p:to>
                                    </p:set>
                                    <p:animEffect transition="in" filter="box(in)">
                                      <p:cBhvr>
                                        <p:cTn id="11" dur="2000"/>
                                        <p:tgtEl>
                                          <p:spTgt spid="81925"/>
                                        </p:tgtEl>
                                      </p:cBhvr>
                                    </p:animEffect>
                                  </p:childTnLst>
                                </p:cTn>
                              </p:par>
                            </p:childTnLst>
                          </p:cTn>
                        </p:par>
                        <p:par>
                          <p:cTn id="12" fill="hold">
                            <p:stCondLst>
                              <p:cond delay="4000"/>
                            </p:stCondLst>
                            <p:childTnLst>
                              <p:par>
                                <p:cTn id="13" presetID="4" presetClass="entr" presetSubtype="16" fill="hold" nodeType="afterEffect">
                                  <p:stCondLst>
                                    <p:cond delay="0"/>
                                  </p:stCondLst>
                                  <p:childTnLst>
                                    <p:set>
                                      <p:cBhvr>
                                        <p:cTn id="14" dur="1" fill="hold">
                                          <p:stCondLst>
                                            <p:cond delay="0"/>
                                          </p:stCondLst>
                                        </p:cTn>
                                        <p:tgtEl>
                                          <p:spTgt spid="81926"/>
                                        </p:tgtEl>
                                        <p:attrNameLst>
                                          <p:attrName>style.visibility</p:attrName>
                                        </p:attrNameLst>
                                      </p:cBhvr>
                                      <p:to>
                                        <p:strVal val="visible"/>
                                      </p:to>
                                    </p:set>
                                    <p:animEffect transition="in" filter="box(in)">
                                      <p:cBhvr>
                                        <p:cTn id="15" dur="2000"/>
                                        <p:tgtEl>
                                          <p:spTgt spid="81926"/>
                                        </p:tgtEl>
                                      </p:cBhvr>
                                    </p:animEffect>
                                  </p:childTnLst>
                                </p:cTn>
                              </p:par>
                            </p:childTnLst>
                          </p:cTn>
                        </p:par>
                        <p:par>
                          <p:cTn id="16" fill="hold">
                            <p:stCondLst>
                              <p:cond delay="6000"/>
                            </p:stCondLst>
                            <p:childTnLst>
                              <p:par>
                                <p:cTn id="17" presetID="4" presetClass="entr" presetSubtype="16" fill="hold" nodeType="afterEffect">
                                  <p:stCondLst>
                                    <p:cond delay="0"/>
                                  </p:stCondLst>
                                  <p:childTnLst>
                                    <p:set>
                                      <p:cBhvr>
                                        <p:cTn id="18" dur="1" fill="hold">
                                          <p:stCondLst>
                                            <p:cond delay="0"/>
                                          </p:stCondLst>
                                        </p:cTn>
                                        <p:tgtEl>
                                          <p:spTgt spid="81922"/>
                                        </p:tgtEl>
                                        <p:attrNameLst>
                                          <p:attrName>style.visibility</p:attrName>
                                        </p:attrNameLst>
                                      </p:cBhvr>
                                      <p:to>
                                        <p:strVal val="visible"/>
                                      </p:to>
                                    </p:set>
                                    <p:animEffect transition="in" filter="box(in)">
                                      <p:cBhvr>
                                        <p:cTn id="19" dur="2000"/>
                                        <p:tgtEl>
                                          <p:spTgt spid="81922"/>
                                        </p:tgtEl>
                                      </p:cBhvr>
                                    </p:animEffect>
                                  </p:childTnLst>
                                </p:cTn>
                              </p:par>
                            </p:childTnLst>
                          </p:cTn>
                        </p:par>
                        <p:par>
                          <p:cTn id="20" fill="hold">
                            <p:stCondLst>
                              <p:cond delay="8000"/>
                            </p:stCondLst>
                            <p:childTnLst>
                              <p:par>
                                <p:cTn id="21" presetID="4" presetClass="entr" presetSubtype="16" fill="hold" nodeType="afterEffect">
                                  <p:stCondLst>
                                    <p:cond delay="0"/>
                                  </p:stCondLst>
                                  <p:childTnLst>
                                    <p:set>
                                      <p:cBhvr>
                                        <p:cTn id="22" dur="1" fill="hold">
                                          <p:stCondLst>
                                            <p:cond delay="0"/>
                                          </p:stCondLst>
                                        </p:cTn>
                                        <p:tgtEl>
                                          <p:spTgt spid="81923"/>
                                        </p:tgtEl>
                                        <p:attrNameLst>
                                          <p:attrName>style.visibility</p:attrName>
                                        </p:attrNameLst>
                                      </p:cBhvr>
                                      <p:to>
                                        <p:strVal val="visible"/>
                                      </p:to>
                                    </p:set>
                                    <p:animEffect transition="in" filter="box(in)">
                                      <p:cBhvr>
                                        <p:cTn id="23" dur="2000"/>
                                        <p:tgtEl>
                                          <p:spTgt spid="81923"/>
                                        </p:tgtEl>
                                      </p:cBhvr>
                                    </p:animEffect>
                                  </p:childTnLst>
                                </p:cTn>
                              </p:par>
                            </p:childTnLst>
                          </p:cTn>
                        </p:par>
                        <p:par>
                          <p:cTn id="24" fill="hold">
                            <p:stCondLst>
                              <p:cond delay="10000"/>
                            </p:stCondLst>
                            <p:childTnLst>
                              <p:par>
                                <p:cTn id="25" presetID="4" presetClass="entr" presetSubtype="16" fill="hold" nodeType="afterEffect">
                                  <p:stCondLst>
                                    <p:cond delay="0"/>
                                  </p:stCondLst>
                                  <p:childTnLst>
                                    <p:set>
                                      <p:cBhvr>
                                        <p:cTn id="26" dur="1" fill="hold">
                                          <p:stCondLst>
                                            <p:cond delay="0"/>
                                          </p:stCondLst>
                                        </p:cTn>
                                        <p:tgtEl>
                                          <p:spTgt spid="81921"/>
                                        </p:tgtEl>
                                        <p:attrNameLst>
                                          <p:attrName>style.visibility</p:attrName>
                                        </p:attrNameLst>
                                      </p:cBhvr>
                                      <p:to>
                                        <p:strVal val="visible"/>
                                      </p:to>
                                    </p:set>
                                    <p:animEffect transition="in" filter="box(in)">
                                      <p:cBhvr>
                                        <p:cTn id="27" dur="2000"/>
                                        <p:tgtEl>
                                          <p:spTgt spid="81921"/>
                                        </p:tgtEl>
                                      </p:cBhvr>
                                    </p:animEffect>
                                  </p:childTnLst>
                                </p:cTn>
                              </p:par>
                            </p:childTnLst>
                          </p:cTn>
                        </p:par>
                        <p:par>
                          <p:cTn id="28" fill="hold">
                            <p:stCondLst>
                              <p:cond delay="12000"/>
                            </p:stCondLst>
                            <p:childTnLst>
                              <p:par>
                                <p:cTn id="29" presetID="8" presetClass="emph" presetSubtype="0" fill="hold" nodeType="afterEffect">
                                  <p:stCondLst>
                                    <p:cond delay="0"/>
                                  </p:stCondLst>
                                  <p:childTnLst>
                                    <p:animRot by="21600000">
                                      <p:cBhvr>
                                        <p:cTn id="30" dur="2000" fill="hold"/>
                                        <p:tgtEl>
                                          <p:spTgt spid="819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l-GR" dirty="0" smtClean="0"/>
              <a:t>Τρόποι προγραμματισμού</a:t>
            </a:r>
            <a:endParaRPr lang="en-US" dirty="0"/>
          </a:p>
        </p:txBody>
      </p:sp>
      <p:sp>
        <p:nvSpPr>
          <p:cNvPr id="3" name="Content Placeholder 2"/>
          <p:cNvSpPr>
            <a:spLocks noGrp="1"/>
          </p:cNvSpPr>
          <p:nvPr>
            <p:ph idx="1"/>
          </p:nvPr>
        </p:nvSpPr>
        <p:spPr>
          <a:xfrm>
            <a:off x="381000" y="1417638"/>
            <a:ext cx="8382000" cy="5133713"/>
          </a:xfrm>
        </p:spPr>
        <p:txBody>
          <a:bodyPr/>
          <a:lstStyle/>
          <a:p>
            <a:r>
              <a:rPr lang="el-GR" sz="2800" dirty="0" smtClean="0"/>
              <a:t>Τρεις διαφορετικοί τρόποι προγραμμτισμού</a:t>
            </a:r>
            <a:r>
              <a:rPr lang="en-GB" sz="2800" dirty="0" smtClean="0"/>
              <a:t>:</a:t>
            </a:r>
          </a:p>
          <a:p>
            <a:pPr lvl="1"/>
            <a:r>
              <a:rPr lang="en-US" dirty="0" smtClean="0"/>
              <a:t>Native Code (C++)</a:t>
            </a:r>
            <a:r>
              <a:rPr lang="el-GR" dirty="0" smtClean="0"/>
              <a:t>. Στόχος η υψηλή απόδοση και άμεσος έλεγχος του υλικού.</a:t>
            </a:r>
            <a:r>
              <a:rPr lang="en-US" dirty="0" smtClean="0"/>
              <a:t> </a:t>
            </a:r>
          </a:p>
          <a:p>
            <a:pPr lvl="1"/>
            <a:r>
              <a:rPr lang="en-US" b="1" dirty="0" smtClean="0"/>
              <a:t>Managed Code (C# </a:t>
            </a:r>
            <a:r>
              <a:rPr lang="el-GR" b="1" dirty="0" smtClean="0"/>
              <a:t>ή</a:t>
            </a:r>
            <a:r>
              <a:rPr lang="en-US" b="1" dirty="0" smtClean="0"/>
              <a:t> Visual Basic .NET </a:t>
            </a:r>
            <a:r>
              <a:rPr lang="el-GR" b="1" dirty="0" smtClean="0"/>
              <a:t>με το </a:t>
            </a:r>
            <a:r>
              <a:rPr lang="en-US" b="1" dirty="0" smtClean="0"/>
              <a:t>.NET Compact Framework)</a:t>
            </a:r>
            <a:r>
              <a:rPr lang="el-GR" b="1" dirty="0" smtClean="0"/>
              <a:t>. Στόχος η εμπειρία του χρήστη και η γρήγορη ανάπτυξη (π.χ.</a:t>
            </a:r>
            <a:r>
              <a:rPr lang="en-US" b="1" dirty="0" smtClean="0"/>
              <a:t> </a:t>
            </a:r>
            <a:r>
              <a:rPr lang="el-GR" b="1" dirty="0" smtClean="0"/>
              <a:t>Για </a:t>
            </a:r>
            <a:r>
              <a:rPr lang="en-US" b="1" dirty="0" smtClean="0"/>
              <a:t>web services </a:t>
            </a:r>
            <a:r>
              <a:rPr lang="el-GR" b="1" dirty="0" smtClean="0"/>
              <a:t>και βάσεις δεδομένων).</a:t>
            </a:r>
            <a:r>
              <a:rPr lang="en-US" b="1" dirty="0" smtClean="0"/>
              <a:t> </a:t>
            </a:r>
          </a:p>
          <a:p>
            <a:pPr lvl="1"/>
            <a:r>
              <a:rPr lang="en-US" dirty="0" smtClean="0"/>
              <a:t>Server-side Web Code (ASP.NET Mobile Controls)</a:t>
            </a:r>
            <a:r>
              <a:rPr lang="el-GR" dirty="0" smtClean="0"/>
              <a:t>. Στόχος όλοι οι τύποι κινητών (και άλλων πλατφόρμων) με πρόσβαση στο ίντερνετ.</a:t>
            </a:r>
            <a:endParaRPr lang="en-US" dirty="0" smtClean="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l-GR" dirty="0" smtClean="0"/>
              <a:t>Γράφοντας τον κώδικα</a:t>
            </a:r>
            <a:endParaRPr lang="en-US" dirty="0"/>
          </a:p>
        </p:txBody>
      </p:sp>
      <p:sp>
        <p:nvSpPr>
          <p:cNvPr id="3" name="Content Placeholder 2"/>
          <p:cNvSpPr>
            <a:spLocks noGrp="1"/>
          </p:cNvSpPr>
          <p:nvPr>
            <p:ph idx="1"/>
          </p:nvPr>
        </p:nvSpPr>
        <p:spPr>
          <a:xfrm>
            <a:off x="381000" y="1417638"/>
            <a:ext cx="8382000" cy="3508653"/>
          </a:xfrm>
        </p:spPr>
        <p:txBody>
          <a:bodyPr/>
          <a:lstStyle/>
          <a:p>
            <a:r>
              <a:rPr lang="el-GR" dirty="0" smtClean="0"/>
              <a:t>Υπάρχουν οι εξής τρόποι</a:t>
            </a:r>
            <a:r>
              <a:rPr lang="en-GB" dirty="0" smtClean="0"/>
              <a:t>:</a:t>
            </a:r>
          </a:p>
          <a:p>
            <a:pPr lvl="1"/>
            <a:r>
              <a:rPr lang="el-GR" dirty="0" smtClean="0"/>
              <a:t>Με οποιονδήποτε κειμενογράφο. Μετά μεταγλωττίζετε τον κώδικα με τα δωρεάν </a:t>
            </a:r>
            <a:r>
              <a:rPr lang="en-GB" dirty="0" smtClean="0"/>
              <a:t>Windows Mobile 6 SDKs</a:t>
            </a:r>
            <a:r>
              <a:rPr lang="el-GR" dirty="0" smtClean="0"/>
              <a:t> και τους προσομοιωτές που συμπεριλαμβάνονται.</a:t>
            </a:r>
          </a:p>
          <a:p>
            <a:pPr lvl="1"/>
            <a:r>
              <a:rPr lang="el-GR" b="1" dirty="0" smtClean="0"/>
              <a:t>Με το </a:t>
            </a:r>
            <a:r>
              <a:rPr lang="en-US" b="1" dirty="0" smtClean="0"/>
              <a:t>Visual Studio </a:t>
            </a:r>
            <a:r>
              <a:rPr lang="el-GR" b="1" dirty="0" smtClean="0"/>
              <a:t>για μείωση της πολυπλοκότητας και του χρόνου και για προσομοίωση σχεδίασης.</a:t>
            </a:r>
            <a:endParaRPr lang="en-US" b="1" dirty="0" smtClean="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91438"/>
            <a:ext cx="8382000" cy="750888"/>
          </a:xfrm>
        </p:spPr>
        <p:txBody>
          <a:bodyPr/>
          <a:lstStyle/>
          <a:p>
            <a:pPr>
              <a:defRPr/>
            </a:pPr>
            <a:r>
              <a:rPr lang="el-GR" dirty="0" smtClean="0"/>
              <a:t>Διανομή</a:t>
            </a:r>
            <a:endParaRPr lang="en-US" dirty="0"/>
          </a:p>
        </p:txBody>
      </p:sp>
      <p:sp>
        <p:nvSpPr>
          <p:cNvPr id="3" name="Content Placeholder 2"/>
          <p:cNvSpPr>
            <a:spLocks noGrp="1"/>
          </p:cNvSpPr>
          <p:nvPr>
            <p:ph idx="1"/>
          </p:nvPr>
        </p:nvSpPr>
        <p:spPr>
          <a:xfrm>
            <a:off x="381000" y="1417638"/>
            <a:ext cx="8382000" cy="4801314"/>
          </a:xfrm>
        </p:spPr>
        <p:txBody>
          <a:bodyPr/>
          <a:lstStyle/>
          <a:p>
            <a:r>
              <a:rPr lang="el-GR" dirty="0" smtClean="0"/>
              <a:t>Υπάρχουν οι εξής τρόποι διανομής:</a:t>
            </a:r>
            <a:endParaRPr lang="en-GB" dirty="0" smtClean="0"/>
          </a:p>
          <a:p>
            <a:pPr lvl="1"/>
            <a:r>
              <a:rPr lang="el-GR" dirty="0" smtClean="0"/>
              <a:t>Αντιγράφοντας και τρέχοντας το εκτελέσιμο.</a:t>
            </a:r>
          </a:p>
          <a:p>
            <a:pPr lvl="1"/>
            <a:r>
              <a:rPr lang="el-GR" dirty="0" smtClean="0"/>
              <a:t>Δημιουργόντας μια εγκατάσταση </a:t>
            </a:r>
            <a:r>
              <a:rPr lang="en-US" dirty="0" smtClean="0"/>
              <a:t>.cab </a:t>
            </a:r>
            <a:r>
              <a:rPr lang="el-GR" dirty="0" smtClean="0"/>
              <a:t>με τα εργαλεία των </a:t>
            </a:r>
            <a:r>
              <a:rPr lang="en-US" dirty="0" smtClean="0"/>
              <a:t>SDKs, </a:t>
            </a:r>
            <a:r>
              <a:rPr lang="el-GR" dirty="0" smtClean="0"/>
              <a:t>ή αυτοματοποιημένα με το </a:t>
            </a:r>
            <a:r>
              <a:rPr lang="en-US" dirty="0" smtClean="0"/>
              <a:t>Visual Studio.</a:t>
            </a:r>
            <a:endParaRPr lang="el-GR" dirty="0" smtClean="0"/>
          </a:p>
          <a:p>
            <a:pPr lvl="1"/>
            <a:r>
              <a:rPr lang="el-GR" b="1" dirty="0" smtClean="0"/>
              <a:t>Συνδέοντας την συσκευή στο </a:t>
            </a:r>
            <a:r>
              <a:rPr lang="en-US" b="1" dirty="0" smtClean="0"/>
              <a:t>PC (</a:t>
            </a:r>
            <a:r>
              <a:rPr lang="el-GR" b="1" dirty="0" smtClean="0"/>
              <a:t>χρησιμοποιώντας το </a:t>
            </a:r>
            <a:r>
              <a:rPr lang="en-US" b="1" dirty="0" smtClean="0"/>
              <a:t>ActiveSync </a:t>
            </a:r>
            <a:r>
              <a:rPr lang="el-GR" b="1" dirty="0" smtClean="0"/>
              <a:t>για </a:t>
            </a:r>
            <a:r>
              <a:rPr lang="en-US" b="1" dirty="0" smtClean="0"/>
              <a:t>Windows XP </a:t>
            </a:r>
            <a:r>
              <a:rPr lang="el-GR" b="1" dirty="0" smtClean="0"/>
              <a:t>ή το </a:t>
            </a:r>
            <a:r>
              <a:rPr lang="en-US" b="1" dirty="0" smtClean="0"/>
              <a:t>Windows Mobile Device Center </a:t>
            </a:r>
            <a:r>
              <a:rPr lang="el-GR" b="1" dirty="0" smtClean="0"/>
              <a:t>για </a:t>
            </a:r>
            <a:r>
              <a:rPr lang="en-US" b="1" dirty="0" smtClean="0"/>
              <a:t>Windows Vista) </a:t>
            </a:r>
            <a:r>
              <a:rPr lang="el-GR" b="1" dirty="0" smtClean="0"/>
              <a:t>και χρησιμοποιώντας το </a:t>
            </a:r>
            <a:r>
              <a:rPr lang="en-US" b="1" dirty="0" smtClean="0"/>
              <a:t>Visual Studio </a:t>
            </a:r>
            <a:r>
              <a:rPr lang="el-GR" b="1" dirty="0" smtClean="0"/>
              <a:t>για εκτέλεση και </a:t>
            </a:r>
            <a:r>
              <a:rPr lang="en-US" b="1" dirty="0" smtClean="0"/>
              <a:t>debugging.</a:t>
            </a: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600066_WindowsMobile">
  <a:themeElements>
    <a:clrScheme name="600066_WindowsMobile 2">
      <a:dk1>
        <a:srgbClr val="000000"/>
      </a:dk1>
      <a:lt1>
        <a:srgbClr val="FFFFFF"/>
      </a:lt1>
      <a:dk2>
        <a:srgbClr val="006225"/>
      </a:dk2>
      <a:lt2>
        <a:srgbClr val="FFE36D"/>
      </a:lt2>
      <a:accent1>
        <a:srgbClr val="F1E3A7"/>
      </a:accent1>
      <a:accent2>
        <a:srgbClr val="D86C56"/>
      </a:accent2>
      <a:accent3>
        <a:srgbClr val="AAB7AC"/>
      </a:accent3>
      <a:accent4>
        <a:srgbClr val="DADADA"/>
      </a:accent4>
      <a:accent5>
        <a:srgbClr val="F7EFD0"/>
      </a:accent5>
      <a:accent6>
        <a:srgbClr val="C4614D"/>
      </a:accent6>
      <a:hlink>
        <a:srgbClr val="6699FF"/>
      </a:hlink>
      <a:folHlink>
        <a:srgbClr val="FE9A4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extraClrScheme>
      <a:clrScheme name="600066_WindowsMobile 1">
        <a:dk1>
          <a:srgbClr val="000000"/>
        </a:dk1>
        <a:lt1>
          <a:srgbClr val="FFFFFF"/>
        </a:lt1>
        <a:dk2>
          <a:srgbClr val="006225"/>
        </a:dk2>
        <a:lt2>
          <a:srgbClr val="FFE36D"/>
        </a:lt2>
        <a:accent1>
          <a:srgbClr val="F1E3A7"/>
        </a:accent1>
        <a:accent2>
          <a:srgbClr val="E06966"/>
        </a:accent2>
        <a:accent3>
          <a:srgbClr val="AAB7AC"/>
        </a:accent3>
        <a:accent4>
          <a:srgbClr val="DADADA"/>
        </a:accent4>
        <a:accent5>
          <a:srgbClr val="F7EFD0"/>
        </a:accent5>
        <a:accent6>
          <a:srgbClr val="CB5E5C"/>
        </a:accent6>
        <a:hlink>
          <a:srgbClr val="6699FF"/>
        </a:hlink>
        <a:folHlink>
          <a:srgbClr val="FE9A48"/>
        </a:folHlink>
      </a:clrScheme>
      <a:clrMap bg1="dk2" tx1="lt1" bg2="dk1" tx2="lt2" accent1="accent1" accent2="accent2" accent3="accent3" accent4="accent4" accent5="accent5" accent6="accent6" hlink="hlink" folHlink="folHlink"/>
    </a:extraClrScheme>
    <a:extraClrScheme>
      <a:clrScheme name="600066_WindowsMobile 2">
        <a:dk1>
          <a:srgbClr val="000000"/>
        </a:dk1>
        <a:lt1>
          <a:srgbClr val="FFFFFF"/>
        </a:lt1>
        <a:dk2>
          <a:srgbClr val="006225"/>
        </a:dk2>
        <a:lt2>
          <a:srgbClr val="FFE36D"/>
        </a:lt2>
        <a:accent1>
          <a:srgbClr val="F1E3A7"/>
        </a:accent1>
        <a:accent2>
          <a:srgbClr val="D86C56"/>
        </a:accent2>
        <a:accent3>
          <a:srgbClr val="AAB7AC"/>
        </a:accent3>
        <a:accent4>
          <a:srgbClr val="DADADA"/>
        </a:accent4>
        <a:accent5>
          <a:srgbClr val="F7EFD0"/>
        </a:accent5>
        <a:accent6>
          <a:srgbClr val="C4614D"/>
        </a:accent6>
        <a:hlink>
          <a:srgbClr val="6699FF"/>
        </a:hlink>
        <a:folHlink>
          <a:srgbClr val="FE9A48"/>
        </a:folHlink>
      </a:clrScheme>
      <a:clrMap bg1="dk2" tx1="lt1" bg2="dk1" tx2="lt2" accent1="accent1" accent2="accent2" accent3="accent3" accent4="accent4" accent5="accent5" accent6="accent6" hlink="hlink" folHlink="folHlink"/>
    </a:extraClrScheme>
    <a:extraClrScheme>
      <a:clrScheme name="600066_WindowsMobile 3">
        <a:dk1>
          <a:srgbClr val="000000"/>
        </a:dk1>
        <a:lt1>
          <a:srgbClr val="FFFFFF"/>
        </a:lt1>
        <a:dk2>
          <a:srgbClr val="006225"/>
        </a:dk2>
        <a:lt2>
          <a:srgbClr val="FFE36D"/>
        </a:lt2>
        <a:accent1>
          <a:srgbClr val="F1E3A7"/>
        </a:accent1>
        <a:accent2>
          <a:srgbClr val="D86C56"/>
        </a:accent2>
        <a:accent3>
          <a:srgbClr val="AAB7AC"/>
        </a:accent3>
        <a:accent4>
          <a:srgbClr val="DADADA"/>
        </a:accent4>
        <a:accent5>
          <a:srgbClr val="F7EFD0"/>
        </a:accent5>
        <a:accent6>
          <a:srgbClr val="C4614D"/>
        </a:accent6>
        <a:hlink>
          <a:srgbClr val="99FF33"/>
        </a:hlink>
        <a:folHlink>
          <a:srgbClr val="FE9A48"/>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1366</Words>
  <Application>Microsoft Office PowerPoint</Application>
  <PresentationFormat>On-screen Show (4:3)</PresentationFormat>
  <Paragraphs>310</Paragraphs>
  <Slides>38</Slides>
  <Notes>37</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38</vt:i4>
      </vt:variant>
    </vt:vector>
  </HeadingPairs>
  <TitlesOfParts>
    <vt:vector size="39" baseType="lpstr">
      <vt:lpstr>600066_WindowsMobile</vt:lpstr>
      <vt:lpstr>Slide 1</vt:lpstr>
      <vt:lpstr>Ιστορική Αναδρομή</vt:lpstr>
      <vt:lpstr>Ιστορική Αναδρομή</vt:lpstr>
      <vt:lpstr>Ιστορική Αναδρομή</vt:lpstr>
      <vt:lpstr>Windows Mobile Roadmap</vt:lpstr>
      <vt:lpstr>Slide 6</vt:lpstr>
      <vt:lpstr>Τρόποι προγραμματισμού</vt:lpstr>
      <vt:lpstr>Γράφοντας τον κώδικα</vt:lpstr>
      <vt:lpstr>Διανομή</vt:lpstr>
      <vt:lpstr>Windows Mobile 6 εκδόσεις</vt:lpstr>
      <vt:lpstr>Χαρακτηριστικά συσκευών</vt:lpstr>
      <vt:lpstr>Αποθήκευση &amp; προσανατολισμός</vt:lpstr>
      <vt:lpstr>.NET Compact Framework 3.5</vt:lpstr>
      <vt:lpstr>Σημαντικά namespaces</vt:lpstr>
      <vt:lpstr>System.Windows.Forms 1/2</vt:lpstr>
      <vt:lpstr>System.Windows.Forms 2/2</vt:lpstr>
      <vt:lpstr>System.Data 1/2</vt:lpstr>
      <vt:lpstr>System.Data 2/2</vt:lpstr>
      <vt:lpstr>DEMO e-Home Mobile</vt:lpstr>
      <vt:lpstr>System.Drawing 1/2</vt:lpstr>
      <vt:lpstr>System.Drawing 2/2</vt:lpstr>
      <vt:lpstr>DEMO CheeseGame3</vt:lpstr>
      <vt:lpstr>CheeseGame2</vt:lpstr>
      <vt:lpstr>Τι μας επιφυλάσσει το μέλλον Windows Mobile 7 Φήμες ή πραγματικότητα</vt:lpstr>
      <vt:lpstr>Χαρακτηριστικά</vt:lpstr>
      <vt:lpstr>Χειρονομίες</vt:lpstr>
      <vt:lpstr>Χειρονομίες</vt:lpstr>
      <vt:lpstr>Πληκτρολόγηση &amp; Μεταβάσεις</vt:lpstr>
      <vt:lpstr>Media Player &amp; Χειρονομία κάμερας</vt:lpstr>
      <vt:lpstr>Κατάσταση κλειδώματος</vt:lpstr>
      <vt:lpstr>Ξεκλείδωμα</vt:lpstr>
      <vt:lpstr>Εικόνες</vt:lpstr>
      <vt:lpstr>Χειριστήρια</vt:lpstr>
      <vt:lpstr>Χειρονομία κάμερας</vt:lpstr>
      <vt:lpstr>Ξεκινήστε τώρα!  Links 1/2 </vt:lpstr>
      <vt:lpstr>Ξεκινήστε τώρα! Links 2/2 </vt:lpstr>
      <vt:lpstr>Microsoft SDKs &amp; Tools </vt:lpstr>
      <vt:lpstr>Slide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2007-10-26T08:23:17Z</dcterms:created>
  <dcterms:modified xsi:type="dcterms:W3CDTF">2009-11-24T18:18:08Z</dcterms:modified>
</cp:coreProperties>
</file>