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9" r:id="rId4"/>
    <p:sldId id="271" r:id="rId5"/>
    <p:sldId id="273" r:id="rId6"/>
    <p:sldId id="261" r:id="rId7"/>
    <p:sldId id="267" r:id="rId8"/>
    <p:sldId id="260" r:id="rId9"/>
    <p:sldId id="265" r:id="rId10"/>
    <p:sldId id="266" r:id="rId11"/>
    <p:sldId id="272" r:id="rId12"/>
  </p:sldIdLst>
  <p:sldSz cx="9144000" cy="6858000" type="screen4x3"/>
  <p:notesSz cx="7099300" cy="102235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250" autoAdjust="0"/>
  </p:normalViewPr>
  <p:slideViewPr>
    <p:cSldViewPr>
      <p:cViewPr varScale="1">
        <p:scale>
          <a:sx n="69" d="100"/>
          <a:sy n="69" d="100"/>
        </p:scale>
        <p:origin x="-1602"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175"/>
          </a:xfrm>
          <a:prstGeom prst="rect">
            <a:avLst/>
          </a:prstGeom>
        </p:spPr>
        <p:txBody>
          <a:bodyPr vert="horz" lIns="98984" tIns="49492" rIns="98984" bIns="49492" rtlCol="0"/>
          <a:lstStyle>
            <a:lvl1pPr algn="l">
              <a:defRPr sz="1300"/>
            </a:lvl1pPr>
          </a:lstStyle>
          <a:p>
            <a:endParaRPr lang="el-GR"/>
          </a:p>
        </p:txBody>
      </p:sp>
      <p:sp>
        <p:nvSpPr>
          <p:cNvPr id="3" name="Date Placeholder 2"/>
          <p:cNvSpPr>
            <a:spLocks noGrp="1"/>
          </p:cNvSpPr>
          <p:nvPr>
            <p:ph type="dt" idx="1"/>
          </p:nvPr>
        </p:nvSpPr>
        <p:spPr>
          <a:xfrm>
            <a:off x="4021294" y="0"/>
            <a:ext cx="3076363" cy="511175"/>
          </a:xfrm>
          <a:prstGeom prst="rect">
            <a:avLst/>
          </a:prstGeom>
        </p:spPr>
        <p:txBody>
          <a:bodyPr vert="horz" lIns="98984" tIns="49492" rIns="98984" bIns="49492" rtlCol="0"/>
          <a:lstStyle>
            <a:lvl1pPr algn="r">
              <a:defRPr sz="1300"/>
            </a:lvl1pPr>
          </a:lstStyle>
          <a:p>
            <a:fld id="{AAB19999-D5ED-479C-80FE-EE2769EDC96A}" type="datetimeFigureOut">
              <a:rPr lang="el-GR" smtClean="0"/>
              <a:pPr/>
              <a:t>19/11/2009</a:t>
            </a:fld>
            <a:endParaRPr lang="el-GR"/>
          </a:p>
        </p:txBody>
      </p:sp>
      <p:sp>
        <p:nvSpPr>
          <p:cNvPr id="4" name="Slide Image Placeholder 3"/>
          <p:cNvSpPr>
            <a:spLocks noGrp="1" noRot="1" noChangeAspect="1"/>
          </p:cNvSpPr>
          <p:nvPr>
            <p:ph type="sldImg" idx="2"/>
          </p:nvPr>
        </p:nvSpPr>
        <p:spPr>
          <a:xfrm>
            <a:off x="993775" y="766763"/>
            <a:ext cx="5111750" cy="3833812"/>
          </a:xfrm>
          <a:prstGeom prst="rect">
            <a:avLst/>
          </a:prstGeom>
          <a:noFill/>
          <a:ln w="12700">
            <a:solidFill>
              <a:prstClr val="black"/>
            </a:solidFill>
          </a:ln>
        </p:spPr>
        <p:txBody>
          <a:bodyPr vert="horz" lIns="98984" tIns="49492" rIns="98984" bIns="49492" rtlCol="0" anchor="ctr"/>
          <a:lstStyle/>
          <a:p>
            <a:endParaRPr lang="el-GR"/>
          </a:p>
        </p:txBody>
      </p:sp>
      <p:sp>
        <p:nvSpPr>
          <p:cNvPr id="5" name="Notes Placeholder 4"/>
          <p:cNvSpPr>
            <a:spLocks noGrp="1"/>
          </p:cNvSpPr>
          <p:nvPr>
            <p:ph type="body" sz="quarter" idx="3"/>
          </p:nvPr>
        </p:nvSpPr>
        <p:spPr>
          <a:xfrm>
            <a:off x="709930" y="4856163"/>
            <a:ext cx="5679440" cy="4600575"/>
          </a:xfrm>
          <a:prstGeom prst="rect">
            <a:avLst/>
          </a:prstGeom>
        </p:spPr>
        <p:txBody>
          <a:bodyPr vert="horz" lIns="98984" tIns="49492" rIns="98984" bIns="4949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9710551"/>
            <a:ext cx="3076363" cy="511175"/>
          </a:xfrm>
          <a:prstGeom prst="rect">
            <a:avLst/>
          </a:prstGeom>
        </p:spPr>
        <p:txBody>
          <a:bodyPr vert="horz" lIns="98984" tIns="49492" rIns="98984" bIns="49492" rtlCol="0" anchor="b"/>
          <a:lstStyle>
            <a:lvl1pPr algn="l">
              <a:defRPr sz="1300"/>
            </a:lvl1pPr>
          </a:lstStyle>
          <a:p>
            <a:endParaRPr lang="el-GR"/>
          </a:p>
        </p:txBody>
      </p:sp>
      <p:sp>
        <p:nvSpPr>
          <p:cNvPr id="7" name="Slide Number Placeholder 6"/>
          <p:cNvSpPr>
            <a:spLocks noGrp="1"/>
          </p:cNvSpPr>
          <p:nvPr>
            <p:ph type="sldNum" sz="quarter" idx="5"/>
          </p:nvPr>
        </p:nvSpPr>
        <p:spPr>
          <a:xfrm>
            <a:off x="4021294" y="9710551"/>
            <a:ext cx="3076363" cy="511175"/>
          </a:xfrm>
          <a:prstGeom prst="rect">
            <a:avLst/>
          </a:prstGeom>
        </p:spPr>
        <p:txBody>
          <a:bodyPr vert="horz" lIns="98984" tIns="49492" rIns="98984" bIns="49492" rtlCol="0" anchor="b"/>
          <a:lstStyle>
            <a:lvl1pPr algn="r">
              <a:defRPr sz="1300"/>
            </a:lvl1pPr>
          </a:lstStyle>
          <a:p>
            <a:fld id="{67F9ED69-813D-4E78-9D89-5CAE0E8611C9}" type="slidenum">
              <a:rPr lang="el-GR" smtClean="0"/>
              <a:pPr/>
              <a:t>‹#›</a:t>
            </a:fld>
            <a:endParaRPr lang="el-G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a:p>
        </p:txBody>
      </p:sp>
      <p:sp>
        <p:nvSpPr>
          <p:cNvPr id="4" name="Slide Number Placeholder 3"/>
          <p:cNvSpPr>
            <a:spLocks noGrp="1"/>
          </p:cNvSpPr>
          <p:nvPr>
            <p:ph type="sldNum" sz="quarter" idx="10"/>
          </p:nvPr>
        </p:nvSpPr>
        <p:spPr/>
        <p:txBody>
          <a:bodyPr/>
          <a:lstStyle/>
          <a:p>
            <a:fld id="{67F9ED69-813D-4E78-9D89-5CAE0E8611C9}" type="slidenum">
              <a:rPr lang="el-GR" smtClean="0"/>
              <a:pPr/>
              <a:t>1</a:t>
            </a:fld>
            <a:endParaRPr lang="el-G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l-GR"/>
          </a:p>
        </p:txBody>
      </p:sp>
      <p:sp>
        <p:nvSpPr>
          <p:cNvPr id="4" name="Slide Number Placeholder 3"/>
          <p:cNvSpPr>
            <a:spLocks noGrp="1"/>
          </p:cNvSpPr>
          <p:nvPr>
            <p:ph type="sldNum" sz="quarter" idx="10"/>
          </p:nvPr>
        </p:nvSpPr>
        <p:spPr/>
        <p:txBody>
          <a:bodyPr/>
          <a:lstStyle/>
          <a:p>
            <a:fld id="{67F9ED69-813D-4E78-9D89-5CAE0E8611C9}" type="slidenum">
              <a:rPr lang="el-GR" smtClean="0"/>
              <a:pPr/>
              <a:t>10</a:t>
            </a:fld>
            <a:endParaRPr lang="el-G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l-GR" dirty="0"/>
          </a:p>
        </p:txBody>
      </p:sp>
      <p:sp>
        <p:nvSpPr>
          <p:cNvPr id="4" name="Slide Number Placeholder 3"/>
          <p:cNvSpPr>
            <a:spLocks noGrp="1"/>
          </p:cNvSpPr>
          <p:nvPr>
            <p:ph type="sldNum" sz="quarter" idx="10"/>
          </p:nvPr>
        </p:nvSpPr>
        <p:spPr/>
        <p:txBody>
          <a:bodyPr/>
          <a:lstStyle/>
          <a:p>
            <a:fld id="{67F9ED69-813D-4E78-9D89-5CAE0E8611C9}" type="slidenum">
              <a:rPr lang="el-GR" smtClean="0"/>
              <a:pPr/>
              <a:t>11</a:t>
            </a:fld>
            <a:endParaRPr lang="el-G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baseline="0" dirty="0" smtClean="0"/>
              <a:t> </a:t>
            </a:r>
            <a:r>
              <a:rPr lang="en-US" b="1" baseline="0" dirty="0" smtClean="0"/>
              <a:t>Database Engine Services</a:t>
            </a:r>
            <a:r>
              <a:rPr lang="en-US" baseline="0" dirty="0" smtClean="0"/>
              <a:t>: </a:t>
            </a:r>
            <a:r>
              <a:rPr lang="el-GR" baseline="0" dirty="0" smtClean="0"/>
              <a:t>Αποτελεί τα κυρίως συστατικά για την βάση δεδομένων (την καρδιά του συστήματος), τις ειδοποιήσεις, το συγχρονισμό</a:t>
            </a:r>
            <a:r>
              <a:rPr lang="en-US" baseline="0" dirty="0" smtClean="0"/>
              <a:t> (</a:t>
            </a:r>
            <a:r>
              <a:rPr lang="el-GR" baseline="0" dirty="0" smtClean="0"/>
              <a:t>για διανομή δεδομένων μεταξύ πολλαπλών βάσεων), και τις αναζητήσεις πλήρους-κειμένου.</a:t>
            </a:r>
          </a:p>
          <a:p>
            <a:pPr>
              <a:buFont typeface="Arial" pitchFamily="34" charset="0"/>
              <a:buChar char="•"/>
            </a:pPr>
            <a:r>
              <a:rPr lang="el-GR" baseline="0" dirty="0" smtClean="0"/>
              <a:t> </a:t>
            </a:r>
            <a:r>
              <a:rPr lang="en-US" b="1" baseline="0" dirty="0" smtClean="0"/>
              <a:t>Analysis Services</a:t>
            </a:r>
            <a:r>
              <a:rPr lang="en-US" baseline="0" dirty="0" smtClean="0"/>
              <a:t>: </a:t>
            </a:r>
            <a:r>
              <a:rPr lang="el-GR" baseline="0" dirty="0" smtClean="0"/>
              <a:t>Επιτρέπει την συγκέντρωση δεδομένων από πολλές πηγές και παραδίδει εργαλεία </a:t>
            </a:r>
            <a:r>
              <a:rPr lang="en-US" baseline="0" dirty="0" smtClean="0"/>
              <a:t>Online Analytical Processing (OLAP) </a:t>
            </a:r>
            <a:r>
              <a:rPr lang="el-GR" baseline="0" dirty="0" smtClean="0"/>
              <a:t>και εξόρυξης δεδομένων.</a:t>
            </a:r>
            <a:endParaRPr lang="en-US" baseline="0" dirty="0" smtClean="0"/>
          </a:p>
          <a:p>
            <a:pPr defTabSz="989838">
              <a:buFont typeface="Arial" pitchFamily="34" charset="0"/>
              <a:buChar char="•"/>
              <a:defRPr/>
            </a:pPr>
            <a:r>
              <a:rPr lang="en-US" dirty="0" smtClean="0">
                <a:solidFill>
                  <a:schemeClr val="bg1">
                    <a:lumMod val="85000"/>
                  </a:schemeClr>
                </a:solidFill>
              </a:rPr>
              <a:t> </a:t>
            </a:r>
            <a:r>
              <a:rPr lang="en-US" b="1" dirty="0" smtClean="0">
                <a:solidFill>
                  <a:schemeClr val="bg1">
                    <a:lumMod val="85000"/>
                  </a:schemeClr>
                </a:solidFill>
              </a:rPr>
              <a:t>Integration Services</a:t>
            </a:r>
            <a:r>
              <a:rPr lang="en-US" dirty="0" smtClean="0">
                <a:solidFill>
                  <a:schemeClr val="bg1">
                    <a:lumMod val="85000"/>
                  </a:schemeClr>
                </a:solidFill>
              </a:rPr>
              <a:t>: </a:t>
            </a:r>
            <a:r>
              <a:rPr lang="el-GR" dirty="0" smtClean="0">
                <a:solidFill>
                  <a:schemeClr val="bg1">
                    <a:lumMod val="85000"/>
                  </a:schemeClr>
                </a:solidFill>
              </a:rPr>
              <a:t>Βοηθάει</a:t>
            </a:r>
            <a:r>
              <a:rPr lang="el-GR" baseline="0" dirty="0" smtClean="0">
                <a:solidFill>
                  <a:schemeClr val="bg1">
                    <a:lumMod val="85000"/>
                  </a:schemeClr>
                </a:solidFill>
              </a:rPr>
              <a:t> στην εξαγωγή και μεταμόρφωση δεδομένων, για την ανταλλαγή τους μεταξύ ανομοιογενών πηγών δεδομένων.</a:t>
            </a:r>
            <a:endParaRPr lang="el-GR" dirty="0" smtClean="0">
              <a:solidFill>
                <a:schemeClr val="bg1">
                  <a:lumMod val="85000"/>
                </a:schemeClr>
              </a:solidFill>
            </a:endParaRPr>
          </a:p>
          <a:p>
            <a:pPr defTabSz="989838">
              <a:buFont typeface="Arial" pitchFamily="34" charset="0"/>
              <a:buChar char="•"/>
              <a:defRPr/>
            </a:pPr>
            <a:r>
              <a:rPr lang="en-US" dirty="0" smtClean="0">
                <a:solidFill>
                  <a:schemeClr val="bg1">
                    <a:lumMod val="85000"/>
                  </a:schemeClr>
                </a:solidFill>
              </a:rPr>
              <a:t> </a:t>
            </a:r>
            <a:r>
              <a:rPr lang="en-US" b="1" dirty="0" smtClean="0">
                <a:solidFill>
                  <a:schemeClr val="bg1">
                    <a:lumMod val="85000"/>
                  </a:schemeClr>
                </a:solidFill>
              </a:rPr>
              <a:t>Reporting Services</a:t>
            </a:r>
            <a:r>
              <a:rPr lang="en-US" dirty="0" smtClean="0">
                <a:solidFill>
                  <a:schemeClr val="bg1">
                    <a:lumMod val="85000"/>
                  </a:schemeClr>
                </a:solidFill>
              </a:rPr>
              <a:t>: </a:t>
            </a:r>
            <a:r>
              <a:rPr lang="el-GR" dirty="0" smtClean="0">
                <a:solidFill>
                  <a:schemeClr val="bg1">
                    <a:lumMod val="85000"/>
                  </a:schemeClr>
                </a:solidFill>
              </a:rPr>
              <a:t>Προσφέρει</a:t>
            </a:r>
            <a:r>
              <a:rPr lang="el-GR" baseline="0" dirty="0" smtClean="0">
                <a:solidFill>
                  <a:schemeClr val="bg1">
                    <a:lumMod val="85000"/>
                  </a:schemeClr>
                </a:solidFill>
              </a:rPr>
              <a:t> στον εξυπηρετητή μια πλατφόρμα</a:t>
            </a:r>
            <a:r>
              <a:rPr lang="en-US" baseline="0" dirty="0" smtClean="0">
                <a:solidFill>
                  <a:schemeClr val="bg1">
                    <a:lumMod val="85000"/>
                  </a:schemeClr>
                </a:solidFill>
              </a:rPr>
              <a:t> </a:t>
            </a:r>
            <a:r>
              <a:rPr lang="el-GR" baseline="0" dirty="0" smtClean="0">
                <a:solidFill>
                  <a:schemeClr val="bg1">
                    <a:lumMod val="85000"/>
                  </a:schemeClr>
                </a:solidFill>
              </a:rPr>
              <a:t>δημιουργίας, διαχείρισης και διανομής αναφορών.</a:t>
            </a:r>
            <a:endParaRPr lang="en-US" baseline="0" dirty="0" smtClean="0">
              <a:solidFill>
                <a:schemeClr val="bg1">
                  <a:lumMod val="85000"/>
                </a:schemeClr>
              </a:solidFill>
            </a:endParaRPr>
          </a:p>
          <a:p>
            <a:pPr defTabSz="989838">
              <a:buFont typeface="Arial" pitchFamily="34" charset="0"/>
              <a:buChar char="•"/>
              <a:defRPr/>
            </a:pPr>
            <a:r>
              <a:rPr lang="en-US" dirty="0" smtClean="0">
                <a:solidFill>
                  <a:schemeClr val="bg1">
                    <a:lumMod val="85000"/>
                  </a:schemeClr>
                </a:solidFill>
              </a:rPr>
              <a:t> </a:t>
            </a:r>
            <a:r>
              <a:rPr lang="en-US" b="1" dirty="0" smtClean="0">
                <a:solidFill>
                  <a:schemeClr val="bg1">
                    <a:lumMod val="85000"/>
                  </a:schemeClr>
                </a:solidFill>
              </a:rPr>
              <a:t>Service Broker</a:t>
            </a:r>
            <a:r>
              <a:rPr lang="en-US" dirty="0" smtClean="0">
                <a:solidFill>
                  <a:schemeClr val="bg1">
                    <a:lumMod val="85000"/>
                  </a:schemeClr>
                </a:solidFill>
              </a:rPr>
              <a:t>: </a:t>
            </a:r>
            <a:r>
              <a:rPr lang="el-GR" dirty="0" smtClean="0">
                <a:solidFill>
                  <a:schemeClr val="bg1">
                    <a:lumMod val="85000"/>
                  </a:schemeClr>
                </a:solidFill>
              </a:rPr>
              <a:t>Διαχειρίζεται</a:t>
            </a:r>
            <a:r>
              <a:rPr lang="el-GR" baseline="0" dirty="0" smtClean="0">
                <a:solidFill>
                  <a:schemeClr val="bg1">
                    <a:lumMod val="85000"/>
                  </a:schemeClr>
                </a:solidFill>
              </a:rPr>
              <a:t> μια ουρά από ερωτήσεις ανάλογα με τους διαθέσιμους πόρους. Επίσης διαχειρίζεται και τα ειδοποιητικά μηνύματα. Τα </a:t>
            </a:r>
            <a:r>
              <a:rPr lang="en-US" baseline="0" dirty="0" smtClean="0">
                <a:solidFill>
                  <a:schemeClr val="bg1">
                    <a:lumMod val="85000"/>
                  </a:schemeClr>
                </a:solidFill>
              </a:rPr>
              <a:t>notification services </a:t>
            </a:r>
            <a:r>
              <a:rPr lang="el-GR" baseline="0" dirty="0" smtClean="0">
                <a:solidFill>
                  <a:schemeClr val="bg1">
                    <a:lumMod val="85000"/>
                  </a:schemeClr>
                </a:solidFill>
              </a:rPr>
              <a:t>έχουν αφαιρεθεί από τον </a:t>
            </a:r>
            <a:r>
              <a:rPr lang="en-US" baseline="0" dirty="0" smtClean="0">
                <a:solidFill>
                  <a:schemeClr val="bg1">
                    <a:lumMod val="85000"/>
                  </a:schemeClr>
                </a:solidFill>
              </a:rPr>
              <a:t>SQL Server 2008. </a:t>
            </a:r>
          </a:p>
          <a:p>
            <a:pPr defTabSz="989838">
              <a:buFont typeface="Arial" pitchFamily="34" charset="0"/>
              <a:buChar char="•"/>
              <a:defRPr/>
            </a:pPr>
            <a:r>
              <a:rPr lang="en-US" dirty="0" smtClean="0">
                <a:solidFill>
                  <a:schemeClr val="bg1">
                    <a:lumMod val="85000"/>
                  </a:schemeClr>
                </a:solidFill>
              </a:rPr>
              <a:t> </a:t>
            </a:r>
            <a:r>
              <a:rPr lang="en-US" b="1" dirty="0" smtClean="0">
                <a:solidFill>
                  <a:schemeClr val="bg1">
                    <a:lumMod val="85000"/>
                  </a:schemeClr>
                </a:solidFill>
              </a:rPr>
              <a:t>Sync Framework</a:t>
            </a:r>
            <a:r>
              <a:rPr lang="en-US" dirty="0" smtClean="0">
                <a:solidFill>
                  <a:schemeClr val="bg1">
                    <a:lumMod val="85000"/>
                  </a:schemeClr>
                </a:solidFill>
              </a:rPr>
              <a:t>: </a:t>
            </a:r>
            <a:r>
              <a:rPr lang="el-GR" dirty="0" smtClean="0">
                <a:solidFill>
                  <a:schemeClr val="bg1">
                    <a:lumMod val="85000"/>
                  </a:schemeClr>
                </a:solidFill>
              </a:rPr>
              <a:t>Επιτρέπει</a:t>
            </a:r>
            <a:r>
              <a:rPr lang="el-GR" baseline="0" dirty="0" smtClean="0">
                <a:solidFill>
                  <a:schemeClr val="bg1">
                    <a:lumMod val="85000"/>
                  </a:schemeClr>
                </a:solidFill>
              </a:rPr>
              <a:t> στους προγραμματιστές το συγχρονισμό πηγών δεδομένων από προγράμματα που είναι συχνά </a:t>
            </a:r>
            <a:r>
              <a:rPr lang="en-US" baseline="0" dirty="0" smtClean="0">
                <a:solidFill>
                  <a:schemeClr val="bg1">
                    <a:lumMod val="85000"/>
                  </a:schemeClr>
                </a:solidFill>
              </a:rPr>
              <a:t>offline</a:t>
            </a:r>
            <a:r>
              <a:rPr lang="el-GR" baseline="0" dirty="0" smtClean="0">
                <a:solidFill>
                  <a:schemeClr val="bg1">
                    <a:lumMod val="85000"/>
                  </a:schemeClr>
                </a:solidFill>
              </a:rPr>
              <a:t>.</a:t>
            </a:r>
            <a:endParaRPr lang="el-GR" dirty="0" smtClean="0">
              <a:solidFill>
                <a:schemeClr val="bg1">
                  <a:lumMod val="85000"/>
                </a:schemeClr>
              </a:solidFill>
            </a:endParaRPr>
          </a:p>
          <a:p>
            <a:pPr defTabSz="989838">
              <a:buFont typeface="Arial" pitchFamily="34" charset="0"/>
              <a:buChar char="•"/>
              <a:defRPr/>
            </a:pPr>
            <a:endParaRPr lang="el-GR" dirty="0" smtClean="0">
              <a:solidFill>
                <a:schemeClr val="bg1">
                  <a:lumMod val="85000"/>
                </a:schemeClr>
              </a:solidFill>
            </a:endParaRPr>
          </a:p>
          <a:p>
            <a:pPr defTabSz="989838">
              <a:buFont typeface="Arial" pitchFamily="34" charset="0"/>
              <a:buChar char="•"/>
              <a:defRPr/>
            </a:pPr>
            <a:endParaRPr lang="el-GR" dirty="0" smtClean="0">
              <a:solidFill>
                <a:schemeClr val="bg1">
                  <a:lumMod val="85000"/>
                </a:schemeClr>
              </a:solidFill>
            </a:endParaRPr>
          </a:p>
          <a:p>
            <a:pPr>
              <a:buFont typeface="Arial" pitchFamily="34" charset="0"/>
              <a:buChar char="•"/>
            </a:pPr>
            <a:endParaRPr lang="el-GR" dirty="0"/>
          </a:p>
        </p:txBody>
      </p:sp>
      <p:sp>
        <p:nvSpPr>
          <p:cNvPr id="4" name="Slide Number Placeholder 3"/>
          <p:cNvSpPr>
            <a:spLocks noGrp="1"/>
          </p:cNvSpPr>
          <p:nvPr>
            <p:ph type="sldNum" sz="quarter" idx="10"/>
          </p:nvPr>
        </p:nvSpPr>
        <p:spPr/>
        <p:txBody>
          <a:bodyPr/>
          <a:lstStyle/>
          <a:p>
            <a:fld id="{67F9ED69-813D-4E78-9D89-5CAE0E8611C9}" type="slidenum">
              <a:rPr lang="el-GR" smtClean="0"/>
              <a:pPr/>
              <a:t>2</a:t>
            </a:fld>
            <a:endParaRPr lang="el-G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baseline="0" dirty="0" smtClean="0"/>
              <a:t> </a:t>
            </a:r>
            <a:r>
              <a:rPr lang="en-US" b="1" dirty="0" smtClean="0">
                <a:solidFill>
                  <a:schemeClr val="bg1">
                    <a:lumMod val="85000"/>
                  </a:schemeClr>
                </a:solidFill>
              </a:rPr>
              <a:t>Compact Edition</a:t>
            </a:r>
            <a:r>
              <a:rPr lang="en-US" baseline="0" dirty="0" smtClean="0"/>
              <a:t>: </a:t>
            </a:r>
            <a:r>
              <a:rPr lang="el-GR" baseline="0" dirty="0" smtClean="0"/>
              <a:t>(παλαιά </a:t>
            </a:r>
            <a:r>
              <a:rPr lang="en-US" baseline="0" dirty="0" smtClean="0"/>
              <a:t>Mobile edition) </a:t>
            </a:r>
            <a:r>
              <a:rPr lang="en-US" dirty="0" smtClean="0"/>
              <a:t>It is limited to 4GB maximum database size and cannot be run as a Windows service, Compact Edition must be hosted by the application using it.</a:t>
            </a:r>
            <a:endParaRPr lang="el-GR" dirty="0" smtClean="0">
              <a:solidFill>
                <a:schemeClr val="bg1">
                  <a:lumMod val="85000"/>
                </a:schemeClr>
              </a:solidFill>
            </a:endParaRPr>
          </a:p>
          <a:p>
            <a:pPr defTabSz="989838">
              <a:buFont typeface="Arial" pitchFamily="34" charset="0"/>
              <a:buChar char="•"/>
              <a:defRPr/>
            </a:pPr>
            <a:r>
              <a:rPr lang="en-US" dirty="0" smtClean="0">
                <a:solidFill>
                  <a:schemeClr val="bg1">
                    <a:lumMod val="85000"/>
                  </a:schemeClr>
                </a:solidFill>
              </a:rPr>
              <a:t> </a:t>
            </a:r>
            <a:r>
              <a:rPr lang="en-US" b="1" dirty="0" smtClean="0">
                <a:solidFill>
                  <a:schemeClr val="bg1">
                    <a:lumMod val="85000"/>
                  </a:schemeClr>
                </a:solidFill>
              </a:rPr>
              <a:t>Express</a:t>
            </a:r>
            <a:r>
              <a:rPr lang="en-US" b="0" dirty="0" smtClean="0">
                <a:solidFill>
                  <a:schemeClr val="bg1">
                    <a:lumMod val="85000"/>
                  </a:schemeClr>
                </a:solidFill>
              </a:rPr>
              <a:t>: free,</a:t>
            </a:r>
            <a:r>
              <a:rPr lang="en-US" b="0" baseline="0" dirty="0" smtClean="0">
                <a:solidFill>
                  <a:schemeClr val="bg1">
                    <a:lumMod val="85000"/>
                  </a:schemeClr>
                </a:solidFill>
              </a:rPr>
              <a:t> </a:t>
            </a:r>
            <a:r>
              <a:rPr lang="en-US" dirty="0" smtClean="0"/>
              <a:t>limited to using one processor, 1 GB memory and 4 GB database files. The entire database is stored in a single .</a:t>
            </a:r>
            <a:r>
              <a:rPr lang="en-US" dirty="0" err="1" smtClean="0"/>
              <a:t>mdf</a:t>
            </a:r>
            <a:r>
              <a:rPr lang="en-US" dirty="0" smtClean="0"/>
              <a:t> file. </a:t>
            </a:r>
            <a:r>
              <a:rPr lang="el-GR" dirty="0" smtClean="0"/>
              <a:t>Περιλαμβάνει</a:t>
            </a:r>
            <a:r>
              <a:rPr lang="el-GR" baseline="0" dirty="0" smtClean="0"/>
              <a:t> και εκδόσεις με το </a:t>
            </a:r>
            <a:r>
              <a:rPr lang="en-US" baseline="0" dirty="0" smtClean="0"/>
              <a:t>Management Studio, full-text search </a:t>
            </a:r>
            <a:r>
              <a:rPr lang="el-GR" baseline="0" dirty="0" smtClean="0"/>
              <a:t>και </a:t>
            </a:r>
            <a:r>
              <a:rPr lang="en-US" baseline="0" dirty="0" smtClean="0"/>
              <a:t>reporting services.</a:t>
            </a:r>
          </a:p>
          <a:p>
            <a:pPr defTabSz="989838">
              <a:buFont typeface="Arial" pitchFamily="34" charset="0"/>
              <a:buChar char="•"/>
              <a:defRPr/>
            </a:pPr>
            <a:r>
              <a:rPr lang="en-US" dirty="0" smtClean="0">
                <a:solidFill>
                  <a:schemeClr val="bg1">
                    <a:lumMod val="85000"/>
                  </a:schemeClr>
                </a:solidFill>
              </a:rPr>
              <a:t> </a:t>
            </a:r>
            <a:r>
              <a:rPr lang="en-US" b="1" dirty="0" smtClean="0">
                <a:solidFill>
                  <a:schemeClr val="bg1">
                    <a:lumMod val="85000"/>
                  </a:schemeClr>
                </a:solidFill>
              </a:rPr>
              <a:t>Workgroup</a:t>
            </a:r>
            <a:r>
              <a:rPr lang="en-US" dirty="0" smtClean="0">
                <a:solidFill>
                  <a:schemeClr val="bg1">
                    <a:lumMod val="85000"/>
                  </a:schemeClr>
                </a:solidFill>
              </a:rPr>
              <a:t>: </a:t>
            </a:r>
            <a:r>
              <a:rPr lang="el-GR" dirty="0" smtClean="0">
                <a:solidFill>
                  <a:schemeClr val="bg1">
                    <a:lumMod val="85000"/>
                  </a:schemeClr>
                </a:solidFill>
              </a:rPr>
              <a:t>Περιέχει</a:t>
            </a:r>
            <a:r>
              <a:rPr lang="el-GR" baseline="0" dirty="0" smtClean="0">
                <a:solidFill>
                  <a:schemeClr val="bg1">
                    <a:lumMod val="85000"/>
                  </a:schemeClr>
                </a:solidFill>
              </a:rPr>
              <a:t> μόνο τα κυρίως συστατικά χωρίς τις επιπλέον υπηρεσίες.</a:t>
            </a:r>
            <a:endParaRPr lang="en-US" baseline="0" dirty="0" smtClean="0">
              <a:solidFill>
                <a:schemeClr val="bg1">
                  <a:lumMod val="85000"/>
                </a:schemeClr>
              </a:solidFill>
            </a:endParaRPr>
          </a:p>
          <a:p>
            <a:pPr defTabSz="989838">
              <a:buFont typeface="Arial" pitchFamily="34" charset="0"/>
              <a:buChar char="•"/>
              <a:defRPr/>
            </a:pPr>
            <a:r>
              <a:rPr lang="en-US" b="1" dirty="0" smtClean="0">
                <a:solidFill>
                  <a:schemeClr val="bg1">
                    <a:lumMod val="85000"/>
                  </a:schemeClr>
                </a:solidFill>
              </a:rPr>
              <a:t> Web</a:t>
            </a:r>
            <a:r>
              <a:rPr lang="en-US" dirty="0" smtClean="0">
                <a:solidFill>
                  <a:schemeClr val="bg1">
                    <a:lumMod val="85000"/>
                  </a:schemeClr>
                </a:solidFill>
              </a:rPr>
              <a:t>: </a:t>
            </a:r>
            <a:r>
              <a:rPr lang="el-GR" dirty="0" smtClean="0">
                <a:solidFill>
                  <a:schemeClr val="bg1">
                    <a:lumMod val="85000"/>
                  </a:schemeClr>
                </a:solidFill>
              </a:rPr>
              <a:t>Ένα</a:t>
            </a:r>
            <a:r>
              <a:rPr lang="el-GR" baseline="0" dirty="0" smtClean="0">
                <a:solidFill>
                  <a:schemeClr val="bg1">
                    <a:lumMod val="85000"/>
                  </a:schemeClr>
                </a:solidFill>
              </a:rPr>
              <a:t> πλάνο χαμηλής τιμής στοχευμένο για </a:t>
            </a:r>
            <a:r>
              <a:rPr lang="en-US" baseline="0" dirty="0" smtClean="0">
                <a:solidFill>
                  <a:schemeClr val="bg1">
                    <a:lumMod val="85000"/>
                  </a:schemeClr>
                </a:solidFill>
              </a:rPr>
              <a:t>web hosting.</a:t>
            </a:r>
          </a:p>
          <a:p>
            <a:pPr defTabSz="989838">
              <a:buFont typeface="Arial" pitchFamily="34" charset="0"/>
              <a:buChar char="•"/>
              <a:defRPr/>
            </a:pPr>
            <a:r>
              <a:rPr lang="en-US" b="1" baseline="0" dirty="0" smtClean="0">
                <a:solidFill>
                  <a:schemeClr val="bg1">
                    <a:lumMod val="85000"/>
                  </a:schemeClr>
                </a:solidFill>
              </a:rPr>
              <a:t> Standard</a:t>
            </a:r>
            <a:r>
              <a:rPr lang="en-US" b="0" baseline="0" dirty="0" smtClean="0">
                <a:solidFill>
                  <a:schemeClr val="bg1">
                    <a:lumMod val="85000"/>
                  </a:schemeClr>
                </a:solidFill>
              </a:rPr>
              <a:t>: </a:t>
            </a:r>
            <a:r>
              <a:rPr lang="el-GR" b="0" baseline="0" dirty="0" smtClean="0">
                <a:solidFill>
                  <a:schemeClr val="bg1">
                    <a:lumMod val="85000"/>
                  </a:schemeClr>
                </a:solidFill>
              </a:rPr>
              <a:t>Περιέχει και τις επιπλέον υπηρεσίες. Έχει μερικούς περιορισμούς στον αριθμό των κόμβων μιας συστοιχίας σε σχέση με την </a:t>
            </a:r>
            <a:r>
              <a:rPr lang="en-US" b="0" baseline="0" dirty="0" smtClean="0">
                <a:solidFill>
                  <a:schemeClr val="bg1">
                    <a:lumMod val="85000"/>
                  </a:schemeClr>
                </a:solidFill>
              </a:rPr>
              <a:t>Enterprise.</a:t>
            </a:r>
            <a:r>
              <a:rPr lang="el-GR" b="0" baseline="0" dirty="0" smtClean="0">
                <a:solidFill>
                  <a:schemeClr val="bg1">
                    <a:lumMod val="85000"/>
                  </a:schemeClr>
                </a:solidFill>
              </a:rPr>
              <a:t> Δεν έχει </a:t>
            </a:r>
            <a:r>
              <a:rPr lang="en-US" b="0" baseline="0" dirty="0" smtClean="0">
                <a:solidFill>
                  <a:schemeClr val="bg1">
                    <a:lumMod val="85000"/>
                  </a:schemeClr>
                </a:solidFill>
              </a:rPr>
              <a:t>hot-add memory </a:t>
            </a:r>
            <a:r>
              <a:rPr lang="el-GR" b="0" baseline="0" dirty="0" smtClean="0">
                <a:solidFill>
                  <a:schemeClr val="bg1">
                    <a:lumMod val="85000"/>
                  </a:schemeClr>
                </a:solidFill>
              </a:rPr>
              <a:t>και παράλληλα ευρετήρια/</a:t>
            </a:r>
            <a:r>
              <a:rPr lang="en-US" b="0" baseline="0" dirty="0" smtClean="0">
                <a:solidFill>
                  <a:schemeClr val="bg1">
                    <a:lumMod val="85000"/>
                  </a:schemeClr>
                </a:solidFill>
              </a:rPr>
              <a:t>indexes</a:t>
            </a:r>
            <a:r>
              <a:rPr lang="el-GR" b="0" baseline="0" dirty="0" smtClean="0">
                <a:solidFill>
                  <a:schemeClr val="bg1">
                    <a:lumMod val="85000"/>
                  </a:schemeClr>
                </a:solidFill>
              </a:rPr>
              <a:t>.</a:t>
            </a:r>
            <a:endParaRPr lang="en-US" b="0" baseline="0" dirty="0" smtClean="0">
              <a:solidFill>
                <a:schemeClr val="bg1">
                  <a:lumMod val="85000"/>
                </a:schemeClr>
              </a:solidFill>
            </a:endParaRPr>
          </a:p>
          <a:p>
            <a:pPr defTabSz="989838">
              <a:buFont typeface="Arial" pitchFamily="34" charset="0"/>
              <a:buChar char="•"/>
              <a:defRPr/>
            </a:pPr>
            <a:r>
              <a:rPr lang="en-US" b="1" baseline="0" dirty="0" smtClean="0">
                <a:solidFill>
                  <a:schemeClr val="bg1">
                    <a:lumMod val="85000"/>
                  </a:schemeClr>
                </a:solidFill>
              </a:rPr>
              <a:t> </a:t>
            </a:r>
            <a:r>
              <a:rPr lang="en-US" b="1" dirty="0" smtClean="0">
                <a:solidFill>
                  <a:schemeClr val="bg1">
                    <a:lumMod val="85000"/>
                  </a:schemeClr>
                </a:solidFill>
              </a:rPr>
              <a:t>Enterprise</a:t>
            </a:r>
            <a:r>
              <a:rPr lang="en-US" b="0" baseline="0" dirty="0" smtClean="0">
                <a:solidFill>
                  <a:schemeClr val="bg1">
                    <a:lumMod val="85000"/>
                  </a:schemeClr>
                </a:solidFill>
              </a:rPr>
              <a:t>: </a:t>
            </a:r>
            <a:r>
              <a:rPr lang="el-GR" b="0" baseline="0" dirty="0" smtClean="0">
                <a:solidFill>
                  <a:schemeClr val="bg1">
                    <a:lumMod val="85000"/>
                  </a:schemeClr>
                </a:solidFill>
              </a:rPr>
              <a:t>Τα πάντα</a:t>
            </a:r>
          </a:p>
          <a:p>
            <a:pPr defTabSz="989838">
              <a:buFont typeface="Arial" pitchFamily="34" charset="0"/>
              <a:buChar char="•"/>
              <a:defRPr/>
            </a:pPr>
            <a:r>
              <a:rPr lang="el-GR" dirty="0" smtClean="0">
                <a:solidFill>
                  <a:schemeClr val="bg1">
                    <a:lumMod val="85000"/>
                  </a:schemeClr>
                </a:solidFill>
              </a:rPr>
              <a:t> </a:t>
            </a:r>
            <a:r>
              <a:rPr lang="en-US" b="1" dirty="0" smtClean="0">
                <a:solidFill>
                  <a:schemeClr val="bg1">
                    <a:lumMod val="85000"/>
                  </a:schemeClr>
                </a:solidFill>
              </a:rPr>
              <a:t>Developer</a:t>
            </a:r>
            <a:r>
              <a:rPr lang="el-GR" dirty="0" smtClean="0">
                <a:solidFill>
                  <a:schemeClr val="bg1">
                    <a:lumMod val="85000"/>
                  </a:schemeClr>
                </a:solidFill>
              </a:rPr>
              <a:t>:</a:t>
            </a:r>
            <a:r>
              <a:rPr lang="el-GR" baseline="0" dirty="0" smtClean="0">
                <a:solidFill>
                  <a:schemeClr val="bg1">
                    <a:lumMod val="85000"/>
                  </a:schemeClr>
                </a:solidFill>
              </a:rPr>
              <a:t> Όπως η </a:t>
            </a:r>
            <a:r>
              <a:rPr lang="en-US" baseline="0" dirty="0" smtClean="0">
                <a:solidFill>
                  <a:schemeClr val="bg1">
                    <a:lumMod val="85000"/>
                  </a:schemeClr>
                </a:solidFill>
              </a:rPr>
              <a:t>enterprise </a:t>
            </a:r>
            <a:r>
              <a:rPr lang="el-GR" baseline="0" dirty="0" smtClean="0">
                <a:solidFill>
                  <a:schemeClr val="bg1">
                    <a:lumMod val="85000"/>
                  </a:schemeClr>
                </a:solidFill>
              </a:rPr>
              <a:t>αλλά με άδεια μόνο για χρήση ανάπτυξης και δοκιμής.</a:t>
            </a:r>
            <a:endParaRPr lang="en-US" baseline="0" dirty="0" smtClean="0">
              <a:solidFill>
                <a:schemeClr val="bg1">
                  <a:lumMod val="85000"/>
                </a:schemeClr>
              </a:solidFill>
            </a:endParaRPr>
          </a:p>
          <a:p>
            <a:pPr defTabSz="989838">
              <a:buFont typeface="Arial" pitchFamily="34" charset="0"/>
              <a:buChar char="•"/>
              <a:defRPr/>
            </a:pPr>
            <a:r>
              <a:rPr lang="en-US" b="1" baseline="0" dirty="0" smtClean="0">
                <a:solidFill>
                  <a:schemeClr val="bg1">
                    <a:lumMod val="85000"/>
                  </a:schemeClr>
                </a:solidFill>
              </a:rPr>
              <a:t> Datacenter</a:t>
            </a:r>
            <a:r>
              <a:rPr lang="el-GR" b="0" baseline="0" dirty="0" smtClean="0">
                <a:solidFill>
                  <a:schemeClr val="bg1">
                    <a:lumMod val="85000"/>
                  </a:schemeClr>
                </a:solidFill>
              </a:rPr>
              <a:t>: Όπως η </a:t>
            </a:r>
            <a:r>
              <a:rPr lang="en-US" b="0" baseline="0" dirty="0" smtClean="0">
                <a:solidFill>
                  <a:schemeClr val="bg1">
                    <a:lumMod val="85000"/>
                  </a:schemeClr>
                </a:solidFill>
              </a:rPr>
              <a:t>Enterprise, </a:t>
            </a:r>
            <a:r>
              <a:rPr lang="el-GR" b="0" baseline="0" dirty="0" smtClean="0">
                <a:solidFill>
                  <a:schemeClr val="bg1">
                    <a:lumMod val="85000"/>
                  </a:schemeClr>
                </a:solidFill>
              </a:rPr>
              <a:t>με περισσότερους από 8 επεξεργαστές, μέχρι 256 επεξεργαστές. Επεξεργασία συμβάντων με </a:t>
            </a:r>
            <a:r>
              <a:rPr lang="en-US" b="0" baseline="0" dirty="0" smtClean="0">
                <a:solidFill>
                  <a:schemeClr val="bg1">
                    <a:lumMod val="85000"/>
                  </a:schemeClr>
                </a:solidFill>
              </a:rPr>
              <a:t>SQL Server </a:t>
            </a:r>
            <a:r>
              <a:rPr lang="en-US" b="0" baseline="0" dirty="0" err="1" smtClean="0">
                <a:solidFill>
                  <a:schemeClr val="bg1">
                    <a:lumMod val="85000"/>
                  </a:schemeClr>
                </a:solidFill>
              </a:rPr>
              <a:t>StreamInsight</a:t>
            </a:r>
            <a:r>
              <a:rPr lang="en-US" b="0" baseline="0" dirty="0" smtClean="0">
                <a:solidFill>
                  <a:schemeClr val="bg1">
                    <a:lumMod val="85000"/>
                  </a:schemeClr>
                </a:solidFill>
              </a:rPr>
              <a:t>.</a:t>
            </a:r>
          </a:p>
          <a:p>
            <a:pPr defTabSz="989838">
              <a:buFont typeface="Arial" pitchFamily="34" charset="0"/>
              <a:buChar char="•"/>
              <a:defRPr/>
            </a:pPr>
            <a:r>
              <a:rPr lang="en-US" b="0" baseline="0" dirty="0" smtClean="0">
                <a:solidFill>
                  <a:schemeClr val="bg1">
                    <a:lumMod val="85000"/>
                  </a:schemeClr>
                </a:solidFill>
              </a:rPr>
              <a:t> </a:t>
            </a:r>
            <a:r>
              <a:rPr lang="en-US" b="1" baseline="0" dirty="0" smtClean="0">
                <a:solidFill>
                  <a:schemeClr val="bg1">
                    <a:lumMod val="85000"/>
                  </a:schemeClr>
                </a:solidFill>
              </a:rPr>
              <a:t>Parallel Data Warehouse</a:t>
            </a:r>
            <a:r>
              <a:rPr lang="en-US" b="0" baseline="0" dirty="0" smtClean="0">
                <a:solidFill>
                  <a:schemeClr val="bg1">
                    <a:lumMod val="85000"/>
                  </a:schemeClr>
                </a:solidFill>
              </a:rPr>
              <a:t>: </a:t>
            </a:r>
            <a:r>
              <a:rPr lang="el-GR" b="0" baseline="0" dirty="0" smtClean="0">
                <a:solidFill>
                  <a:schemeClr val="bg1">
                    <a:lumMod val="85000"/>
                  </a:schemeClr>
                </a:solidFill>
              </a:rPr>
              <a:t>Υποστηρίζει την </a:t>
            </a:r>
            <a:r>
              <a:rPr lang="en-US" b="0" baseline="0" dirty="0" smtClean="0">
                <a:solidFill>
                  <a:schemeClr val="bg1">
                    <a:lumMod val="85000"/>
                  </a:schemeClr>
                </a:solidFill>
              </a:rPr>
              <a:t>Massively Parallel Processing (MPP) </a:t>
            </a:r>
            <a:r>
              <a:rPr lang="el-GR" b="0" baseline="0" dirty="0" smtClean="0">
                <a:solidFill>
                  <a:schemeClr val="bg1">
                    <a:lumMod val="85000"/>
                  </a:schemeClr>
                </a:solidFill>
              </a:rPr>
              <a:t>αρχιτεκτονική για δεδομένα μέχρι 10</a:t>
            </a:r>
            <a:r>
              <a:rPr lang="en-US" b="0" baseline="0" dirty="0" smtClean="0">
                <a:solidFill>
                  <a:schemeClr val="bg1">
                    <a:lumMod val="85000"/>
                  </a:schemeClr>
                </a:solidFill>
              </a:rPr>
              <a:t>s </a:t>
            </a:r>
            <a:r>
              <a:rPr lang="el-GR" b="0" baseline="0" dirty="0" smtClean="0">
                <a:solidFill>
                  <a:schemeClr val="bg1">
                    <a:lumMod val="85000"/>
                  </a:schemeClr>
                </a:solidFill>
              </a:rPr>
              <a:t>και 100</a:t>
            </a:r>
            <a:r>
              <a:rPr lang="en-US" b="0" baseline="0" dirty="0" smtClean="0">
                <a:solidFill>
                  <a:schemeClr val="bg1">
                    <a:lumMod val="85000"/>
                  </a:schemeClr>
                </a:solidFill>
              </a:rPr>
              <a:t>s </a:t>
            </a:r>
            <a:r>
              <a:rPr lang="en-US" b="0" baseline="0" dirty="0" err="1" smtClean="0">
                <a:solidFill>
                  <a:schemeClr val="bg1">
                    <a:lumMod val="85000"/>
                  </a:schemeClr>
                </a:solidFill>
              </a:rPr>
              <a:t>TBs.</a:t>
            </a:r>
            <a:endParaRPr lang="el-GR" b="1" dirty="0" smtClean="0">
              <a:solidFill>
                <a:schemeClr val="bg1">
                  <a:lumMod val="85000"/>
                </a:schemeClr>
              </a:solidFill>
            </a:endParaRPr>
          </a:p>
          <a:p>
            <a:pPr>
              <a:buFont typeface="Arial" pitchFamily="34" charset="0"/>
              <a:buChar char="•"/>
            </a:pPr>
            <a:endParaRPr lang="el-GR" dirty="0"/>
          </a:p>
        </p:txBody>
      </p:sp>
      <p:sp>
        <p:nvSpPr>
          <p:cNvPr id="4" name="Slide Number Placeholder 3"/>
          <p:cNvSpPr>
            <a:spLocks noGrp="1"/>
          </p:cNvSpPr>
          <p:nvPr>
            <p:ph type="sldNum" sz="quarter" idx="10"/>
          </p:nvPr>
        </p:nvSpPr>
        <p:spPr/>
        <p:txBody>
          <a:bodyPr/>
          <a:lstStyle/>
          <a:p>
            <a:fld id="{67F9ED69-813D-4E78-9D89-5CAE0E8611C9}" type="slidenum">
              <a:rPr lang="el-GR" smtClean="0"/>
              <a:pPr/>
              <a:t>3</a:t>
            </a:fld>
            <a:endParaRPr lang="el-G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l-GR" baseline="0" dirty="0" smtClean="0"/>
              <a:t> </a:t>
            </a:r>
            <a:r>
              <a:rPr lang="en-US" baseline="0" dirty="0" smtClean="0"/>
              <a:t>SRID: Identifies ellipsoids used (flat / round, meters / feet). Only instances with like SRID can be directly compared.</a:t>
            </a:r>
          </a:p>
          <a:p>
            <a:pPr>
              <a:buFont typeface="Arial" pitchFamily="34" charset="0"/>
              <a:buChar char="•"/>
            </a:pPr>
            <a:r>
              <a:rPr lang="en-US" baseline="0" dirty="0" smtClean="0"/>
              <a:t> Table-valued parameters: </a:t>
            </a:r>
            <a:r>
              <a:rPr lang="en-US" dirty="0" smtClean="0"/>
              <a:t>Table-Valued Parameters (TVPs) allows stored procedures to accept and return lists of parameters. Developers can write applications that pass sets of data into stored procedures rather than just one value at a time.</a:t>
            </a:r>
            <a:endParaRPr lang="en-US" baseline="0" dirty="0" smtClean="0"/>
          </a:p>
        </p:txBody>
      </p:sp>
      <p:sp>
        <p:nvSpPr>
          <p:cNvPr id="4" name="Slide Number Placeholder 3"/>
          <p:cNvSpPr>
            <a:spLocks noGrp="1"/>
          </p:cNvSpPr>
          <p:nvPr>
            <p:ph type="sldNum" sz="quarter" idx="10"/>
          </p:nvPr>
        </p:nvSpPr>
        <p:spPr/>
        <p:txBody>
          <a:bodyPr/>
          <a:lstStyle/>
          <a:p>
            <a:fld id="{67F9ED69-813D-4E78-9D89-5CAE0E8611C9}" type="slidenum">
              <a:rPr lang="el-GR" smtClean="0"/>
              <a:pPr/>
              <a:t>4</a:t>
            </a:fld>
            <a:endParaRPr lang="el-G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US" baseline="0" dirty="0" smtClean="0"/>
          </a:p>
        </p:txBody>
      </p:sp>
      <p:sp>
        <p:nvSpPr>
          <p:cNvPr id="4" name="Slide Number Placeholder 3"/>
          <p:cNvSpPr>
            <a:spLocks noGrp="1"/>
          </p:cNvSpPr>
          <p:nvPr>
            <p:ph type="sldNum" sz="quarter" idx="10"/>
          </p:nvPr>
        </p:nvSpPr>
        <p:spPr/>
        <p:txBody>
          <a:bodyPr/>
          <a:lstStyle/>
          <a:p>
            <a:fld id="{67F9ED69-813D-4E78-9D89-5CAE0E8611C9}" type="slidenum">
              <a:rPr lang="el-GR" smtClean="0"/>
              <a:pPr/>
              <a:t>5</a:t>
            </a:fld>
            <a:endParaRPr lang="el-G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dirty="0" smtClean="0"/>
              <a:t> </a:t>
            </a:r>
            <a:r>
              <a:rPr lang="el-GR" dirty="0" smtClean="0"/>
              <a:t>Τα διάφορα συστατικά</a:t>
            </a:r>
            <a:r>
              <a:rPr lang="el-GR" baseline="0" dirty="0" smtClean="0"/>
              <a:t> του </a:t>
            </a:r>
            <a:r>
              <a:rPr lang="en-US" baseline="0" dirty="0" smtClean="0"/>
              <a:t>SQL Server 2008</a:t>
            </a:r>
            <a:r>
              <a:rPr lang="el-GR" baseline="0" dirty="0" smtClean="0"/>
              <a:t>, στηρίζονται στα </a:t>
            </a:r>
            <a:r>
              <a:rPr lang="en-US" baseline="0" dirty="0" smtClean="0"/>
              <a:t>services. Services</a:t>
            </a:r>
            <a:r>
              <a:rPr lang="el-GR" baseline="0" dirty="0" smtClean="0"/>
              <a:t> είναι προγράμματα που τρέχουν στο παρασκήνιο και τα οποία διαχειρίζονται τα </a:t>
            </a:r>
            <a:r>
              <a:rPr lang="en-US" baseline="0" dirty="0" smtClean="0"/>
              <a:t>Windows.</a:t>
            </a:r>
            <a:r>
              <a:rPr lang="el-GR" baseline="0" dirty="0" smtClean="0"/>
              <a:t> Ξεκινούν είτε αυτόματα με τον υπολογιστή, είτε χειρονακτικά όταν χρειαστούν, είτε είναι απενεργοποιημένα. </a:t>
            </a:r>
            <a:endParaRPr lang="el-GR" dirty="0" smtClean="0"/>
          </a:p>
          <a:p>
            <a:pPr>
              <a:buFont typeface="Arial" pitchFamily="34" charset="0"/>
              <a:buChar char="•"/>
            </a:pPr>
            <a:r>
              <a:rPr lang="el-GR" dirty="0" smtClean="0"/>
              <a:t> </a:t>
            </a:r>
            <a:r>
              <a:rPr lang="en-US" dirty="0" smtClean="0"/>
              <a:t>To</a:t>
            </a:r>
            <a:r>
              <a:rPr lang="en-US" baseline="0" dirty="0" smtClean="0"/>
              <a:t> service SQL Server Browser </a:t>
            </a:r>
            <a:r>
              <a:rPr lang="el-GR" baseline="0" dirty="0" smtClean="0"/>
              <a:t>είναι απαραίτητο για τη διαχείριση της βάσης μέσω του </a:t>
            </a:r>
            <a:r>
              <a:rPr lang="en-US" baseline="0" dirty="0" smtClean="0"/>
              <a:t>Management Studio. </a:t>
            </a:r>
            <a:r>
              <a:rPr lang="el-GR" baseline="0" dirty="0" smtClean="0"/>
              <a:t>Εφόσων η εγκατάσταση σας γίνεται σε υπολογιστή ανάπτυξης, θα το χρειαστείτε, οπότε βάλετε την υπηρεσία να ξεκινάει </a:t>
            </a:r>
            <a:r>
              <a:rPr lang="en-US" baseline="0" dirty="0" smtClean="0"/>
              <a:t>Automatic.</a:t>
            </a:r>
          </a:p>
          <a:p>
            <a:pPr>
              <a:buFont typeface="Arial" pitchFamily="34" charset="0"/>
              <a:buChar char="•"/>
            </a:pPr>
            <a:r>
              <a:rPr lang="en-US" baseline="0" dirty="0" smtClean="0"/>
              <a:t> Authentication methods: </a:t>
            </a:r>
            <a:endParaRPr lang="el-GR" baseline="0" dirty="0" smtClean="0"/>
          </a:p>
          <a:p>
            <a:pPr lvl="1">
              <a:buFont typeface="Arial" pitchFamily="34" charset="0"/>
              <a:buChar char="•"/>
            </a:pPr>
            <a:r>
              <a:rPr lang="el-GR" baseline="0" dirty="0" smtClean="0"/>
              <a:t> </a:t>
            </a:r>
            <a:r>
              <a:rPr lang="en-US" baseline="0" dirty="0" smtClean="0"/>
              <a:t>Windows authentication </a:t>
            </a:r>
            <a:r>
              <a:rPr lang="el-GR" baseline="0" dirty="0" smtClean="0"/>
              <a:t>για πρόσβαση του </a:t>
            </a:r>
            <a:r>
              <a:rPr lang="en-US" baseline="0" dirty="0" smtClean="0"/>
              <a:t>SQL Server </a:t>
            </a:r>
            <a:r>
              <a:rPr lang="el-GR" baseline="0" dirty="0" smtClean="0"/>
              <a:t>μόνο μέσω ταυτοποίησης των </a:t>
            </a:r>
            <a:r>
              <a:rPr lang="en-US" baseline="0" dirty="0" smtClean="0"/>
              <a:t>Windows. </a:t>
            </a:r>
            <a:r>
              <a:rPr lang="el-GR" baseline="0" dirty="0" smtClean="0"/>
              <a:t>Δηλαδή στηρίζεται στην αυτόματη αναγνώριση των συνδεδεμένων χρηστών</a:t>
            </a:r>
            <a:r>
              <a:rPr lang="en-US" baseline="0" dirty="0" smtClean="0"/>
              <a:t> </a:t>
            </a:r>
            <a:r>
              <a:rPr lang="el-GR" baseline="0" dirty="0" smtClean="0"/>
              <a:t>του </a:t>
            </a:r>
            <a:r>
              <a:rPr lang="en-US" baseline="0" dirty="0" smtClean="0"/>
              <a:t>PC (</a:t>
            </a:r>
            <a:r>
              <a:rPr lang="el-GR" baseline="0" dirty="0" smtClean="0"/>
              <a:t>αυτοί οι χρήστες λέγονται </a:t>
            </a:r>
            <a:r>
              <a:rPr lang="en-US" baseline="0" dirty="0" smtClean="0"/>
              <a:t>local accounts) </a:t>
            </a:r>
            <a:r>
              <a:rPr lang="el-GR" baseline="0" dirty="0" smtClean="0"/>
              <a:t>ή των </a:t>
            </a:r>
            <a:r>
              <a:rPr lang="en-US" baseline="0" dirty="0" smtClean="0"/>
              <a:t>Windows Servers </a:t>
            </a:r>
            <a:r>
              <a:rPr lang="el-GR" baseline="0" dirty="0" smtClean="0"/>
              <a:t>της εταιρίας (αυτοί οι χρήστες λέγονται </a:t>
            </a:r>
            <a:r>
              <a:rPr lang="en-US" baseline="0" dirty="0" smtClean="0"/>
              <a:t>domain accounts)</a:t>
            </a:r>
            <a:r>
              <a:rPr lang="el-GR" baseline="0" dirty="0" smtClean="0"/>
              <a:t>. Πρέπει να επιλέξετε τουλάχιστον έναν </a:t>
            </a:r>
            <a:r>
              <a:rPr lang="en-US" baseline="0" dirty="0" smtClean="0"/>
              <a:t>windows </a:t>
            </a:r>
            <a:r>
              <a:rPr lang="el-GR" baseline="0" dirty="0" smtClean="0"/>
              <a:t>χρήστη ως υπερδιαχειριστή. Σημείωση: Δικαιώματα πρόσβασης μπορούν να ορισθούν είτε για χρήστες, είτε για ομάδες χρηστών, είτε για υπολογιστές.</a:t>
            </a:r>
          </a:p>
          <a:p>
            <a:pPr lvl="1">
              <a:buFont typeface="Arial" pitchFamily="34" charset="0"/>
              <a:buChar char="•"/>
            </a:pPr>
            <a:r>
              <a:rPr lang="en-US" baseline="0" dirty="0" smtClean="0"/>
              <a:t> Mixed mode </a:t>
            </a:r>
            <a:r>
              <a:rPr lang="el-GR" baseline="0" dirty="0" smtClean="0"/>
              <a:t>για πρόσβαση είτε μέσω </a:t>
            </a:r>
            <a:r>
              <a:rPr lang="en-US" baseline="0" dirty="0" smtClean="0"/>
              <a:t>Windows authentication </a:t>
            </a:r>
            <a:r>
              <a:rPr lang="el-GR" baseline="0" dirty="0" smtClean="0"/>
              <a:t>είτε μέσω </a:t>
            </a:r>
            <a:r>
              <a:rPr lang="en-US" baseline="0" dirty="0" smtClean="0"/>
              <a:t>“usernames &amp; passwords”. </a:t>
            </a:r>
            <a:r>
              <a:rPr lang="el-GR" baseline="0" dirty="0" smtClean="0"/>
              <a:t>Σε αυτήν την περίπτωση καλείστε να εισάγετε τον κωδικό για τον </a:t>
            </a:r>
            <a:r>
              <a:rPr lang="en-US" baseline="0" dirty="0" err="1" smtClean="0"/>
              <a:t>sa</a:t>
            </a:r>
            <a:r>
              <a:rPr lang="en-US" baseline="0" dirty="0" smtClean="0"/>
              <a:t> </a:t>
            </a:r>
            <a:r>
              <a:rPr lang="el-GR" baseline="0" dirty="0" smtClean="0"/>
              <a:t>χρήστη, ο οποίος είναι ο υπερδιαχειριστής. Πρέπει να χρησιμοποιείται μόνο σε περιπτώσεις ανάγκης.</a:t>
            </a:r>
            <a:endParaRPr lang="en-US" baseline="0" dirty="0" smtClean="0"/>
          </a:p>
          <a:p>
            <a:pPr lvl="0">
              <a:buFont typeface="Arial" pitchFamily="34" charset="0"/>
              <a:buChar char="•"/>
            </a:pPr>
            <a:r>
              <a:rPr lang="en-US" baseline="0" dirty="0" smtClean="0"/>
              <a:t> Data Directories: </a:t>
            </a:r>
            <a:r>
              <a:rPr lang="el-GR" baseline="0" dirty="0" smtClean="0"/>
              <a:t>Κάθε </a:t>
            </a:r>
            <a:r>
              <a:rPr lang="en-US" baseline="0" dirty="0" smtClean="0"/>
              <a:t>instance </a:t>
            </a:r>
            <a:r>
              <a:rPr lang="el-GR" baseline="0" dirty="0" smtClean="0"/>
              <a:t>έχει τους δικούς της φακέλους για την αποθήκευση των βάσεων δεδομένων, των προσωρινών αρχείων και των </a:t>
            </a:r>
            <a:r>
              <a:rPr lang="en-US" baseline="0" dirty="0" smtClean="0"/>
              <a:t>backups.</a:t>
            </a:r>
          </a:p>
          <a:p>
            <a:pPr lvl="0">
              <a:buFont typeface="Arial" pitchFamily="34" charset="0"/>
              <a:buChar char="•"/>
            </a:pPr>
            <a:endParaRPr lang="en-US" baseline="0" dirty="0" smtClean="0"/>
          </a:p>
          <a:p>
            <a:pPr lvl="0">
              <a:buFont typeface="Arial" pitchFamily="34" charset="0"/>
              <a:buNone/>
            </a:pPr>
            <a:r>
              <a:rPr lang="en-US" baseline="0" dirty="0" smtClean="0"/>
              <a:t>* </a:t>
            </a:r>
            <a:r>
              <a:rPr lang="el-GR" baseline="0" dirty="0" smtClean="0"/>
              <a:t>Μην ξεχάσετε αν έχετε ελληνικά δεδομένα να βάλετε </a:t>
            </a:r>
            <a:r>
              <a:rPr lang="en-US" baseline="0" dirty="0" smtClean="0"/>
              <a:t>default collation </a:t>
            </a:r>
            <a:r>
              <a:rPr lang="en-US" baseline="0" dirty="0" err="1" smtClean="0"/>
              <a:t>Greek_CI_AS</a:t>
            </a:r>
            <a:r>
              <a:rPr lang="en-US" baseline="0" dirty="0" smtClean="0"/>
              <a:t>.</a:t>
            </a:r>
            <a:endParaRPr lang="el-GR" dirty="0"/>
          </a:p>
        </p:txBody>
      </p:sp>
      <p:sp>
        <p:nvSpPr>
          <p:cNvPr id="4" name="Slide Number Placeholder 3"/>
          <p:cNvSpPr>
            <a:spLocks noGrp="1"/>
          </p:cNvSpPr>
          <p:nvPr>
            <p:ph type="sldNum" sz="quarter" idx="10"/>
          </p:nvPr>
        </p:nvSpPr>
        <p:spPr/>
        <p:txBody>
          <a:bodyPr/>
          <a:lstStyle/>
          <a:p>
            <a:fld id="{67F9ED69-813D-4E78-9D89-5CAE0E8611C9}" type="slidenum">
              <a:rPr lang="el-GR" smtClean="0"/>
              <a:pPr/>
              <a:t>6</a:t>
            </a:fld>
            <a:endParaRPr lang="el-G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l-GR" dirty="0" smtClean="0"/>
              <a:t> Με</a:t>
            </a:r>
            <a:r>
              <a:rPr lang="el-GR" baseline="0" dirty="0" smtClean="0"/>
              <a:t> την </a:t>
            </a:r>
            <a:r>
              <a:rPr lang="en-US" baseline="0" dirty="0" smtClean="0"/>
              <a:t>T-SQL, </a:t>
            </a:r>
            <a:r>
              <a:rPr lang="el-GR" baseline="0" dirty="0" smtClean="0"/>
              <a:t>μπορείτε να δημιουργήσετε ένα αρχείο κώδικα και να το τρέχετε όποτε το χρειάζεστε.</a:t>
            </a:r>
            <a:endParaRPr lang="el-GR" dirty="0"/>
          </a:p>
        </p:txBody>
      </p:sp>
      <p:sp>
        <p:nvSpPr>
          <p:cNvPr id="4" name="Slide Number Placeholder 3"/>
          <p:cNvSpPr>
            <a:spLocks noGrp="1"/>
          </p:cNvSpPr>
          <p:nvPr>
            <p:ph type="sldNum" sz="quarter" idx="10"/>
          </p:nvPr>
        </p:nvSpPr>
        <p:spPr/>
        <p:txBody>
          <a:bodyPr/>
          <a:lstStyle/>
          <a:p>
            <a:fld id="{67F9ED69-813D-4E78-9D89-5CAE0E8611C9}" type="slidenum">
              <a:rPr lang="el-GR" smtClean="0"/>
              <a:pPr/>
              <a:t>7</a:t>
            </a:fld>
            <a:endParaRPr lang="el-G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l-GR" dirty="0"/>
          </a:p>
        </p:txBody>
      </p:sp>
      <p:sp>
        <p:nvSpPr>
          <p:cNvPr id="4" name="Slide Number Placeholder 3"/>
          <p:cNvSpPr>
            <a:spLocks noGrp="1"/>
          </p:cNvSpPr>
          <p:nvPr>
            <p:ph type="sldNum" sz="quarter" idx="10"/>
          </p:nvPr>
        </p:nvSpPr>
        <p:spPr/>
        <p:txBody>
          <a:bodyPr/>
          <a:lstStyle/>
          <a:p>
            <a:fld id="{67F9ED69-813D-4E78-9D89-5CAE0E8611C9}" type="slidenum">
              <a:rPr lang="el-GR" smtClean="0"/>
              <a:pPr/>
              <a:t>8</a:t>
            </a:fld>
            <a:endParaRPr lang="el-G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l-GR" dirty="0" smtClean="0"/>
              <a:t> Τι</a:t>
            </a:r>
            <a:r>
              <a:rPr lang="el-GR" baseline="0" dirty="0" smtClean="0"/>
              <a:t> θα εξυπηρετεί η βάση δεδομένων?</a:t>
            </a:r>
          </a:p>
          <a:p>
            <a:pPr lvl="1">
              <a:buFont typeface="Arial" pitchFamily="34" charset="0"/>
              <a:buChar char="•"/>
            </a:pPr>
            <a:r>
              <a:rPr lang="el-GR" baseline="0" dirty="0" smtClean="0"/>
              <a:t> Οι </a:t>
            </a:r>
            <a:r>
              <a:rPr lang="en-US" baseline="0" dirty="0" smtClean="0"/>
              <a:t>Online Transaction Processing (OLTP) </a:t>
            </a:r>
            <a:r>
              <a:rPr lang="el-GR" baseline="0" dirty="0" smtClean="0"/>
              <a:t>βάσεις ανανεώνονται συχνά, πρέπει να λειτουργούν συνεχώς και να γίνονται </a:t>
            </a:r>
            <a:r>
              <a:rPr lang="en-US" baseline="0" dirty="0" smtClean="0"/>
              <a:t>backups </a:t>
            </a:r>
            <a:r>
              <a:rPr lang="el-GR" baseline="0" dirty="0" smtClean="0"/>
              <a:t>περιοδικά. Χρησιμεύουν π.χ. Για </a:t>
            </a:r>
            <a:r>
              <a:rPr lang="en-US" baseline="0" dirty="0" smtClean="0"/>
              <a:t>e-shops.</a:t>
            </a:r>
            <a:endParaRPr lang="el-GR" baseline="0" dirty="0" smtClean="0"/>
          </a:p>
          <a:p>
            <a:pPr lvl="1">
              <a:buFont typeface="Arial" pitchFamily="34" charset="0"/>
              <a:buChar char="•"/>
            </a:pPr>
            <a:r>
              <a:rPr lang="el-GR" baseline="0" dirty="0" smtClean="0"/>
              <a:t> Οι </a:t>
            </a:r>
            <a:r>
              <a:rPr lang="en-US" baseline="0" dirty="0" smtClean="0"/>
              <a:t>Online Analytical Processing (OLAP) </a:t>
            </a:r>
            <a:r>
              <a:rPr lang="el-GR" baseline="0" dirty="0" smtClean="0"/>
              <a:t>βάσεις χρησιμεύουν απλά για την αποθήκευση πληροφοριών, χωρίς να αλλάζουν συχνά. Καλούνται και </a:t>
            </a:r>
            <a:r>
              <a:rPr lang="en-US" baseline="0" dirty="0" smtClean="0"/>
              <a:t>data warehouses. </a:t>
            </a:r>
            <a:r>
              <a:rPr lang="el-GR" baseline="0" dirty="0" smtClean="0"/>
              <a:t>Δεν θα ασχοληθούμε με </a:t>
            </a:r>
            <a:r>
              <a:rPr lang="el-GR" baseline="0" smtClean="0"/>
              <a:t>αυτές.</a:t>
            </a:r>
            <a:endParaRPr lang="el-GR" dirty="0"/>
          </a:p>
        </p:txBody>
      </p:sp>
      <p:sp>
        <p:nvSpPr>
          <p:cNvPr id="4" name="Slide Number Placeholder 3"/>
          <p:cNvSpPr>
            <a:spLocks noGrp="1"/>
          </p:cNvSpPr>
          <p:nvPr>
            <p:ph type="sldNum" sz="quarter" idx="10"/>
          </p:nvPr>
        </p:nvSpPr>
        <p:spPr/>
        <p:txBody>
          <a:bodyPr/>
          <a:lstStyle/>
          <a:p>
            <a:fld id="{67F9ED69-813D-4E78-9D89-5CAE0E8611C9}" type="slidenum">
              <a:rPr lang="el-GR" smtClean="0"/>
              <a:pPr/>
              <a:t>9</a:t>
            </a:fld>
            <a:endParaRPr lang="el-G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l-G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l-GR"/>
          </a:p>
        </p:txBody>
      </p:sp>
      <p:sp>
        <p:nvSpPr>
          <p:cNvPr id="4" name="Date Placeholder 3"/>
          <p:cNvSpPr>
            <a:spLocks noGrp="1"/>
          </p:cNvSpPr>
          <p:nvPr>
            <p:ph type="dt" sz="half" idx="10"/>
          </p:nvPr>
        </p:nvSpPr>
        <p:spPr/>
        <p:txBody>
          <a:bodyPr/>
          <a:lstStyle/>
          <a:p>
            <a:fld id="{6C99B51B-AA2D-4045-9C88-7B2735DD4435}" type="datetimeFigureOut">
              <a:rPr lang="el-GR" smtClean="0"/>
              <a:pPr/>
              <a:t>19/11/2009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9DB3A0F-C89B-4B12-BE5A-6E92F3981505}" type="slidenum">
              <a:rPr lang="el-GR" smtClean="0"/>
              <a:pPr/>
              <a:t>‹#›</a:t>
            </a:fld>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6C99B51B-AA2D-4045-9C88-7B2735DD4435}" type="datetimeFigureOut">
              <a:rPr lang="el-GR" smtClean="0"/>
              <a:pPr/>
              <a:t>19/11/2009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9DB3A0F-C89B-4B12-BE5A-6E92F3981505}" type="slidenum">
              <a:rPr lang="el-GR" smtClean="0"/>
              <a:pPr/>
              <a:t>‹#›</a:t>
            </a:fld>
            <a:endParaRPr lang="el-G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l-G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6C99B51B-AA2D-4045-9C88-7B2735DD4435}" type="datetimeFigureOut">
              <a:rPr lang="el-GR" smtClean="0"/>
              <a:pPr/>
              <a:t>19/11/2009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9DB3A0F-C89B-4B12-BE5A-6E92F3981505}" type="slidenum">
              <a:rPr lang="el-GR" smtClean="0"/>
              <a:pPr/>
              <a:t>‹#›</a:t>
            </a:fld>
            <a:endParaRPr lang="el-G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10"/>
          </p:nvPr>
        </p:nvSpPr>
        <p:spPr/>
        <p:txBody>
          <a:bodyPr/>
          <a:lstStyle/>
          <a:p>
            <a:fld id="{6C99B51B-AA2D-4045-9C88-7B2735DD4435}" type="datetimeFigureOut">
              <a:rPr lang="el-GR" smtClean="0"/>
              <a:pPr/>
              <a:t>19/11/2009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9DB3A0F-C89B-4B12-BE5A-6E92F3981505}" type="slidenum">
              <a:rPr lang="el-GR" smtClean="0"/>
              <a:pPr/>
              <a:t>‹#›</a:t>
            </a:fld>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l-G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C99B51B-AA2D-4045-9C88-7B2735DD4435}" type="datetimeFigureOut">
              <a:rPr lang="el-GR" smtClean="0"/>
              <a:pPr/>
              <a:t>19/11/2009</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29DB3A0F-C89B-4B12-BE5A-6E92F3981505}" type="slidenum">
              <a:rPr lang="el-GR" smtClean="0"/>
              <a:pPr/>
              <a:t>‹#›</a:t>
            </a:fld>
            <a:endParaRPr lang="el-G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Date Placeholder 4"/>
          <p:cNvSpPr>
            <a:spLocks noGrp="1"/>
          </p:cNvSpPr>
          <p:nvPr>
            <p:ph type="dt" sz="half" idx="10"/>
          </p:nvPr>
        </p:nvSpPr>
        <p:spPr/>
        <p:txBody>
          <a:bodyPr/>
          <a:lstStyle/>
          <a:p>
            <a:fld id="{6C99B51B-AA2D-4045-9C88-7B2735DD4435}" type="datetimeFigureOut">
              <a:rPr lang="el-GR" smtClean="0"/>
              <a:pPr/>
              <a:t>19/11/2009</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9DB3A0F-C89B-4B12-BE5A-6E92F3981505}" type="slidenum">
              <a:rPr lang="el-GR" smtClean="0"/>
              <a:pPr/>
              <a:t>‹#›</a:t>
            </a:fld>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l-G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7" name="Date Placeholder 6"/>
          <p:cNvSpPr>
            <a:spLocks noGrp="1"/>
          </p:cNvSpPr>
          <p:nvPr>
            <p:ph type="dt" sz="half" idx="10"/>
          </p:nvPr>
        </p:nvSpPr>
        <p:spPr/>
        <p:txBody>
          <a:bodyPr/>
          <a:lstStyle/>
          <a:p>
            <a:fld id="{6C99B51B-AA2D-4045-9C88-7B2735DD4435}" type="datetimeFigureOut">
              <a:rPr lang="el-GR" smtClean="0"/>
              <a:pPr/>
              <a:t>19/11/2009</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29DB3A0F-C89B-4B12-BE5A-6E92F3981505}" type="slidenum">
              <a:rPr lang="el-GR" smtClean="0"/>
              <a:pPr/>
              <a:t>‹#›</a:t>
            </a:fld>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l-GR"/>
          </a:p>
        </p:txBody>
      </p:sp>
      <p:sp>
        <p:nvSpPr>
          <p:cNvPr id="3" name="Date Placeholder 2"/>
          <p:cNvSpPr>
            <a:spLocks noGrp="1"/>
          </p:cNvSpPr>
          <p:nvPr>
            <p:ph type="dt" sz="half" idx="10"/>
          </p:nvPr>
        </p:nvSpPr>
        <p:spPr/>
        <p:txBody>
          <a:bodyPr/>
          <a:lstStyle/>
          <a:p>
            <a:fld id="{6C99B51B-AA2D-4045-9C88-7B2735DD4435}" type="datetimeFigureOut">
              <a:rPr lang="el-GR" smtClean="0"/>
              <a:pPr/>
              <a:t>19/11/2009</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29DB3A0F-C89B-4B12-BE5A-6E92F3981505}" type="slidenum">
              <a:rPr lang="el-GR" smtClean="0"/>
              <a:pPr/>
              <a:t>‹#›</a:t>
            </a:fld>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99B51B-AA2D-4045-9C88-7B2735DD4435}" type="datetimeFigureOut">
              <a:rPr lang="el-GR" smtClean="0"/>
              <a:pPr/>
              <a:t>19/11/2009</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29DB3A0F-C89B-4B12-BE5A-6E92F3981505}" type="slidenum">
              <a:rPr lang="el-GR" smtClean="0"/>
              <a:pPr/>
              <a:t>‹#›</a:t>
            </a:fld>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l-G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99B51B-AA2D-4045-9C88-7B2735DD4435}" type="datetimeFigureOut">
              <a:rPr lang="el-GR" smtClean="0"/>
              <a:pPr/>
              <a:t>19/11/2009</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9DB3A0F-C89B-4B12-BE5A-6E92F3981505}" type="slidenum">
              <a:rPr lang="el-GR" smtClean="0"/>
              <a:pPr/>
              <a:t>‹#›</a:t>
            </a:fld>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l-G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l-G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C99B51B-AA2D-4045-9C88-7B2735DD4435}" type="datetimeFigureOut">
              <a:rPr lang="el-GR" smtClean="0"/>
              <a:pPr/>
              <a:t>19/11/2009</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29DB3A0F-C89B-4B12-BE5A-6E92F3981505}" type="slidenum">
              <a:rPr lang="el-GR" smtClean="0"/>
              <a:pPr/>
              <a:t>‹#›</a:t>
            </a:fld>
            <a:endParaRPr lang="el-G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l-G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99B51B-AA2D-4045-9C88-7B2735DD4435}" type="datetimeFigureOut">
              <a:rPr lang="el-GR" smtClean="0"/>
              <a:pPr/>
              <a:t>19/11/2009</a:t>
            </a:fld>
            <a:endParaRPr lang="el-G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9DB3A0F-C89B-4B12-BE5A-6E92F3981505}" type="slidenum">
              <a:rPr lang="el-GR" smtClean="0"/>
              <a:pPr/>
              <a:t>‹#›</a:t>
            </a:fld>
            <a:endParaRPr lang="el-G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www.studentguru.gr/blogs/kingherc/"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msftdbprodsamples.codeplex.com/Release/ProjectReleases.aspx?ReleaseId=34032" TargetMode="External"/><Relationship Id="rId5" Type="http://schemas.openxmlformats.org/officeDocument/2006/relationships/hyperlink" Target="http://msdn.microsoft.com/en-us/library/ms130214(SQL.105).aspx" TargetMode="External"/><Relationship Id="rId4" Type="http://schemas.openxmlformats.org/officeDocument/2006/relationships/hyperlink" Target="mailto:kingherc@gmail.com"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l-GR"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Εισαγωγή στον </a:t>
            </a:r>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SQL Server 2008</a:t>
            </a:r>
            <a:endParaRPr lang="el-GR"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Subtitle 2"/>
          <p:cNvSpPr>
            <a:spLocks noGrp="1"/>
          </p:cNvSpPr>
          <p:nvPr>
            <p:ph type="subTitle" idx="1"/>
          </p:nvPr>
        </p:nvSpPr>
        <p:spPr>
          <a:xfrm>
            <a:off x="857224" y="3429000"/>
            <a:ext cx="6400800" cy="1752600"/>
          </a:xfrm>
        </p:spPr>
        <p:txBody>
          <a:bodyPr>
            <a:normAutofit/>
          </a:bodyPr>
          <a:lstStyle/>
          <a:p>
            <a:pPr algn="l"/>
            <a:r>
              <a:rPr lang="el-GR" sz="2800" dirty="0" smtClean="0">
                <a:solidFill>
                  <a:schemeClr val="bg1">
                    <a:lumMod val="85000"/>
                  </a:schemeClr>
                </a:solidFill>
              </a:rPr>
              <a:t>Παρουσίαση από τον Ηρακλή Ψαρουδάκη </a:t>
            </a:r>
            <a:r>
              <a:rPr lang="en-US" sz="2800" dirty="0" smtClean="0">
                <a:solidFill>
                  <a:schemeClr val="bg1">
                    <a:lumMod val="85000"/>
                  </a:schemeClr>
                </a:solidFill>
              </a:rPr>
              <a:t>a.k.a. </a:t>
            </a:r>
            <a:r>
              <a:rPr lang="en-US" sz="2800" dirty="0" err="1" smtClean="0">
                <a:solidFill>
                  <a:schemeClr val="bg1">
                    <a:lumMod val="85000"/>
                  </a:schemeClr>
                </a:solidFill>
              </a:rPr>
              <a:t>kingherc</a:t>
            </a:r>
            <a:r>
              <a:rPr lang="en-US" sz="2800" dirty="0" smtClean="0">
                <a:solidFill>
                  <a:schemeClr val="bg1">
                    <a:lumMod val="85000"/>
                  </a:schemeClr>
                </a:solidFill>
              </a:rPr>
              <a:t>, Microsoft student partner</a:t>
            </a:r>
          </a:p>
          <a:p>
            <a:pPr algn="l"/>
            <a:r>
              <a:rPr lang="en-US" sz="2800" dirty="0" smtClean="0">
                <a:solidFill>
                  <a:schemeClr val="bg1">
                    <a:lumMod val="85000"/>
                  </a:schemeClr>
                </a:solidFill>
              </a:rPr>
              <a:t>Imagine Cup 2010 training</a:t>
            </a:r>
            <a:endParaRPr lang="el-GR" sz="2800" dirty="0">
              <a:solidFill>
                <a:schemeClr val="bg1">
                  <a:lumMod val="85000"/>
                </a:schemeClr>
              </a:solidFill>
            </a:endParaRPr>
          </a:p>
        </p:txBody>
      </p:sp>
      <p:pic>
        <p:nvPicPr>
          <p:cNvPr id="1030" name="Picture 6"/>
          <p:cNvPicPr>
            <a:picLocks noChangeAspect="1" noChangeArrowheads="1"/>
          </p:cNvPicPr>
          <p:nvPr/>
        </p:nvPicPr>
        <p:blipFill>
          <a:blip r:embed="rId4" cstate="print"/>
          <a:srcRect/>
          <a:stretch>
            <a:fillRect/>
          </a:stretch>
        </p:blipFill>
        <p:spPr bwMode="auto">
          <a:xfrm>
            <a:off x="785786" y="857232"/>
            <a:ext cx="2647950" cy="6667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7" name="Text Placeholder 3"/>
          <p:cNvSpPr txBox="1">
            <a:spLocks/>
          </p:cNvSpPr>
          <p:nvPr/>
        </p:nvSpPr>
        <p:spPr>
          <a:xfrm>
            <a:off x="722048" y="2729806"/>
            <a:ext cx="8040951" cy="1384994"/>
          </a:xfrm>
          <a:prstGeom prst="rect">
            <a:avLst/>
          </a:prstGeom>
        </p:spPr>
        <p:txBody>
          <a:bodyPr vert="horz" lIns="91440" tIns="45720" rIns="91440" bIns="45720" rtlCol="0" anchor="ctr">
            <a:scene3d>
              <a:camera prst="orthographicFront"/>
              <a:lightRig rig="threePt" dir="t"/>
            </a:scene3d>
            <a:sp3d extrusionH="57150">
              <a:bevelT h="25400" prst="softRound"/>
            </a:sp3d>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0" b="1" i="1" u="none" strike="noStrike" kern="120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Segoe UI" pitchFamily="34" charset="0"/>
                <a:cs typeface="Segoe UI" pitchFamily="34" charset="0"/>
              </a:rPr>
              <a:t>demo </a:t>
            </a:r>
            <a:endParaRPr kumimoji="0" lang="en-US" sz="10000" b="1" i="1"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Segoe UI" pitchFamily="34" charset="0"/>
              <a:cs typeface="Segoe UI" pitchFamily="34" charset="0"/>
            </a:endParaRPr>
          </a:p>
        </p:txBody>
      </p:sp>
      <p:cxnSp>
        <p:nvCxnSpPr>
          <p:cNvPr id="9" name="Straight Connector 8"/>
          <p:cNvCxnSpPr/>
          <p:nvPr/>
        </p:nvCxnSpPr>
        <p:spPr>
          <a:xfrm rot="10800000">
            <a:off x="1071538" y="4143380"/>
            <a:ext cx="8143932" cy="1588"/>
          </a:xfrm>
          <a:prstGeom prst="line">
            <a:avLst/>
          </a:prstGeom>
          <a:ln w="63500">
            <a:solidFill>
              <a:srgbClr val="C00000"/>
            </a:solidFill>
          </a:ln>
          <a:effectLst>
            <a:outerShdw blurRad="50800" dist="38100" dir="2700000" algn="tl" rotWithShape="0">
              <a:prstClr val="black">
                <a:alpha val="40000"/>
              </a:prstClr>
            </a:outerShdw>
          </a:effectLst>
        </p:spPr>
        <p:style>
          <a:lnRef idx="3">
            <a:schemeClr val="accent6"/>
          </a:lnRef>
          <a:fillRef idx="0">
            <a:schemeClr val="accent6"/>
          </a:fillRef>
          <a:effectRef idx="2">
            <a:schemeClr val="accent6"/>
          </a:effectRef>
          <a:fontRef idx="minor">
            <a:schemeClr val="tx1"/>
          </a:fontRef>
        </p:style>
      </p:cxnSp>
      <p:sp>
        <p:nvSpPr>
          <p:cNvPr id="14" name="Title 1"/>
          <p:cNvSpPr>
            <a:spLocks noGrp="1"/>
          </p:cNvSpPr>
          <p:nvPr>
            <p:ph type="ctrTitle"/>
          </p:nvPr>
        </p:nvSpPr>
        <p:spPr>
          <a:xfrm>
            <a:off x="1000100" y="785794"/>
            <a:ext cx="6715172" cy="1285884"/>
          </a:xfrm>
        </p:spPr>
        <p:txBody>
          <a:bodyPr>
            <a:normAutofit fontScale="90000"/>
          </a:bodyPr>
          <a:lstStyle/>
          <a:p>
            <a:pPr algn="l"/>
            <a:r>
              <a:rPr lang="el-G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Δημιουργία βάσης για ιστοσελίδα με </a:t>
            </a: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Blogs</a:t>
            </a:r>
            <a:endParaRPr lang="el-G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algn="l"/>
            <a:r>
              <a:rPr lang="el-G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Ευχαριστώ!</a:t>
            </a:r>
            <a:endParaRPr lang="en-US" sz="3600" dirty="0">
              <a:solidFill>
                <a:srgbClr val="D70023"/>
              </a:solidFill>
            </a:endParaRPr>
          </a:p>
        </p:txBody>
      </p:sp>
      <p:sp>
        <p:nvSpPr>
          <p:cNvPr id="3" name="Content Placeholder 2"/>
          <p:cNvSpPr>
            <a:spLocks noGrp="1"/>
          </p:cNvSpPr>
          <p:nvPr>
            <p:ph idx="1"/>
          </p:nvPr>
        </p:nvSpPr>
        <p:spPr/>
        <p:txBody>
          <a:bodyPr>
            <a:normAutofit lnSpcReduction="10000"/>
          </a:bodyPr>
          <a:lstStyle/>
          <a:p>
            <a:r>
              <a:rPr lang="en-US" dirty="0" smtClean="0">
                <a:solidFill>
                  <a:schemeClr val="bg1">
                    <a:lumMod val="85000"/>
                  </a:schemeClr>
                </a:solidFill>
              </a:rPr>
              <a:t>Blog: </a:t>
            </a:r>
            <a:r>
              <a:rPr lang="en-US" dirty="0" smtClean="0">
                <a:solidFill>
                  <a:schemeClr val="bg1">
                    <a:lumMod val="85000"/>
                  </a:schemeClr>
                </a:solidFill>
                <a:hlinkClick r:id="rId3"/>
              </a:rPr>
              <a:t>http://www.studentguru.gr/blogs/kingherc/</a:t>
            </a:r>
            <a:endParaRPr lang="en-US" dirty="0" smtClean="0">
              <a:solidFill>
                <a:schemeClr val="bg1">
                  <a:lumMod val="85000"/>
                </a:schemeClr>
              </a:solidFill>
            </a:endParaRPr>
          </a:p>
          <a:p>
            <a:r>
              <a:rPr lang="en-US" dirty="0" smtClean="0">
                <a:solidFill>
                  <a:schemeClr val="bg1">
                    <a:lumMod val="85000"/>
                  </a:schemeClr>
                </a:solidFill>
              </a:rPr>
              <a:t>Email: </a:t>
            </a:r>
            <a:r>
              <a:rPr lang="en-US" dirty="0" smtClean="0">
                <a:solidFill>
                  <a:schemeClr val="bg1">
                    <a:lumMod val="85000"/>
                  </a:schemeClr>
                </a:solidFill>
                <a:hlinkClick r:id="rId4"/>
              </a:rPr>
              <a:t>kingherc@gmail.com</a:t>
            </a:r>
            <a:endParaRPr lang="en-US" dirty="0" smtClean="0">
              <a:solidFill>
                <a:schemeClr val="bg1">
                  <a:lumMod val="85000"/>
                </a:schemeClr>
              </a:solidFill>
            </a:endParaRPr>
          </a:p>
          <a:p>
            <a:r>
              <a:rPr lang="en-US" dirty="0" smtClean="0">
                <a:solidFill>
                  <a:schemeClr val="bg1">
                    <a:lumMod val="85000"/>
                  </a:schemeClr>
                </a:solidFill>
              </a:rPr>
              <a:t>SQL Server 2008 R2 Books Online: </a:t>
            </a:r>
            <a:r>
              <a:rPr lang="en-US" dirty="0" smtClean="0">
                <a:solidFill>
                  <a:schemeClr val="bg1">
                    <a:lumMod val="85000"/>
                  </a:schemeClr>
                </a:solidFill>
                <a:hlinkClick r:id="rId5"/>
              </a:rPr>
              <a:t>http://msdn.microsoft.com/en-us/library/ms130214(SQL.105).aspx</a:t>
            </a:r>
            <a:r>
              <a:rPr lang="en-US" dirty="0" smtClean="0">
                <a:solidFill>
                  <a:schemeClr val="bg1">
                    <a:lumMod val="85000"/>
                  </a:schemeClr>
                </a:solidFill>
              </a:rPr>
              <a:t> </a:t>
            </a:r>
          </a:p>
          <a:p>
            <a:r>
              <a:rPr lang="en-US" dirty="0" smtClean="0">
                <a:solidFill>
                  <a:schemeClr val="bg1">
                    <a:lumMod val="85000"/>
                  </a:schemeClr>
                </a:solidFill>
              </a:rPr>
              <a:t>SQL Server 2008 </a:t>
            </a:r>
            <a:r>
              <a:rPr lang="en-US" dirty="0" err="1" smtClean="0">
                <a:solidFill>
                  <a:schemeClr val="bg1">
                    <a:lumMod val="85000"/>
                  </a:schemeClr>
                </a:solidFill>
              </a:rPr>
              <a:t>AdventureWorks</a:t>
            </a:r>
            <a:r>
              <a:rPr lang="en-US" dirty="0" smtClean="0">
                <a:solidFill>
                  <a:schemeClr val="bg1">
                    <a:lumMod val="85000"/>
                  </a:schemeClr>
                </a:solidFill>
              </a:rPr>
              <a:t> Samples:</a:t>
            </a:r>
            <a:br>
              <a:rPr lang="en-US" dirty="0" smtClean="0">
                <a:solidFill>
                  <a:schemeClr val="bg1">
                    <a:lumMod val="85000"/>
                  </a:schemeClr>
                </a:solidFill>
              </a:rPr>
            </a:br>
            <a:r>
              <a:rPr lang="en-US" dirty="0" smtClean="0">
                <a:solidFill>
                  <a:schemeClr val="bg1">
                    <a:lumMod val="85000"/>
                  </a:schemeClr>
                </a:solidFill>
                <a:hlinkClick r:id="rId6"/>
              </a:rPr>
              <a:t>http://msftdbprodsamples.codeplex.com/Release/ProjectReleases.aspx?ReleaseId=34032</a:t>
            </a:r>
            <a:r>
              <a:rPr lang="en-US" dirty="0" smtClean="0">
                <a:solidFill>
                  <a:schemeClr val="bg1">
                    <a:lumMod val="85000"/>
                  </a:schemeClr>
                </a:solidFill>
              </a:rPr>
              <a:t> </a:t>
            </a:r>
          </a:p>
          <a:p>
            <a:endParaRPr lang="el-GR" dirty="0" smtClean="0">
              <a:solidFill>
                <a:schemeClr val="bg1">
                  <a:lumMod val="85000"/>
                </a:schemeClr>
              </a:solidFill>
            </a:endParaRPr>
          </a:p>
          <a:p>
            <a:endParaRPr lang="el-GR" dirty="0">
              <a:solidFill>
                <a:schemeClr val="bg1">
                  <a:lumMod val="85000"/>
                </a:schemeClr>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pPr algn="l"/>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SQL Server 2008 (“Katmai”)</a:t>
            </a:r>
            <a:r>
              <a:rPr lang="en-US" dirty="0" smtClean="0"/>
              <a:t/>
            </a:r>
            <a:br>
              <a:rPr lang="en-US" dirty="0" smtClean="0"/>
            </a:br>
            <a:r>
              <a:rPr lang="el-GR" sz="3600" dirty="0" smtClean="0">
                <a:solidFill>
                  <a:srgbClr val="D70023"/>
                </a:solidFill>
              </a:rPr>
              <a:t>Συστατικά</a:t>
            </a:r>
            <a:endParaRPr lang="en-US" dirty="0">
              <a:solidFill>
                <a:srgbClr val="D70023"/>
              </a:solidFill>
            </a:endParaRPr>
          </a:p>
        </p:txBody>
      </p:sp>
      <p:sp>
        <p:nvSpPr>
          <p:cNvPr id="3" name="Content Placeholder 2"/>
          <p:cNvSpPr>
            <a:spLocks noGrp="1"/>
          </p:cNvSpPr>
          <p:nvPr>
            <p:ph idx="1"/>
          </p:nvPr>
        </p:nvSpPr>
        <p:spPr/>
        <p:txBody>
          <a:bodyPr>
            <a:normAutofit lnSpcReduction="10000"/>
          </a:bodyPr>
          <a:lstStyle/>
          <a:p>
            <a:r>
              <a:rPr lang="en-US" dirty="0" smtClean="0">
                <a:solidFill>
                  <a:schemeClr val="bg1">
                    <a:lumMod val="85000"/>
                  </a:schemeClr>
                </a:solidFill>
              </a:rPr>
              <a:t>Database Engine Services</a:t>
            </a:r>
            <a:endParaRPr lang="el-GR" dirty="0" smtClean="0">
              <a:solidFill>
                <a:schemeClr val="bg1">
                  <a:lumMod val="85000"/>
                </a:schemeClr>
              </a:solidFill>
            </a:endParaRPr>
          </a:p>
          <a:p>
            <a:pPr lvl="1"/>
            <a:r>
              <a:rPr lang="en-US" dirty="0" smtClean="0">
                <a:solidFill>
                  <a:schemeClr val="bg1">
                    <a:lumMod val="85000"/>
                  </a:schemeClr>
                </a:solidFill>
              </a:rPr>
              <a:t>Replication Services, Full Text Search</a:t>
            </a:r>
            <a:endParaRPr lang="el-GR" dirty="0" smtClean="0">
              <a:solidFill>
                <a:schemeClr val="bg1">
                  <a:lumMod val="85000"/>
                </a:schemeClr>
              </a:solidFill>
            </a:endParaRPr>
          </a:p>
          <a:p>
            <a:r>
              <a:rPr lang="en-US" dirty="0" smtClean="0">
                <a:solidFill>
                  <a:schemeClr val="bg1">
                    <a:lumMod val="85000"/>
                  </a:schemeClr>
                </a:solidFill>
              </a:rPr>
              <a:t>Analysis Services</a:t>
            </a:r>
          </a:p>
          <a:p>
            <a:pPr lvl="1"/>
            <a:r>
              <a:rPr lang="en-US" dirty="0" smtClean="0">
                <a:solidFill>
                  <a:schemeClr val="bg1">
                    <a:lumMod val="85000"/>
                  </a:schemeClr>
                </a:solidFill>
              </a:rPr>
              <a:t>Multidimensional, Data Mining</a:t>
            </a:r>
            <a:endParaRPr lang="el-GR" dirty="0" smtClean="0">
              <a:solidFill>
                <a:schemeClr val="bg1">
                  <a:lumMod val="85000"/>
                </a:schemeClr>
              </a:solidFill>
            </a:endParaRPr>
          </a:p>
          <a:p>
            <a:r>
              <a:rPr lang="en-US" dirty="0" smtClean="0">
                <a:solidFill>
                  <a:schemeClr val="bg1">
                    <a:lumMod val="85000"/>
                  </a:schemeClr>
                </a:solidFill>
              </a:rPr>
              <a:t>Integration Services</a:t>
            </a:r>
            <a:endParaRPr lang="el-GR" dirty="0" smtClean="0">
              <a:solidFill>
                <a:schemeClr val="bg1">
                  <a:lumMod val="85000"/>
                </a:schemeClr>
              </a:solidFill>
            </a:endParaRPr>
          </a:p>
          <a:p>
            <a:r>
              <a:rPr lang="en-US" dirty="0" smtClean="0">
                <a:solidFill>
                  <a:schemeClr val="bg1">
                    <a:lumMod val="85000"/>
                  </a:schemeClr>
                </a:solidFill>
              </a:rPr>
              <a:t>Reporting Services</a:t>
            </a:r>
          </a:p>
          <a:p>
            <a:r>
              <a:rPr lang="en-US" dirty="0" smtClean="0">
                <a:solidFill>
                  <a:schemeClr val="bg1">
                    <a:lumMod val="85000"/>
                  </a:schemeClr>
                </a:solidFill>
              </a:rPr>
              <a:t>Service Broker</a:t>
            </a:r>
          </a:p>
          <a:p>
            <a:r>
              <a:rPr lang="en-US" dirty="0" smtClean="0">
                <a:solidFill>
                  <a:schemeClr val="bg1">
                    <a:lumMod val="85000"/>
                  </a:schemeClr>
                </a:solidFill>
              </a:rPr>
              <a:t>Sync Framework</a:t>
            </a:r>
            <a:endParaRPr lang="el-GR" dirty="0">
              <a:solidFill>
                <a:schemeClr val="bg1">
                  <a:lumMod val="8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algn="l"/>
            <a:r>
              <a:rPr lang="el-G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Εκδόσεις</a:t>
            </a: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lang="el-G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του </a:t>
            </a: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SQL Server 2008 R2</a:t>
            </a:r>
            <a:endParaRPr lang="en-US" dirty="0">
              <a:solidFill>
                <a:srgbClr val="D70023"/>
              </a:solidFill>
            </a:endParaRPr>
          </a:p>
        </p:txBody>
      </p:sp>
      <p:sp>
        <p:nvSpPr>
          <p:cNvPr id="3" name="Content Placeholder 2"/>
          <p:cNvSpPr>
            <a:spLocks noGrp="1"/>
          </p:cNvSpPr>
          <p:nvPr>
            <p:ph idx="1"/>
          </p:nvPr>
        </p:nvSpPr>
        <p:spPr/>
        <p:txBody>
          <a:bodyPr>
            <a:normAutofit fontScale="92500" lnSpcReduction="20000"/>
          </a:bodyPr>
          <a:lstStyle/>
          <a:p>
            <a:r>
              <a:rPr lang="en-US" dirty="0" smtClean="0">
                <a:solidFill>
                  <a:schemeClr val="bg1">
                    <a:lumMod val="85000"/>
                  </a:schemeClr>
                </a:solidFill>
              </a:rPr>
              <a:t>Compact Edition</a:t>
            </a:r>
            <a:endParaRPr lang="el-GR" dirty="0" smtClean="0">
              <a:solidFill>
                <a:schemeClr val="bg1">
                  <a:lumMod val="85000"/>
                </a:schemeClr>
              </a:solidFill>
            </a:endParaRPr>
          </a:p>
          <a:p>
            <a:r>
              <a:rPr lang="en-US" dirty="0" smtClean="0">
                <a:solidFill>
                  <a:schemeClr val="bg1">
                    <a:lumMod val="85000"/>
                  </a:schemeClr>
                </a:solidFill>
              </a:rPr>
              <a:t>Express (</a:t>
            </a:r>
            <a:r>
              <a:rPr lang="el-GR" dirty="0" smtClean="0">
                <a:solidFill>
                  <a:schemeClr val="bg1">
                    <a:lumMod val="85000"/>
                  </a:schemeClr>
                </a:solidFill>
              </a:rPr>
              <a:t>δωρεάν)</a:t>
            </a:r>
          </a:p>
          <a:p>
            <a:r>
              <a:rPr lang="en-US" dirty="0" smtClean="0">
                <a:solidFill>
                  <a:schemeClr val="bg1">
                    <a:lumMod val="85000"/>
                  </a:schemeClr>
                </a:solidFill>
              </a:rPr>
              <a:t>Workgroup</a:t>
            </a:r>
            <a:endParaRPr lang="el-GR" dirty="0" smtClean="0">
              <a:solidFill>
                <a:schemeClr val="bg1">
                  <a:lumMod val="85000"/>
                </a:schemeClr>
              </a:solidFill>
            </a:endParaRPr>
          </a:p>
          <a:p>
            <a:r>
              <a:rPr lang="en-US" dirty="0" smtClean="0">
                <a:solidFill>
                  <a:schemeClr val="bg1">
                    <a:lumMod val="85000"/>
                  </a:schemeClr>
                </a:solidFill>
              </a:rPr>
              <a:t>Web</a:t>
            </a:r>
            <a:endParaRPr lang="el-GR" dirty="0" smtClean="0">
              <a:solidFill>
                <a:schemeClr val="bg1">
                  <a:lumMod val="85000"/>
                </a:schemeClr>
              </a:solidFill>
            </a:endParaRPr>
          </a:p>
          <a:p>
            <a:r>
              <a:rPr lang="en-US" dirty="0" smtClean="0">
                <a:solidFill>
                  <a:schemeClr val="bg1">
                    <a:lumMod val="85000"/>
                  </a:schemeClr>
                </a:solidFill>
              </a:rPr>
              <a:t>Standard</a:t>
            </a:r>
            <a:endParaRPr lang="el-GR" dirty="0" smtClean="0">
              <a:solidFill>
                <a:schemeClr val="bg1">
                  <a:lumMod val="85000"/>
                </a:schemeClr>
              </a:solidFill>
            </a:endParaRPr>
          </a:p>
          <a:p>
            <a:r>
              <a:rPr lang="en-US" dirty="0" smtClean="0">
                <a:solidFill>
                  <a:schemeClr val="bg1">
                    <a:lumMod val="85000"/>
                  </a:schemeClr>
                </a:solidFill>
              </a:rPr>
              <a:t>Enterprise</a:t>
            </a:r>
          </a:p>
          <a:p>
            <a:r>
              <a:rPr lang="en-US" dirty="0" smtClean="0">
                <a:solidFill>
                  <a:schemeClr val="bg1">
                    <a:lumMod val="85000"/>
                  </a:schemeClr>
                </a:solidFill>
              </a:rPr>
              <a:t>Developer (</a:t>
            </a:r>
            <a:r>
              <a:rPr lang="el-GR" dirty="0" smtClean="0">
                <a:solidFill>
                  <a:schemeClr val="bg1">
                    <a:lumMod val="85000"/>
                  </a:schemeClr>
                </a:solidFill>
              </a:rPr>
              <a:t>δωρεάν)</a:t>
            </a:r>
            <a:endParaRPr lang="en-US" dirty="0" smtClean="0">
              <a:solidFill>
                <a:schemeClr val="bg1">
                  <a:lumMod val="85000"/>
                </a:schemeClr>
              </a:solidFill>
            </a:endParaRPr>
          </a:p>
          <a:p>
            <a:r>
              <a:rPr lang="en-US" dirty="0" smtClean="0">
                <a:solidFill>
                  <a:schemeClr val="bg1">
                    <a:lumMod val="85000"/>
                  </a:schemeClr>
                </a:solidFill>
              </a:rPr>
              <a:t>R2 Edition: Datacenter</a:t>
            </a:r>
          </a:p>
          <a:p>
            <a:r>
              <a:rPr lang="en-US" dirty="0" smtClean="0">
                <a:solidFill>
                  <a:schemeClr val="bg1">
                    <a:lumMod val="85000"/>
                  </a:schemeClr>
                </a:solidFill>
              </a:rPr>
              <a:t>R2 Edition: Parallel Data Warehouse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algn="l"/>
            <a:r>
              <a:rPr lang="el-G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Νέα για τους </a:t>
            </a: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developers</a:t>
            </a:r>
            <a:endParaRPr lang="en-US" dirty="0">
              <a:solidFill>
                <a:srgbClr val="D70023"/>
              </a:solidFill>
            </a:endParaRPr>
          </a:p>
        </p:txBody>
      </p:sp>
      <p:sp>
        <p:nvSpPr>
          <p:cNvPr id="3" name="Content Placeholder 2"/>
          <p:cNvSpPr>
            <a:spLocks noGrp="1"/>
          </p:cNvSpPr>
          <p:nvPr>
            <p:ph idx="1"/>
          </p:nvPr>
        </p:nvSpPr>
        <p:spPr/>
        <p:txBody>
          <a:bodyPr>
            <a:normAutofit/>
          </a:bodyPr>
          <a:lstStyle/>
          <a:p>
            <a:r>
              <a:rPr lang="en-US" dirty="0" smtClean="0">
                <a:solidFill>
                  <a:schemeClr val="bg1">
                    <a:lumMod val="85000"/>
                  </a:schemeClr>
                </a:solidFill>
              </a:rPr>
              <a:t>MERGE. CRUD</a:t>
            </a:r>
            <a:r>
              <a:rPr lang="el-GR" dirty="0" smtClean="0">
                <a:solidFill>
                  <a:schemeClr val="bg1">
                    <a:lumMod val="85000"/>
                  </a:schemeClr>
                </a:solidFill>
              </a:rPr>
              <a:t> εντολές</a:t>
            </a:r>
            <a:r>
              <a:rPr lang="en-US" dirty="0" smtClean="0">
                <a:solidFill>
                  <a:schemeClr val="bg1">
                    <a:lumMod val="85000"/>
                  </a:schemeClr>
                </a:solidFill>
              </a:rPr>
              <a:t> </a:t>
            </a:r>
            <a:r>
              <a:rPr lang="el-GR" dirty="0" smtClean="0">
                <a:solidFill>
                  <a:schemeClr val="bg1">
                    <a:lumMod val="85000"/>
                  </a:schemeClr>
                </a:solidFill>
              </a:rPr>
              <a:t>με μία εντολή, μεταξύ ενός πηγαίου και τελικού πίνακα.</a:t>
            </a:r>
            <a:r>
              <a:rPr lang="en-US" dirty="0" smtClean="0">
                <a:solidFill>
                  <a:schemeClr val="bg1">
                    <a:lumMod val="85000"/>
                  </a:schemeClr>
                </a:solidFill>
              </a:rPr>
              <a:t> ADO.NET Data Services</a:t>
            </a:r>
            <a:endParaRPr lang="el-GR" dirty="0" smtClean="0">
              <a:solidFill>
                <a:schemeClr val="bg1">
                  <a:lumMod val="85000"/>
                </a:schemeClr>
              </a:solidFill>
            </a:endParaRPr>
          </a:p>
          <a:p>
            <a:r>
              <a:rPr lang="el-GR" dirty="0" smtClean="0">
                <a:solidFill>
                  <a:schemeClr val="bg1">
                    <a:lumMod val="85000"/>
                  </a:schemeClr>
                </a:solidFill>
              </a:rPr>
              <a:t>Χωρικά δεδομένα</a:t>
            </a:r>
            <a:r>
              <a:rPr lang="en-US" dirty="0" smtClean="0">
                <a:solidFill>
                  <a:schemeClr val="bg1">
                    <a:lumMod val="85000"/>
                  </a:schemeClr>
                </a:solidFill>
              </a:rPr>
              <a:t> </a:t>
            </a:r>
            <a:r>
              <a:rPr lang="el-GR" dirty="0" smtClean="0">
                <a:solidFill>
                  <a:schemeClr val="bg1">
                    <a:lumMod val="85000"/>
                  </a:schemeClr>
                </a:solidFill>
              </a:rPr>
              <a:t>με</a:t>
            </a:r>
            <a:r>
              <a:rPr lang="en-US" dirty="0" smtClean="0">
                <a:solidFill>
                  <a:schemeClr val="bg1">
                    <a:lumMod val="85000"/>
                  </a:schemeClr>
                </a:solidFill>
              </a:rPr>
              <a:t> GEOMETRY</a:t>
            </a:r>
            <a:r>
              <a:rPr lang="el-GR" dirty="0" smtClean="0">
                <a:solidFill>
                  <a:schemeClr val="bg1">
                    <a:lumMod val="85000"/>
                  </a:schemeClr>
                </a:solidFill>
              </a:rPr>
              <a:t> (επίπεδη Γη) και </a:t>
            </a:r>
            <a:r>
              <a:rPr lang="en-US" dirty="0" smtClean="0">
                <a:solidFill>
                  <a:schemeClr val="bg1">
                    <a:lumMod val="85000"/>
                  </a:schemeClr>
                </a:solidFill>
              </a:rPr>
              <a:t>GEOGRAPHY (</a:t>
            </a:r>
            <a:r>
              <a:rPr lang="el-GR" dirty="0" smtClean="0">
                <a:solidFill>
                  <a:schemeClr val="bg1">
                    <a:lumMod val="85000"/>
                  </a:schemeClr>
                </a:solidFill>
              </a:rPr>
              <a:t>σφαιρική Γη).</a:t>
            </a:r>
          </a:p>
          <a:p>
            <a:pPr lvl="1"/>
            <a:r>
              <a:rPr lang="en-US" dirty="0" smtClean="0">
                <a:solidFill>
                  <a:schemeClr val="bg1">
                    <a:lumMod val="85000"/>
                  </a:schemeClr>
                </a:solidFill>
              </a:rPr>
              <a:t>Spatial Reference ID (SRID) </a:t>
            </a:r>
            <a:r>
              <a:rPr lang="el-GR" dirty="0" smtClean="0">
                <a:solidFill>
                  <a:schemeClr val="bg1">
                    <a:lumMod val="85000"/>
                  </a:schemeClr>
                </a:solidFill>
              </a:rPr>
              <a:t>για συγκρίσεις</a:t>
            </a:r>
            <a:endParaRPr lang="en-US" dirty="0" smtClean="0">
              <a:solidFill>
                <a:schemeClr val="bg1">
                  <a:lumMod val="85000"/>
                </a:schemeClr>
              </a:solidFill>
            </a:endParaRPr>
          </a:p>
          <a:p>
            <a:r>
              <a:rPr lang="en-US" dirty="0" smtClean="0">
                <a:solidFill>
                  <a:schemeClr val="bg1">
                    <a:lumMod val="85000"/>
                  </a:schemeClr>
                </a:solidFill>
              </a:rPr>
              <a:t>Table Value Parameters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algn="l"/>
            <a:r>
              <a:rPr lang="el-G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Νέα για τους </a:t>
            </a:r>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developers</a:t>
            </a:r>
            <a:endParaRPr lang="en-US" dirty="0">
              <a:solidFill>
                <a:srgbClr val="D70023"/>
              </a:solidFill>
            </a:endParaRPr>
          </a:p>
        </p:txBody>
      </p:sp>
      <p:sp>
        <p:nvSpPr>
          <p:cNvPr id="3" name="Content Placeholder 2"/>
          <p:cNvSpPr>
            <a:spLocks noGrp="1"/>
          </p:cNvSpPr>
          <p:nvPr>
            <p:ph idx="1"/>
          </p:nvPr>
        </p:nvSpPr>
        <p:spPr/>
        <p:txBody>
          <a:bodyPr>
            <a:normAutofit/>
          </a:bodyPr>
          <a:lstStyle/>
          <a:p>
            <a:r>
              <a:rPr lang="en-US" dirty="0" smtClean="0">
                <a:solidFill>
                  <a:schemeClr val="bg1">
                    <a:lumMod val="85000"/>
                  </a:schemeClr>
                </a:solidFill>
              </a:rPr>
              <a:t>LINQ to SQL </a:t>
            </a:r>
            <a:r>
              <a:rPr lang="el-GR" dirty="0" smtClean="0">
                <a:solidFill>
                  <a:schemeClr val="bg1">
                    <a:lumMod val="85000"/>
                  </a:schemeClr>
                </a:solidFill>
              </a:rPr>
              <a:t>ή </a:t>
            </a:r>
            <a:r>
              <a:rPr lang="en-US" dirty="0" smtClean="0">
                <a:solidFill>
                  <a:schemeClr val="bg1">
                    <a:lumMod val="85000"/>
                  </a:schemeClr>
                </a:solidFill>
              </a:rPr>
              <a:t>LINQ to Entities</a:t>
            </a:r>
          </a:p>
          <a:p>
            <a:r>
              <a:rPr lang="en-US" dirty="0" smtClean="0">
                <a:solidFill>
                  <a:schemeClr val="bg1">
                    <a:lumMod val="85000"/>
                  </a:schemeClr>
                </a:solidFill>
              </a:rPr>
              <a:t>Synchronization Services for ADO.NET</a:t>
            </a:r>
          </a:p>
          <a:p>
            <a:r>
              <a:rPr lang="en-US" dirty="0" smtClean="0">
                <a:solidFill>
                  <a:schemeClr val="bg1">
                    <a:lumMod val="85000"/>
                  </a:schemeClr>
                </a:solidFill>
              </a:rPr>
              <a:t>ADO.NET Data Services</a:t>
            </a:r>
          </a:p>
          <a:p>
            <a:r>
              <a:rPr lang="en-US" dirty="0" smtClean="0">
                <a:solidFill>
                  <a:schemeClr val="bg1">
                    <a:lumMod val="85000"/>
                  </a:schemeClr>
                </a:solidFill>
              </a:rPr>
              <a:t>UDTs </a:t>
            </a:r>
            <a:r>
              <a:rPr lang="el-GR" dirty="0" smtClean="0">
                <a:solidFill>
                  <a:schemeClr val="bg1">
                    <a:lumMod val="85000"/>
                  </a:schemeClr>
                </a:solidFill>
              </a:rPr>
              <a:t>και </a:t>
            </a:r>
            <a:r>
              <a:rPr lang="en-US" dirty="0" smtClean="0">
                <a:solidFill>
                  <a:schemeClr val="bg1">
                    <a:lumMod val="85000"/>
                  </a:schemeClr>
                </a:solidFill>
              </a:rPr>
              <a:t>UDAs </a:t>
            </a:r>
            <a:r>
              <a:rPr lang="el-GR" dirty="0" smtClean="0">
                <a:solidFill>
                  <a:schemeClr val="bg1">
                    <a:lumMod val="85000"/>
                  </a:schemeClr>
                </a:solidFill>
              </a:rPr>
              <a:t>μέχρι</a:t>
            </a:r>
            <a:r>
              <a:rPr lang="en-US" dirty="0" smtClean="0">
                <a:solidFill>
                  <a:schemeClr val="bg1">
                    <a:lumMod val="85000"/>
                  </a:schemeClr>
                </a:solidFill>
              </a:rPr>
              <a:t> 2GB </a:t>
            </a:r>
          </a:p>
          <a:p>
            <a:r>
              <a:rPr lang="en-US" dirty="0" smtClean="0">
                <a:solidFill>
                  <a:schemeClr val="bg1">
                    <a:lumMod val="85000"/>
                  </a:schemeClr>
                </a:solidFill>
              </a:rPr>
              <a:t>FILESTREAM</a:t>
            </a:r>
          </a:p>
          <a:p>
            <a:r>
              <a:rPr lang="en-US" dirty="0" err="1" smtClean="0">
                <a:solidFill>
                  <a:schemeClr val="bg1">
                    <a:lumMod val="85000"/>
                  </a:schemeClr>
                </a:solidFill>
              </a:rPr>
              <a:t>Datetime</a:t>
            </a:r>
            <a:r>
              <a:rPr lang="en-US" dirty="0" smtClean="0">
                <a:solidFill>
                  <a:schemeClr val="bg1">
                    <a:lumMod val="85000"/>
                  </a:schemeClr>
                </a:solidFill>
              </a:rPr>
              <a:t> types: DATETIME2, DATE, TIME, DATETIMEOFFSET. DATEDIFF function.</a:t>
            </a:r>
          </a:p>
          <a:p>
            <a:endParaRPr lang="en-US" dirty="0" smtClean="0">
              <a:solidFill>
                <a:schemeClr val="bg1">
                  <a:lumMod val="8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a:bodyPr>
          <a:lstStyle/>
          <a:p>
            <a:pPr algn="l"/>
            <a:r>
              <a:rPr lang="el-G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Εγκατάσταση</a:t>
            </a:r>
            <a:endParaRPr lang="en-US" dirty="0">
              <a:solidFill>
                <a:srgbClr val="D70023"/>
              </a:solidFill>
            </a:endParaRPr>
          </a:p>
        </p:txBody>
      </p:sp>
      <p:sp>
        <p:nvSpPr>
          <p:cNvPr id="3" name="Content Placeholder 2"/>
          <p:cNvSpPr>
            <a:spLocks noGrp="1"/>
          </p:cNvSpPr>
          <p:nvPr>
            <p:ph idx="1"/>
          </p:nvPr>
        </p:nvSpPr>
        <p:spPr/>
        <p:txBody>
          <a:bodyPr/>
          <a:lstStyle/>
          <a:p>
            <a:r>
              <a:rPr lang="el-GR" dirty="0" smtClean="0">
                <a:solidFill>
                  <a:schemeClr val="bg1">
                    <a:lumMod val="85000"/>
                  </a:schemeClr>
                </a:solidFill>
              </a:rPr>
              <a:t>Πολλαπλές εγκαταστάσεις στο ίδιο </a:t>
            </a:r>
            <a:r>
              <a:rPr lang="en-US" dirty="0" smtClean="0">
                <a:solidFill>
                  <a:schemeClr val="bg1">
                    <a:lumMod val="85000"/>
                  </a:schemeClr>
                </a:solidFill>
              </a:rPr>
              <a:t>PC</a:t>
            </a:r>
            <a:endParaRPr lang="el-GR" dirty="0" smtClean="0">
              <a:solidFill>
                <a:schemeClr val="bg1">
                  <a:lumMod val="85000"/>
                </a:schemeClr>
              </a:solidFill>
            </a:endParaRPr>
          </a:p>
          <a:p>
            <a:pPr lvl="1"/>
            <a:r>
              <a:rPr lang="el-GR" dirty="0" smtClean="0">
                <a:solidFill>
                  <a:schemeClr val="bg1">
                    <a:lumMod val="85000"/>
                  </a:schemeClr>
                </a:solidFill>
              </a:rPr>
              <a:t>Κάθε εγκατάσταση έχει το </a:t>
            </a:r>
            <a:r>
              <a:rPr lang="en-US" dirty="0" smtClean="0">
                <a:solidFill>
                  <a:schemeClr val="bg1">
                    <a:lumMod val="85000"/>
                  </a:schemeClr>
                </a:solidFill>
              </a:rPr>
              <a:t>“Instance”</a:t>
            </a:r>
            <a:r>
              <a:rPr lang="el-GR" dirty="0" smtClean="0">
                <a:solidFill>
                  <a:schemeClr val="bg1">
                    <a:lumMod val="85000"/>
                  </a:schemeClr>
                </a:solidFill>
              </a:rPr>
              <a:t> όνομά της</a:t>
            </a:r>
          </a:p>
          <a:p>
            <a:r>
              <a:rPr lang="el-GR" dirty="0" smtClean="0">
                <a:solidFill>
                  <a:schemeClr val="bg1">
                    <a:lumMod val="85000"/>
                  </a:schemeClr>
                </a:solidFill>
              </a:rPr>
              <a:t>Επιλέξτε τα συστατικά προς εγκατάσταση</a:t>
            </a:r>
            <a:endParaRPr lang="en-US" dirty="0" smtClean="0">
              <a:solidFill>
                <a:schemeClr val="bg1">
                  <a:lumMod val="85000"/>
                </a:schemeClr>
              </a:solidFill>
            </a:endParaRPr>
          </a:p>
          <a:p>
            <a:pPr lvl="1"/>
            <a:r>
              <a:rPr lang="el-GR" dirty="0" smtClean="0">
                <a:solidFill>
                  <a:schemeClr val="bg1">
                    <a:lumMod val="85000"/>
                  </a:schemeClr>
                </a:solidFill>
              </a:rPr>
              <a:t>Κάθε συστατικό συνήθως έχει το δικό του </a:t>
            </a:r>
            <a:r>
              <a:rPr lang="en-US" dirty="0" smtClean="0">
                <a:solidFill>
                  <a:schemeClr val="bg1">
                    <a:lumMod val="85000"/>
                  </a:schemeClr>
                </a:solidFill>
              </a:rPr>
              <a:t>service</a:t>
            </a:r>
          </a:p>
          <a:p>
            <a:pPr lvl="1"/>
            <a:r>
              <a:rPr lang="en-US" dirty="0" smtClean="0">
                <a:solidFill>
                  <a:schemeClr val="bg1">
                    <a:lumMod val="85000"/>
                  </a:schemeClr>
                </a:solidFill>
              </a:rPr>
              <a:t>Automatic </a:t>
            </a:r>
            <a:r>
              <a:rPr lang="el-GR" dirty="0" smtClean="0">
                <a:solidFill>
                  <a:schemeClr val="bg1">
                    <a:lumMod val="85000"/>
                  </a:schemeClr>
                </a:solidFill>
              </a:rPr>
              <a:t>για</a:t>
            </a:r>
            <a:r>
              <a:rPr lang="en-US" dirty="0" smtClean="0">
                <a:solidFill>
                  <a:schemeClr val="bg1">
                    <a:lumMod val="85000"/>
                  </a:schemeClr>
                </a:solidFill>
              </a:rPr>
              <a:t> </a:t>
            </a:r>
            <a:r>
              <a:rPr lang="el-GR" dirty="0" smtClean="0">
                <a:solidFill>
                  <a:schemeClr val="bg1">
                    <a:lumMod val="85000"/>
                  </a:schemeClr>
                </a:solidFill>
              </a:rPr>
              <a:t>το </a:t>
            </a:r>
            <a:r>
              <a:rPr lang="en-US" dirty="0" smtClean="0">
                <a:solidFill>
                  <a:schemeClr val="bg1">
                    <a:lumMod val="85000"/>
                  </a:schemeClr>
                </a:solidFill>
              </a:rPr>
              <a:t>service</a:t>
            </a:r>
            <a:r>
              <a:rPr lang="el-GR" dirty="0" smtClean="0">
                <a:solidFill>
                  <a:schemeClr val="bg1">
                    <a:lumMod val="85000"/>
                  </a:schemeClr>
                </a:solidFill>
              </a:rPr>
              <a:t> </a:t>
            </a:r>
            <a:r>
              <a:rPr lang="en-US" dirty="0" smtClean="0">
                <a:solidFill>
                  <a:schemeClr val="bg1">
                    <a:lumMod val="85000"/>
                  </a:schemeClr>
                </a:solidFill>
              </a:rPr>
              <a:t>SQL Server Browser</a:t>
            </a:r>
          </a:p>
          <a:p>
            <a:r>
              <a:rPr lang="el-GR" dirty="0" smtClean="0">
                <a:solidFill>
                  <a:schemeClr val="bg1">
                    <a:lumMod val="85000"/>
                  </a:schemeClr>
                </a:solidFill>
              </a:rPr>
              <a:t>Τρόποι ταυτοποίησης</a:t>
            </a:r>
          </a:p>
          <a:p>
            <a:pPr lvl="1"/>
            <a:r>
              <a:rPr lang="en-US" dirty="0" smtClean="0">
                <a:solidFill>
                  <a:schemeClr val="bg1">
                    <a:lumMod val="85000"/>
                  </a:schemeClr>
                </a:solidFill>
              </a:rPr>
              <a:t>Windows authentication </a:t>
            </a:r>
            <a:r>
              <a:rPr lang="el-GR" dirty="0" smtClean="0">
                <a:solidFill>
                  <a:schemeClr val="bg1">
                    <a:lumMod val="85000"/>
                  </a:schemeClr>
                </a:solidFill>
              </a:rPr>
              <a:t>ή </a:t>
            </a:r>
            <a:r>
              <a:rPr lang="en-US" dirty="0" smtClean="0">
                <a:solidFill>
                  <a:schemeClr val="bg1">
                    <a:lumMod val="85000"/>
                  </a:schemeClr>
                </a:solidFill>
              </a:rPr>
              <a:t>Mixed mode</a:t>
            </a:r>
            <a:endParaRPr lang="el-GR" dirty="0" smtClean="0">
              <a:solidFill>
                <a:schemeClr val="bg1">
                  <a:lumMod val="85000"/>
                </a:schemeClr>
              </a:solidFill>
            </a:endParaRPr>
          </a:p>
          <a:p>
            <a:r>
              <a:rPr lang="en-US" dirty="0" smtClean="0">
                <a:solidFill>
                  <a:schemeClr val="bg1">
                    <a:lumMod val="85000"/>
                  </a:schemeClr>
                </a:solidFill>
              </a:rPr>
              <a:t>Data directories</a:t>
            </a:r>
            <a:endParaRPr lang="el-GR" dirty="0" smtClean="0">
              <a:solidFill>
                <a:schemeClr val="bg1">
                  <a:lumMod val="85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pPr algn="l"/>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T-SQL Queries</a:t>
            </a:r>
            <a:r>
              <a:rPr lang="en-US" dirty="0" smtClean="0"/>
              <a:t/>
            </a:r>
            <a:br>
              <a:rPr lang="en-US" dirty="0" smtClean="0"/>
            </a:br>
            <a:r>
              <a:rPr lang="en-US" sz="3600" dirty="0" smtClean="0">
                <a:solidFill>
                  <a:srgbClr val="D70023"/>
                </a:solidFill>
              </a:rPr>
              <a:t>Transact - Structured Query Language</a:t>
            </a:r>
            <a:endParaRPr lang="en-US" dirty="0">
              <a:solidFill>
                <a:srgbClr val="D70023"/>
              </a:solidFill>
            </a:endParaRPr>
          </a:p>
        </p:txBody>
      </p:sp>
      <p:sp>
        <p:nvSpPr>
          <p:cNvPr id="3" name="Content Placeholder 2"/>
          <p:cNvSpPr>
            <a:spLocks noGrp="1"/>
          </p:cNvSpPr>
          <p:nvPr>
            <p:ph idx="1"/>
          </p:nvPr>
        </p:nvSpPr>
        <p:spPr/>
        <p:txBody>
          <a:bodyPr/>
          <a:lstStyle/>
          <a:p>
            <a:r>
              <a:rPr lang="el-GR" dirty="0" smtClean="0">
                <a:solidFill>
                  <a:schemeClr val="bg1">
                    <a:lumMod val="85000"/>
                  </a:schemeClr>
                </a:solidFill>
              </a:rPr>
              <a:t>Γλώσσα διαχείρισης σχεσιακών βάσεων</a:t>
            </a:r>
            <a:endParaRPr lang="en-US" dirty="0" smtClean="0">
              <a:solidFill>
                <a:schemeClr val="bg1">
                  <a:lumMod val="85000"/>
                </a:schemeClr>
              </a:solidFill>
            </a:endParaRPr>
          </a:p>
          <a:p>
            <a:pPr lvl="1"/>
            <a:r>
              <a:rPr lang="el-GR" dirty="0" smtClean="0">
                <a:solidFill>
                  <a:schemeClr val="bg1">
                    <a:lumMod val="85000"/>
                  </a:schemeClr>
                </a:solidFill>
              </a:rPr>
              <a:t>Απόκτηση και τροποποίηση δεδομένων</a:t>
            </a:r>
          </a:p>
          <a:p>
            <a:pPr lvl="1"/>
            <a:r>
              <a:rPr lang="el-GR" dirty="0" smtClean="0">
                <a:solidFill>
                  <a:schemeClr val="bg1">
                    <a:lumMod val="85000"/>
                  </a:schemeClr>
                </a:solidFill>
              </a:rPr>
              <a:t>Διαχείριση της δομής των πινάκων και της βάσης δεδομένων</a:t>
            </a:r>
          </a:p>
          <a:p>
            <a:pPr lvl="1"/>
            <a:r>
              <a:rPr lang="el-GR" dirty="0" smtClean="0">
                <a:solidFill>
                  <a:schemeClr val="bg1">
                    <a:lumMod val="85000"/>
                  </a:schemeClr>
                </a:solidFill>
              </a:rPr>
              <a:t>Διαχείριση επιλογών του </a:t>
            </a:r>
            <a:r>
              <a:rPr lang="en-US" dirty="0" smtClean="0">
                <a:solidFill>
                  <a:schemeClr val="bg1">
                    <a:lumMod val="85000"/>
                  </a:schemeClr>
                </a:solidFill>
              </a:rPr>
              <a:t>SQL Server, </a:t>
            </a:r>
            <a:r>
              <a:rPr lang="el-GR" dirty="0" smtClean="0">
                <a:solidFill>
                  <a:schemeClr val="bg1">
                    <a:lumMod val="85000"/>
                  </a:schemeClr>
                </a:solidFill>
              </a:rPr>
              <a:t>όπως επιλογών ασφάλειας</a:t>
            </a:r>
          </a:p>
          <a:p>
            <a:r>
              <a:rPr lang="el-GR" dirty="0" smtClean="0">
                <a:solidFill>
                  <a:schemeClr val="bg1">
                    <a:lumMod val="85000"/>
                  </a:schemeClr>
                </a:solidFill>
              </a:rPr>
              <a:t>Αποτελέσματα σε πίνακα ή κείμενο</a:t>
            </a:r>
          </a:p>
          <a:p>
            <a:r>
              <a:rPr lang="el-GR" dirty="0" smtClean="0">
                <a:solidFill>
                  <a:schemeClr val="bg1">
                    <a:lumMod val="85000"/>
                  </a:schemeClr>
                </a:solidFill>
              </a:rPr>
              <a:t>Επαναχρησιμοποιήσιμα </a:t>
            </a:r>
            <a:r>
              <a:rPr lang="en-US" dirty="0" smtClean="0">
                <a:solidFill>
                  <a:schemeClr val="bg1">
                    <a:lumMod val="85000"/>
                  </a:schemeClr>
                </a:solidFill>
              </a:rPr>
              <a:t>scripts</a:t>
            </a:r>
            <a:endParaRPr lang="el-GR" dirty="0">
              <a:solidFill>
                <a:schemeClr val="bg1">
                  <a:lumMod val="85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pPr algn="l"/>
            <a:r>
              <a:rPr lang="en-US"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T-SQL Queries</a:t>
            </a:r>
            <a:r>
              <a:rPr lang="en-US" dirty="0" smtClean="0"/>
              <a:t/>
            </a:r>
            <a:br>
              <a:rPr lang="en-US" dirty="0" smtClean="0"/>
            </a:br>
            <a:r>
              <a:rPr lang="el-GR" sz="3600" dirty="0" smtClean="0">
                <a:solidFill>
                  <a:srgbClr val="D70023"/>
                </a:solidFill>
              </a:rPr>
              <a:t>Πώς γράφονται</a:t>
            </a:r>
            <a:r>
              <a:rPr lang="en-US" sz="3600" dirty="0" smtClean="0">
                <a:solidFill>
                  <a:srgbClr val="D70023"/>
                </a:solidFill>
              </a:rPr>
              <a:t> </a:t>
            </a:r>
            <a:r>
              <a:rPr lang="el-GR" sz="3600" dirty="0" smtClean="0">
                <a:solidFill>
                  <a:srgbClr val="D70023"/>
                </a:solidFill>
              </a:rPr>
              <a:t>και αυτοματοποιούνται</a:t>
            </a:r>
            <a:endParaRPr lang="en-US" sz="3600" dirty="0">
              <a:solidFill>
                <a:srgbClr val="D70023"/>
              </a:solidFill>
            </a:endParaRPr>
          </a:p>
        </p:txBody>
      </p:sp>
      <p:sp>
        <p:nvSpPr>
          <p:cNvPr id="3" name="Content Placeholder 2"/>
          <p:cNvSpPr>
            <a:spLocks noGrp="1"/>
          </p:cNvSpPr>
          <p:nvPr>
            <p:ph idx="1"/>
          </p:nvPr>
        </p:nvSpPr>
        <p:spPr/>
        <p:txBody>
          <a:bodyPr>
            <a:normAutofit lnSpcReduction="10000"/>
          </a:bodyPr>
          <a:lstStyle/>
          <a:p>
            <a:r>
              <a:rPr lang="el-GR" dirty="0" smtClean="0">
                <a:solidFill>
                  <a:schemeClr val="bg1">
                    <a:lumMod val="85000"/>
                  </a:schemeClr>
                </a:solidFill>
              </a:rPr>
              <a:t>Τα φτιάχνετε εσείς (με έναν </a:t>
            </a:r>
            <a:r>
              <a:rPr lang="en-US" dirty="0" smtClean="0">
                <a:solidFill>
                  <a:schemeClr val="bg1">
                    <a:lumMod val="85000"/>
                  </a:schemeClr>
                </a:solidFill>
              </a:rPr>
              <a:t>text editor)</a:t>
            </a:r>
            <a:r>
              <a:rPr lang="el-GR" dirty="0" smtClean="0">
                <a:solidFill>
                  <a:schemeClr val="bg1">
                    <a:lumMod val="85000"/>
                  </a:schemeClr>
                </a:solidFill>
              </a:rPr>
              <a:t> και τα τρέχετε μέσω του </a:t>
            </a:r>
            <a:r>
              <a:rPr lang="en-US" dirty="0" smtClean="0">
                <a:solidFill>
                  <a:schemeClr val="bg1">
                    <a:lumMod val="85000"/>
                  </a:schemeClr>
                </a:solidFill>
              </a:rPr>
              <a:t>SQL Server Management Studio</a:t>
            </a:r>
            <a:r>
              <a:rPr lang="el-GR" dirty="0" smtClean="0">
                <a:solidFill>
                  <a:schemeClr val="bg1">
                    <a:lumMod val="85000"/>
                  </a:schemeClr>
                </a:solidFill>
              </a:rPr>
              <a:t> ή του </a:t>
            </a:r>
            <a:r>
              <a:rPr lang="en-US" dirty="0" smtClean="0">
                <a:solidFill>
                  <a:schemeClr val="bg1">
                    <a:lumMod val="85000"/>
                  </a:schemeClr>
                </a:solidFill>
              </a:rPr>
              <a:t>sqlcmd.exe.</a:t>
            </a:r>
          </a:p>
          <a:p>
            <a:r>
              <a:rPr lang="el-GR" dirty="0" smtClean="0">
                <a:solidFill>
                  <a:schemeClr val="bg1">
                    <a:lumMod val="85000"/>
                  </a:schemeClr>
                </a:solidFill>
              </a:rPr>
              <a:t>Τα φτιάχνει ο </a:t>
            </a:r>
            <a:r>
              <a:rPr lang="en-US" dirty="0" smtClean="0">
                <a:solidFill>
                  <a:schemeClr val="bg1">
                    <a:lumMod val="85000"/>
                  </a:schemeClr>
                </a:solidFill>
              </a:rPr>
              <a:t>Management Studio </a:t>
            </a:r>
            <a:r>
              <a:rPr lang="el-GR" dirty="0" smtClean="0">
                <a:solidFill>
                  <a:schemeClr val="bg1">
                    <a:lumMod val="85000"/>
                  </a:schemeClr>
                </a:solidFill>
              </a:rPr>
              <a:t>αυτόματα στο παρασκήνιο και τα τρέχει</a:t>
            </a:r>
            <a:r>
              <a:rPr lang="en-US" dirty="0" smtClean="0">
                <a:solidFill>
                  <a:schemeClr val="bg1">
                    <a:lumMod val="85000"/>
                  </a:schemeClr>
                </a:solidFill>
              </a:rPr>
              <a:t>.</a:t>
            </a:r>
            <a:endParaRPr lang="el-GR" dirty="0" smtClean="0">
              <a:solidFill>
                <a:schemeClr val="bg1">
                  <a:lumMod val="85000"/>
                </a:schemeClr>
              </a:solidFill>
            </a:endParaRPr>
          </a:p>
          <a:p>
            <a:r>
              <a:rPr lang="el-GR" dirty="0" smtClean="0">
                <a:solidFill>
                  <a:schemeClr val="bg1">
                    <a:lumMod val="85000"/>
                  </a:schemeClr>
                </a:solidFill>
              </a:rPr>
              <a:t>Μέσω </a:t>
            </a:r>
            <a:r>
              <a:rPr lang="en-US" dirty="0" smtClean="0">
                <a:solidFill>
                  <a:schemeClr val="bg1">
                    <a:lumMod val="85000"/>
                  </a:schemeClr>
                </a:solidFill>
              </a:rPr>
              <a:t>APIs </a:t>
            </a:r>
            <a:r>
              <a:rPr lang="el-GR" dirty="0" smtClean="0">
                <a:solidFill>
                  <a:schemeClr val="bg1">
                    <a:lumMod val="85000"/>
                  </a:schemeClr>
                </a:solidFill>
              </a:rPr>
              <a:t>για βάσεις δεδομένων όπως </a:t>
            </a:r>
            <a:r>
              <a:rPr lang="en-US" dirty="0" smtClean="0">
                <a:solidFill>
                  <a:schemeClr val="bg1">
                    <a:lumMod val="85000"/>
                  </a:schemeClr>
                </a:solidFill>
              </a:rPr>
              <a:t>ADO, OLE DB, ODBC, </a:t>
            </a:r>
            <a:r>
              <a:rPr lang="en-US" dirty="0" err="1" smtClean="0">
                <a:solidFill>
                  <a:schemeClr val="bg1">
                    <a:lumMod val="85000"/>
                  </a:schemeClr>
                </a:solidFill>
              </a:rPr>
              <a:t>PowerShell</a:t>
            </a:r>
            <a:r>
              <a:rPr lang="en-US" dirty="0" smtClean="0">
                <a:solidFill>
                  <a:schemeClr val="bg1">
                    <a:lumMod val="85000"/>
                  </a:schemeClr>
                </a:solidFill>
              </a:rPr>
              <a:t>.</a:t>
            </a:r>
          </a:p>
          <a:p>
            <a:r>
              <a:rPr lang="el-GR" dirty="0" smtClean="0">
                <a:solidFill>
                  <a:schemeClr val="bg1">
                    <a:lumMod val="85000"/>
                  </a:schemeClr>
                </a:solidFill>
              </a:rPr>
              <a:t>.ΝΕΤ: </a:t>
            </a:r>
            <a:r>
              <a:rPr lang="en-US" dirty="0" smtClean="0">
                <a:solidFill>
                  <a:schemeClr val="bg1">
                    <a:lumMod val="85000"/>
                  </a:schemeClr>
                </a:solidFill>
              </a:rPr>
              <a:t>Datasets, LINQ, Entities </a:t>
            </a:r>
            <a:r>
              <a:rPr lang="el-GR" dirty="0" smtClean="0">
                <a:solidFill>
                  <a:schemeClr val="bg1">
                    <a:lumMod val="85000"/>
                  </a:schemeClr>
                </a:solidFill>
              </a:rPr>
              <a:t>κ.α.</a:t>
            </a:r>
            <a:endParaRPr lang="en-US" dirty="0" smtClean="0">
              <a:solidFill>
                <a:schemeClr val="bg1">
                  <a:lumMod val="85000"/>
                </a:schemeClr>
              </a:solidFill>
            </a:endParaRPr>
          </a:p>
          <a:p>
            <a:r>
              <a:rPr lang="en-US" dirty="0" smtClean="0">
                <a:solidFill>
                  <a:schemeClr val="bg1">
                    <a:lumMod val="85000"/>
                  </a:schemeClr>
                </a:solidFill>
              </a:rPr>
              <a:t>ADO.NET Data Services</a:t>
            </a:r>
            <a:endParaRPr lang="el-GR" dirty="0">
              <a:solidFill>
                <a:schemeClr val="bg1">
                  <a:lumMod val="85000"/>
                </a:schemeClr>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normAutofit fontScale="90000"/>
          </a:bodyPr>
          <a:lstStyle/>
          <a:p>
            <a:pPr algn="l"/>
            <a:r>
              <a:rPr lang="el-G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Δημιουργία βάσης δεδομένων</a:t>
            </a:r>
            <a:r>
              <a:rPr lang="en-US" dirty="0" smtClean="0"/>
              <a:t/>
            </a:r>
            <a:br>
              <a:rPr lang="en-US" dirty="0" smtClean="0"/>
            </a:br>
            <a:r>
              <a:rPr lang="el-GR" sz="3600" dirty="0" smtClean="0">
                <a:solidFill>
                  <a:srgbClr val="D70023"/>
                </a:solidFill>
              </a:rPr>
              <a:t>Σκέψεις πριν τη δημιουργία</a:t>
            </a:r>
            <a:r>
              <a:rPr lang="en-US" sz="3600" dirty="0" smtClean="0">
                <a:solidFill>
                  <a:srgbClr val="D70023"/>
                </a:solidFill>
              </a:rPr>
              <a:t> </a:t>
            </a:r>
            <a:endParaRPr lang="en-US" sz="3600" dirty="0">
              <a:solidFill>
                <a:srgbClr val="D70023"/>
              </a:solidFill>
            </a:endParaRPr>
          </a:p>
        </p:txBody>
      </p:sp>
      <p:sp>
        <p:nvSpPr>
          <p:cNvPr id="3" name="Content Placeholder 2"/>
          <p:cNvSpPr>
            <a:spLocks noGrp="1"/>
          </p:cNvSpPr>
          <p:nvPr>
            <p:ph idx="1"/>
          </p:nvPr>
        </p:nvSpPr>
        <p:spPr/>
        <p:txBody>
          <a:bodyPr/>
          <a:lstStyle/>
          <a:p>
            <a:r>
              <a:rPr lang="el-GR" dirty="0" smtClean="0">
                <a:solidFill>
                  <a:schemeClr val="bg1">
                    <a:lumMod val="85000"/>
                  </a:schemeClr>
                </a:solidFill>
              </a:rPr>
              <a:t>Συγκέντρωση πληροφοριών και σχεδίαση διαγράμματος</a:t>
            </a:r>
          </a:p>
          <a:p>
            <a:pPr lvl="1"/>
            <a:r>
              <a:rPr lang="el-GR" dirty="0" smtClean="0">
                <a:solidFill>
                  <a:schemeClr val="bg1">
                    <a:lumMod val="85000"/>
                  </a:schemeClr>
                </a:solidFill>
              </a:rPr>
              <a:t>Τι θα εξυπηρετεί η βάση δεδομένων?</a:t>
            </a:r>
          </a:p>
          <a:p>
            <a:pPr lvl="1"/>
            <a:r>
              <a:rPr lang="el-GR" dirty="0" smtClean="0">
                <a:solidFill>
                  <a:schemeClr val="bg1">
                    <a:lumMod val="85000"/>
                  </a:schemeClr>
                </a:solidFill>
              </a:rPr>
              <a:t>Τι θα αποθηκεύει?</a:t>
            </a:r>
            <a:endParaRPr lang="en-US" dirty="0" smtClean="0">
              <a:solidFill>
                <a:schemeClr val="bg1">
                  <a:lumMod val="85000"/>
                </a:schemeClr>
              </a:solidFill>
            </a:endParaRPr>
          </a:p>
          <a:p>
            <a:r>
              <a:rPr lang="el-GR" dirty="0" smtClean="0">
                <a:solidFill>
                  <a:schemeClr val="bg1">
                    <a:lumMod val="85000"/>
                  </a:schemeClr>
                </a:solidFill>
              </a:rPr>
              <a:t>Σχεδίαση προκύπτωντος σχεσιακού μοντέλου</a:t>
            </a:r>
          </a:p>
          <a:p>
            <a:pPr lvl="1"/>
            <a:r>
              <a:rPr lang="el-GR" dirty="0" smtClean="0">
                <a:solidFill>
                  <a:schemeClr val="bg1">
                    <a:lumMod val="85000"/>
                  </a:schemeClr>
                </a:solidFill>
              </a:rPr>
              <a:t>Με ποια μορφή θα αναπαριστάται η πληροφορία?</a:t>
            </a:r>
          </a:p>
          <a:p>
            <a:pPr lvl="1"/>
            <a:r>
              <a:rPr lang="el-GR" dirty="0" smtClean="0">
                <a:solidFill>
                  <a:schemeClr val="bg1">
                    <a:lumMod val="85000"/>
                  </a:schemeClr>
                </a:solidFill>
              </a:rPr>
              <a:t>Διαμόρφωση του σχήματος της βάσης</a:t>
            </a:r>
            <a:endParaRPr lang="el-GR" dirty="0">
              <a:solidFill>
                <a:schemeClr val="bg1">
                  <a:lumMod val="85000"/>
                </a:schemeClr>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1866</TotalTime>
  <Words>1147</Words>
  <Application>Microsoft Office PowerPoint</Application>
  <PresentationFormat>On-screen Show (4:3)</PresentationFormat>
  <Paragraphs>111</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Εισαγωγή στον SQL Server 2008</vt:lpstr>
      <vt:lpstr>SQL Server 2008 (“Katmai”) Συστατικά</vt:lpstr>
      <vt:lpstr>Εκδόσεις του SQL Server 2008 R2</vt:lpstr>
      <vt:lpstr>Νέα για τους developers</vt:lpstr>
      <vt:lpstr>Νέα για τους developers</vt:lpstr>
      <vt:lpstr>Εγκατάσταση</vt:lpstr>
      <vt:lpstr>T-SQL Queries Transact - Structured Query Language</vt:lpstr>
      <vt:lpstr>T-SQL Queries Πώς γράφονται και αυτοματοποιούνται</vt:lpstr>
      <vt:lpstr>Δημιουργία βάσης δεδομένων Σκέψεις πριν τη δημιουργία </vt:lpstr>
      <vt:lpstr>Δημιουργία βάσης για ιστοσελίδα με Blogs</vt:lpstr>
      <vt:lpstr>Ευχαριστώ!</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kingherc</dc:creator>
  <cp:lastModifiedBy>kingherc</cp:lastModifiedBy>
  <cp:revision>145</cp:revision>
  <dcterms:created xsi:type="dcterms:W3CDTF">2008-11-05T20:14:33Z</dcterms:created>
  <dcterms:modified xsi:type="dcterms:W3CDTF">2009-11-19T08:29:26Z</dcterms:modified>
</cp:coreProperties>
</file>