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2" r:id="rId9"/>
    <p:sldId id="263" r:id="rId10"/>
    <p:sldId id="267" r:id="rId11"/>
    <p:sldId id="264" r:id="rId12"/>
    <p:sldId id="268" r:id="rId13"/>
    <p:sldId id="269" r:id="rId14"/>
  </p:sldIdLst>
  <p:sldSz cx="9144000" cy="6858000" type="screen4x3"/>
  <p:notesSz cx="6858000" cy="1005205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78286" autoAdjust="0"/>
  </p:normalViewPr>
  <p:slideViewPr>
    <p:cSldViewPr>
      <p:cViewPr varScale="1">
        <p:scale>
          <a:sx n="72" d="100"/>
          <a:sy n="72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5858A-3F8B-4910-B17F-A377BDADDBB0}" type="datetimeFigureOut">
              <a:rPr lang="el-GR" smtClean="0"/>
              <a:pPr/>
              <a:t>16/6/2009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224D2-F250-4FC8-A276-9E2B52A0295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39BD4-2352-4BB9-AE4C-8AA6DF4FC31D}" type="datetimeFigureOut">
              <a:rPr lang="el-GR" smtClean="0"/>
              <a:pPr/>
              <a:t>16/6/2009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4063"/>
            <a:ext cx="5022850" cy="376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4724"/>
            <a:ext cx="5486400" cy="4523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2525E-1107-4919-9392-96EE03CD1CC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MathService/MathService.svc?wsdl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Κάνουμε</a:t>
            </a:r>
            <a:r>
              <a:rPr lang="el-GR" baseline="0" dirty="0" smtClean="0"/>
              <a:t> ακριβώς τα ίδια πράγματα όπως και στο </a:t>
            </a:r>
            <a:r>
              <a:rPr lang="en-US" baseline="0" dirty="0" smtClean="0"/>
              <a:t>demo1 </a:t>
            </a:r>
            <a:r>
              <a:rPr lang="el-GR" baseline="0" dirty="0" smtClean="0"/>
              <a:t>για νέο </a:t>
            </a:r>
            <a:r>
              <a:rPr lang="en-US" baseline="0" dirty="0" smtClean="0"/>
              <a:t>project. </a:t>
            </a:r>
            <a:r>
              <a:rPr lang="el-GR" baseline="0" dirty="0" smtClean="0"/>
              <a:t>Έπειτα:</a:t>
            </a:r>
            <a:endParaRPr lang="en-US" dirty="0" smtClean="0"/>
          </a:p>
          <a:p>
            <a:r>
              <a:rPr lang="el-GR" baseline="0" dirty="0" smtClean="0"/>
              <a:t>Αντιγράψτε τα εξής </a:t>
            </a:r>
            <a:r>
              <a:rPr lang="en-US" baseline="0" dirty="0" smtClean="0"/>
              <a:t>java </a:t>
            </a:r>
            <a:r>
              <a:rPr lang="el-GR" baseline="0" dirty="0" smtClean="0"/>
              <a:t>αρχεία που σας δίνω στον φάκελο </a:t>
            </a:r>
            <a:r>
              <a:rPr lang="en-US" baseline="0" dirty="0" smtClean="0"/>
              <a:t>demo2 </a:t>
            </a:r>
            <a:r>
              <a:rPr lang="el-GR" baseline="0" dirty="0" smtClean="0"/>
              <a:t>στον φάκελο </a:t>
            </a:r>
            <a:r>
              <a:rPr lang="en-US" baseline="0" dirty="0" err="1" smtClean="0"/>
              <a:t>src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σας.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DivideByZeroException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IJavaMathService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JavaMathService</a:t>
            </a:r>
            <a:endParaRPr lang="en-US" baseline="0" dirty="0" smtClean="0"/>
          </a:p>
          <a:p>
            <a:r>
              <a:rPr lang="el-GR" baseline="0" dirty="0" smtClean="0"/>
              <a:t>Δεξί κλικ στο </a:t>
            </a:r>
            <a:r>
              <a:rPr lang="en-US" baseline="0" dirty="0" err="1" smtClean="0"/>
              <a:t>JavaMathService</a:t>
            </a:r>
            <a:r>
              <a:rPr lang="en-US" baseline="0" dirty="0" smtClean="0"/>
              <a:t> &gt; Create Web Service.</a:t>
            </a:r>
            <a:r>
              <a:rPr lang="el-GR" baseline="0" dirty="0" smtClean="0"/>
              <a:t> Επιβεβαιώνουμε ότι είναι επιλεγμένο το </a:t>
            </a:r>
            <a:r>
              <a:rPr lang="en-US" baseline="0" dirty="0" smtClean="0"/>
              <a:t>axis2 </a:t>
            </a:r>
            <a:r>
              <a:rPr lang="el-GR" baseline="0" dirty="0" smtClean="0"/>
              <a:t>και πατάμε διαδοχικά </a:t>
            </a:r>
            <a:r>
              <a:rPr lang="en-US" baseline="0" dirty="0" smtClean="0"/>
              <a:t>next </a:t>
            </a:r>
            <a:r>
              <a:rPr lang="el-GR" baseline="0" dirty="0" smtClean="0"/>
              <a:t>μέχρι να τελειώσουμε με το πλαίσιο διαλόγου.</a:t>
            </a:r>
          </a:p>
          <a:p>
            <a:r>
              <a:rPr lang="el-GR" baseline="0" dirty="0" smtClean="0"/>
              <a:t>Βλέπουμε ότι έβαλε τα αρχεία της υπηρεσίας στον φάκελο </a:t>
            </a:r>
            <a:r>
              <a:rPr lang="en-US" baseline="0" dirty="0" smtClean="0"/>
              <a:t>/services/ </a:t>
            </a:r>
            <a:r>
              <a:rPr lang="el-GR" baseline="0" dirty="0" smtClean="0"/>
              <a:t>μαζί με το </a:t>
            </a:r>
            <a:r>
              <a:rPr lang="en-US" baseline="0" dirty="0" smtClean="0"/>
              <a:t>service.xml.</a:t>
            </a:r>
          </a:p>
          <a:p>
            <a:r>
              <a:rPr lang="el-GR" baseline="0" dirty="0" smtClean="0"/>
              <a:t>Τρέχουμε το αρχείο </a:t>
            </a:r>
            <a:r>
              <a:rPr lang="en-US" baseline="0" dirty="0" smtClean="0"/>
              <a:t>index.jsp </a:t>
            </a:r>
            <a:r>
              <a:rPr lang="el-GR" baseline="0" dirty="0" smtClean="0"/>
              <a:t>του </a:t>
            </a:r>
            <a:r>
              <a:rPr lang="en-US" baseline="0" dirty="0" smtClean="0"/>
              <a:t>axis2-web </a:t>
            </a:r>
            <a:r>
              <a:rPr lang="el-GR" baseline="0" dirty="0" smtClean="0"/>
              <a:t>και ανακαλύπτουμε την υπηρεσία ότι τρέχει και βλέπουμε και το </a:t>
            </a:r>
            <a:r>
              <a:rPr lang="en-US" baseline="0" dirty="0" err="1" smtClean="0"/>
              <a:t>wsdl</a:t>
            </a:r>
            <a:r>
              <a:rPr lang="en-US" baseline="0" dirty="0" smtClean="0"/>
              <a:t> </a:t>
            </a:r>
            <a:r>
              <a:rPr lang="el-GR" baseline="0" dirty="0" smtClean="0"/>
              <a:t>της.</a:t>
            </a:r>
          </a:p>
          <a:p>
            <a:r>
              <a:rPr lang="el-GR" baseline="0" dirty="0" smtClean="0"/>
              <a:t>Τεστάρουμε την υπηρεσία με απλό </a:t>
            </a:r>
            <a:r>
              <a:rPr lang="en-US" baseline="0" dirty="0" smtClean="0"/>
              <a:t>REST URL request</a:t>
            </a:r>
            <a:r>
              <a:rPr lang="el-GR" baseline="0" dirty="0" smtClean="0"/>
              <a:t>, π.χ.</a:t>
            </a:r>
            <a:r>
              <a:rPr lang="en-US" baseline="0" dirty="0" smtClean="0"/>
              <a:t>:</a:t>
            </a:r>
          </a:p>
          <a:p>
            <a:r>
              <a:rPr lang="en-US" baseline="0" dirty="0" smtClean="0"/>
              <a:t>	http://localhost:8080/JavaMathServicePOJO/services/JavaMathService/Add?a=2&amp;b=8</a:t>
            </a:r>
          </a:p>
          <a:p>
            <a:r>
              <a:rPr lang="el-GR" baseline="0" dirty="0" smtClean="0"/>
              <a:t>Φτιάχνουμε και έναν </a:t>
            </a:r>
            <a:r>
              <a:rPr lang="en-US" baseline="0" dirty="0" smtClean="0"/>
              <a:t>WCF Client </a:t>
            </a:r>
            <a:r>
              <a:rPr lang="el-GR" baseline="0" dirty="0" smtClean="0"/>
              <a:t>για να δείξουμε ότι δουλεύει και είναι </a:t>
            </a:r>
            <a:r>
              <a:rPr lang="en-US" baseline="0" dirty="0" smtClean="0"/>
              <a:t>interoperable</a:t>
            </a:r>
            <a:r>
              <a:rPr lang="el-GR" baseline="0" dirty="0" smtClean="0"/>
              <a:t>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Κάνουμε</a:t>
            </a:r>
            <a:r>
              <a:rPr lang="el-GR" baseline="0" dirty="0" smtClean="0"/>
              <a:t> ακριβώς τα ίδια πράγματα όπως και στο </a:t>
            </a:r>
            <a:r>
              <a:rPr lang="en-US" baseline="0" dirty="0" smtClean="0"/>
              <a:t>demo1 </a:t>
            </a:r>
            <a:r>
              <a:rPr lang="el-GR" baseline="0" dirty="0" smtClean="0"/>
              <a:t>για νέο </a:t>
            </a:r>
            <a:r>
              <a:rPr lang="en-US" baseline="0" dirty="0" smtClean="0"/>
              <a:t>project. </a:t>
            </a:r>
            <a:r>
              <a:rPr lang="el-GR" baseline="0" dirty="0" smtClean="0"/>
              <a:t>Έπειτα:</a:t>
            </a:r>
            <a:endParaRPr lang="en-US" dirty="0" smtClean="0"/>
          </a:p>
          <a:p>
            <a:r>
              <a:rPr lang="el-GR" baseline="0" dirty="0" smtClean="0"/>
              <a:t>Αντιγράψτε τα εξής </a:t>
            </a:r>
            <a:r>
              <a:rPr lang="en-US" baseline="0" dirty="0" smtClean="0"/>
              <a:t>java </a:t>
            </a:r>
            <a:r>
              <a:rPr lang="el-GR" baseline="0" dirty="0" smtClean="0"/>
              <a:t>αρχεία που σας δίνω στον φάκελο </a:t>
            </a:r>
            <a:r>
              <a:rPr lang="en-US" baseline="0" dirty="0" smtClean="0"/>
              <a:t>demo3 </a:t>
            </a:r>
            <a:r>
              <a:rPr lang="el-GR" baseline="0" dirty="0" smtClean="0"/>
              <a:t>στον φάκελο </a:t>
            </a:r>
            <a:r>
              <a:rPr lang="en-US" baseline="0" dirty="0" err="1" smtClean="0"/>
              <a:t>src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σας.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JavaMathService</a:t>
            </a:r>
            <a:endParaRPr lang="en-US" baseline="0" dirty="0" smtClean="0"/>
          </a:p>
          <a:p>
            <a:r>
              <a:rPr lang="el-GR" baseline="0" dirty="0" smtClean="0"/>
              <a:t>Δεξί κλικ στο </a:t>
            </a:r>
            <a:r>
              <a:rPr lang="en-US" baseline="0" dirty="0" err="1" smtClean="0"/>
              <a:t>JavaMathService</a:t>
            </a:r>
            <a:r>
              <a:rPr lang="en-US" baseline="0" dirty="0" smtClean="0"/>
              <a:t> &gt; Create Web Service, </a:t>
            </a:r>
            <a:r>
              <a:rPr lang="el-GR" baseline="0" dirty="0" smtClean="0"/>
              <a:t>όπως και στο </a:t>
            </a:r>
            <a:r>
              <a:rPr lang="en-US" baseline="0" dirty="0" smtClean="0"/>
              <a:t>demo2.</a:t>
            </a:r>
          </a:p>
          <a:p>
            <a:r>
              <a:rPr lang="el-GR" baseline="0" dirty="0" smtClean="0"/>
              <a:t>Επιβεβαιώνουμε ότι το </a:t>
            </a:r>
            <a:r>
              <a:rPr lang="en-US" baseline="0" dirty="0" smtClean="0"/>
              <a:t>service </a:t>
            </a:r>
            <a:r>
              <a:rPr lang="el-GR" baseline="0" dirty="0" smtClean="0"/>
              <a:t>τρέχει μέσα από την ιστοσελίδα του </a:t>
            </a:r>
            <a:r>
              <a:rPr lang="en-US" baseline="0" dirty="0" smtClean="0"/>
              <a:t>axis2. </a:t>
            </a:r>
            <a:r>
              <a:rPr lang="el-GR" baseline="0" dirty="0" smtClean="0"/>
              <a:t>Αντιγράφουμε το </a:t>
            </a:r>
            <a:r>
              <a:rPr lang="en-US" baseline="0" dirty="0" smtClean="0"/>
              <a:t>URL </a:t>
            </a:r>
            <a:r>
              <a:rPr lang="el-GR" baseline="0" dirty="0" smtClean="0"/>
              <a:t>του </a:t>
            </a:r>
            <a:r>
              <a:rPr lang="en-US" baseline="0" dirty="0" err="1" smtClean="0"/>
              <a:t>wsdl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l-GR" baseline="0" dirty="0" smtClean="0"/>
              <a:t>Εγκαθιστούμε το δωρεάν λογισμικό </a:t>
            </a:r>
            <a:r>
              <a:rPr lang="en-US" baseline="0" dirty="0" err="1" smtClean="0"/>
              <a:t>soapUI</a:t>
            </a:r>
            <a:r>
              <a:rPr lang="en-US" baseline="0" dirty="0" smtClean="0"/>
              <a:t>. </a:t>
            </a:r>
            <a:r>
              <a:rPr lang="el-GR" baseline="0" dirty="0" smtClean="0"/>
              <a:t>Φτιάχνουμε ένα καινούργιο </a:t>
            </a:r>
            <a:r>
              <a:rPr lang="en-US" baseline="0" dirty="0" smtClean="0"/>
              <a:t>project, </a:t>
            </a:r>
            <a:r>
              <a:rPr lang="el-GR" baseline="0" dirty="0" smtClean="0"/>
              <a:t>κάνοντας επικόλληση του </a:t>
            </a:r>
            <a:r>
              <a:rPr lang="en-US" baseline="0" dirty="0" smtClean="0"/>
              <a:t>URL </a:t>
            </a:r>
            <a:r>
              <a:rPr lang="el-GR" baseline="0" dirty="0" smtClean="0"/>
              <a:t>του </a:t>
            </a:r>
            <a:r>
              <a:rPr lang="en-US" baseline="0" dirty="0" err="1" smtClean="0"/>
              <a:t>wsdl</a:t>
            </a:r>
            <a:r>
              <a:rPr lang="en-US" baseline="0" dirty="0" smtClean="0"/>
              <a:t>.</a:t>
            </a:r>
          </a:p>
          <a:p>
            <a:r>
              <a:rPr lang="el-GR" baseline="0" dirty="0" smtClean="0"/>
              <a:t>Έπειτα τεστάρουμε τη μέθοδο </a:t>
            </a:r>
            <a:r>
              <a:rPr lang="en-US" baseline="0" dirty="0" smtClean="0"/>
              <a:t>Add </a:t>
            </a:r>
            <a:r>
              <a:rPr lang="el-GR" baseline="0" dirty="0" smtClean="0"/>
              <a:t>με το εξής </a:t>
            </a:r>
            <a:r>
              <a:rPr lang="en-US" baseline="0" dirty="0" smtClean="0"/>
              <a:t>SOAP 1.2 request:</a:t>
            </a:r>
          </a:p>
          <a:p>
            <a:endParaRPr lang="en-US" baseline="0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soap:Envelope</a:t>
            </a:r>
            <a:r>
              <a:rPr lang="en-US" dirty="0" smtClean="0"/>
              <a:t> </a:t>
            </a:r>
            <a:r>
              <a:rPr lang="en-US" dirty="0" err="1" smtClean="0"/>
              <a:t>xmlns:soap</a:t>
            </a:r>
            <a:r>
              <a:rPr lang="en-US" dirty="0" smtClean="0"/>
              <a:t>="http://www.w3.org/2003/05/soap-envelope" </a:t>
            </a:r>
            <a:r>
              <a:rPr lang="en-US" dirty="0" err="1" smtClean="0"/>
              <a:t>xmlns:axis</a:t>
            </a:r>
            <a:r>
              <a:rPr lang="en-US" dirty="0" smtClean="0"/>
              <a:t>="http://ws.apache.org/axis2"&gt;</a:t>
            </a:r>
          </a:p>
          <a:p>
            <a:r>
              <a:rPr lang="en-US" dirty="0" smtClean="0"/>
              <a:t>   &lt;</a:t>
            </a:r>
            <a:r>
              <a:rPr lang="en-US" dirty="0" err="1" smtClean="0"/>
              <a:t>soap:Header</a:t>
            </a:r>
            <a:r>
              <a:rPr lang="en-US" dirty="0" smtClean="0"/>
              <a:t>/&gt;</a:t>
            </a:r>
          </a:p>
          <a:p>
            <a:r>
              <a:rPr lang="en-US" dirty="0" smtClean="0"/>
              <a:t>   &lt;</a:t>
            </a:r>
            <a:r>
              <a:rPr lang="en-US" dirty="0" err="1" smtClean="0"/>
              <a:t>soap:Body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&lt;</a:t>
            </a:r>
            <a:r>
              <a:rPr lang="en-US" dirty="0" err="1" smtClean="0"/>
              <a:t>axis:Add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axis:element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  		&lt;</a:t>
            </a:r>
            <a:r>
              <a:rPr lang="en-US" dirty="0" err="1" smtClean="0"/>
              <a:t>axis:element</a:t>
            </a:r>
            <a:r>
              <a:rPr lang="en-US" dirty="0" smtClean="0"/>
              <a:t>&gt;3&lt;/</a:t>
            </a:r>
            <a:r>
              <a:rPr lang="en-US" dirty="0" err="1" smtClean="0"/>
              <a:t>axis:element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	&lt;</a:t>
            </a:r>
            <a:r>
              <a:rPr lang="en-US" dirty="0" err="1" smtClean="0"/>
              <a:t>axis:element</a:t>
            </a:r>
            <a:r>
              <a:rPr lang="en-US" dirty="0" smtClean="0"/>
              <a:t>&gt;5&lt;/</a:t>
            </a:r>
            <a:r>
              <a:rPr lang="en-US" dirty="0" err="1" smtClean="0"/>
              <a:t>axis:element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&lt;/</a:t>
            </a:r>
            <a:r>
              <a:rPr lang="en-US" dirty="0" err="1" smtClean="0"/>
              <a:t>axis:element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&lt;/</a:t>
            </a:r>
            <a:r>
              <a:rPr lang="en-US" dirty="0" err="1" smtClean="0"/>
              <a:t>axis:Add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&lt;/</a:t>
            </a:r>
            <a:r>
              <a:rPr lang="en-US" dirty="0" err="1" smtClean="0"/>
              <a:t>soap:Body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soap:Envelope</a:t>
            </a:r>
            <a:r>
              <a:rPr lang="en-US" dirty="0" smtClean="0"/>
              <a:t>&gt;</a:t>
            </a:r>
          </a:p>
          <a:p>
            <a:endParaRPr lang="en-US" dirty="0" smtClean="0"/>
          </a:p>
          <a:p>
            <a:r>
              <a:rPr lang="el-GR" dirty="0" smtClean="0"/>
              <a:t>Θα μας γυρίσει σωστά</a:t>
            </a:r>
            <a:r>
              <a:rPr lang="el-GR" baseline="0" dirty="0" smtClean="0"/>
              <a:t> το αποτέλεσμα. Δοκιμάστε να βάλετε άλλη μορφή στο </a:t>
            </a:r>
            <a:r>
              <a:rPr lang="en-US" baseline="0" dirty="0" smtClean="0"/>
              <a:t>request, </a:t>
            </a:r>
            <a:r>
              <a:rPr lang="el-GR" baseline="0" dirty="0" smtClean="0"/>
              <a:t>θα δείτε ότι ο κώδικας </a:t>
            </a:r>
            <a:r>
              <a:rPr lang="en-US" baseline="0" dirty="0" smtClean="0"/>
              <a:t>java </a:t>
            </a:r>
            <a:r>
              <a:rPr lang="el-GR" baseline="0" dirty="0" smtClean="0"/>
              <a:t>που είχαμε γράψει θα «σκάσει» και θα γυρίσει πίσω ένα </a:t>
            </a:r>
            <a:r>
              <a:rPr lang="en-US" baseline="0" dirty="0" smtClean="0"/>
              <a:t>response </a:t>
            </a:r>
            <a:r>
              <a:rPr lang="el-GR" baseline="0" dirty="0" smtClean="0"/>
              <a:t>που λέει ότι υπήρξε κάποιο </a:t>
            </a:r>
            <a:r>
              <a:rPr lang="en-US" baseline="0" smtClean="0"/>
              <a:t>exception.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12</a:t>
            </a:fld>
            <a:endParaRPr lang="el-G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Οδηγίες</a:t>
            </a:r>
            <a:r>
              <a:rPr lang="el-GR" baseline="0" dirty="0" smtClean="0"/>
              <a:t> εγκατάστασης:</a:t>
            </a:r>
          </a:p>
          <a:p>
            <a:endParaRPr lang="en-US" baseline="0" dirty="0" smtClean="0"/>
          </a:p>
          <a:p>
            <a:r>
              <a:rPr lang="en-US" baseline="0" dirty="0" smtClean="0"/>
              <a:t>- </a:t>
            </a:r>
            <a:r>
              <a:rPr lang="el-GR" baseline="0" dirty="0" smtClean="0"/>
              <a:t>Κατ’ αρχήν θα πρέπει να έχετε εγκαταστήσει τον </a:t>
            </a:r>
            <a:r>
              <a:rPr lang="en-US" baseline="0" dirty="0" smtClean="0"/>
              <a:t>tomcat </a:t>
            </a:r>
            <a:r>
              <a:rPr lang="el-GR" baseline="0" dirty="0" smtClean="0"/>
              <a:t>(εμείς έχουμε βάλει το 6.0) και το </a:t>
            </a:r>
            <a:r>
              <a:rPr lang="en-US" baseline="0" dirty="0" smtClean="0"/>
              <a:t>JDK.</a:t>
            </a:r>
            <a:endParaRPr lang="el-GR" baseline="0" dirty="0" smtClean="0"/>
          </a:p>
          <a:p>
            <a:pPr>
              <a:buFontTx/>
              <a:buChar char="-"/>
            </a:pPr>
            <a:r>
              <a:rPr lang="el-GR" baseline="0" dirty="0" smtClean="0"/>
              <a:t> Κατεβάζετε το </a:t>
            </a:r>
            <a:r>
              <a:rPr lang="en-US" baseline="0" dirty="0" smtClean="0"/>
              <a:t>axis2 “Standard Binary Distribution” </a:t>
            </a:r>
            <a:r>
              <a:rPr lang="el-GR" baseline="0" dirty="0" smtClean="0"/>
              <a:t>από το </a:t>
            </a:r>
            <a:r>
              <a:rPr lang="en-US" baseline="0" dirty="0" smtClean="0"/>
              <a:t>http://ws.apache.org/axis2/</a:t>
            </a:r>
            <a:r>
              <a:rPr lang="el-GR" baseline="0" dirty="0" smtClean="0"/>
              <a:t>. Το κάνετε </a:t>
            </a:r>
            <a:r>
              <a:rPr lang="en-US" baseline="0" dirty="0" smtClean="0"/>
              <a:t>extract </a:t>
            </a:r>
            <a:r>
              <a:rPr lang="el-GR" baseline="0" dirty="0" smtClean="0"/>
              <a:t>π.χ. στο </a:t>
            </a:r>
            <a:r>
              <a:rPr lang="en-US" baseline="0" dirty="0" smtClean="0"/>
              <a:t>C:\Program Files\Java\axis2-1.5</a:t>
            </a:r>
            <a:r>
              <a:rPr lang="el-GR" baseline="0" dirty="0" smtClean="0"/>
              <a:t>.</a:t>
            </a:r>
          </a:p>
          <a:p>
            <a:pPr>
              <a:buFontTx/>
              <a:buChar char="-"/>
            </a:pPr>
            <a:r>
              <a:rPr lang="el-GR" baseline="0" dirty="0" smtClean="0"/>
              <a:t> Διαβάστε τις οδηγίες εγκατάστασης του </a:t>
            </a:r>
            <a:r>
              <a:rPr lang="en-US" baseline="0" dirty="0" smtClean="0"/>
              <a:t>axis2</a:t>
            </a:r>
            <a:r>
              <a:rPr lang="el-GR" baseline="0" dirty="0" smtClean="0"/>
              <a:t> στο </a:t>
            </a:r>
            <a:r>
              <a:rPr lang="en-US" baseline="0" dirty="0" smtClean="0"/>
              <a:t>http://ws.apache.org/axis2/1_4/installationguide.html</a:t>
            </a:r>
            <a:r>
              <a:rPr lang="el-GR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l-GR" baseline="0" dirty="0" smtClean="0"/>
              <a:t>Θα πρέπει ουσιαστικά να έχετε τις εξής</a:t>
            </a:r>
            <a:r>
              <a:rPr lang="en-US" baseline="0" dirty="0" smtClean="0"/>
              <a:t> </a:t>
            </a:r>
            <a:r>
              <a:rPr lang="el-GR" baseline="0" dirty="0" smtClean="0"/>
              <a:t>παρόμοιες </a:t>
            </a:r>
            <a:r>
              <a:rPr lang="en-US" baseline="0" dirty="0" smtClean="0"/>
              <a:t>system environmental variables:</a:t>
            </a:r>
          </a:p>
          <a:p>
            <a:pPr>
              <a:buFontTx/>
              <a:buNone/>
            </a:pPr>
            <a:r>
              <a:rPr lang="en-US" dirty="0" smtClean="0"/>
              <a:t>AXIS2_HOME: C:\Program Files\Java\axis2-1.5</a:t>
            </a:r>
          </a:p>
          <a:p>
            <a:pPr>
              <a:buFontTx/>
              <a:buNone/>
            </a:pPr>
            <a:r>
              <a:rPr lang="en-US" dirty="0" smtClean="0"/>
              <a:t>CATALINA_HOME: C:\apache-tomcat-6.0.20</a:t>
            </a:r>
          </a:p>
          <a:p>
            <a:pPr>
              <a:buFontTx/>
              <a:buNone/>
            </a:pPr>
            <a:r>
              <a:rPr lang="en-US" dirty="0" smtClean="0"/>
              <a:t>CLASSPATH: .;C:\apache-tomcat-6.0.20\lib\*</a:t>
            </a:r>
          </a:p>
          <a:p>
            <a:pPr>
              <a:buFontTx/>
              <a:buNone/>
            </a:pPr>
            <a:r>
              <a:rPr lang="en-US" dirty="0" smtClean="0"/>
              <a:t>JAVA_HOME: C:\Program Files\Java\jdk1.6.0_14</a:t>
            </a:r>
          </a:p>
          <a:p>
            <a:pPr>
              <a:buFontTx/>
              <a:buNone/>
            </a:pPr>
            <a:r>
              <a:rPr lang="en-US" dirty="0" smtClean="0"/>
              <a:t>JRE_HOME: C:\Program Files\Java\jre6</a:t>
            </a:r>
            <a:endParaRPr lang="el-GR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l-GR" dirty="0" smtClean="0"/>
              <a:t>Το .</a:t>
            </a:r>
            <a:r>
              <a:rPr lang="en-US" dirty="0" smtClean="0"/>
              <a:t>war </a:t>
            </a:r>
            <a:r>
              <a:rPr lang="el-GR" dirty="0" smtClean="0"/>
              <a:t>είτε το βάζετε στον </a:t>
            </a:r>
            <a:r>
              <a:rPr lang="en-US" dirty="0" smtClean="0"/>
              <a:t>tomcat, </a:t>
            </a:r>
            <a:r>
              <a:rPr lang="el-GR" dirty="0" smtClean="0"/>
              <a:t>είτε το αφήνετε στο</a:t>
            </a:r>
            <a:r>
              <a:rPr lang="el-GR" baseline="0" dirty="0" smtClean="0"/>
              <a:t> </a:t>
            </a:r>
            <a:r>
              <a:rPr lang="en-US" baseline="0" dirty="0" smtClean="0"/>
              <a:t>eclipse </a:t>
            </a:r>
            <a:r>
              <a:rPr lang="el-GR" baseline="0" dirty="0" smtClean="0"/>
              <a:t>που αυτόματα θα το προσθέτει σε κάθε </a:t>
            </a:r>
            <a:r>
              <a:rPr lang="en-US" baseline="0" dirty="0" smtClean="0"/>
              <a:t>dynamic web project</a:t>
            </a:r>
            <a:r>
              <a:rPr lang="el-GR" baseline="0" dirty="0" smtClean="0"/>
              <a:t> που θέλετε να χρησιμοποιήσετε το </a:t>
            </a:r>
            <a:r>
              <a:rPr lang="en-US" baseline="0" dirty="0" smtClean="0"/>
              <a:t>axis2.</a:t>
            </a:r>
            <a:endParaRPr lang="el-GR" baseline="0" dirty="0" smtClean="0"/>
          </a:p>
          <a:p>
            <a:pPr>
              <a:buFontTx/>
              <a:buChar char="-"/>
            </a:pPr>
            <a:endParaRPr lang="el-GR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l-GR" baseline="0" dirty="0" smtClean="0"/>
              <a:t>Σημείωση: Αν τυχόν στη συνέχεια, σας παραπονεθεί το </a:t>
            </a:r>
            <a:r>
              <a:rPr lang="en-US" baseline="0" dirty="0" smtClean="0"/>
              <a:t>axis2 </a:t>
            </a:r>
            <a:r>
              <a:rPr lang="el-GR" baseline="0" dirty="0" smtClean="0"/>
              <a:t>ότι δεν βρίσκει κάποια κλάση </a:t>
            </a:r>
            <a:r>
              <a:rPr lang="en-US" baseline="0" dirty="0" err="1" smtClean="0"/>
              <a:t>httpResponse</a:t>
            </a:r>
            <a:r>
              <a:rPr lang="en-US" baseline="0" dirty="0" smtClean="0"/>
              <a:t>, </a:t>
            </a:r>
            <a:r>
              <a:rPr lang="el-GR" baseline="0" dirty="0" smtClean="0"/>
              <a:t>τότε προσπαθήστε να κάνετε αυτό που έκανα και εγώ: Πάρτε το αρχείο </a:t>
            </a:r>
            <a:r>
              <a:rPr lang="en-US" baseline="0" dirty="0" smtClean="0"/>
              <a:t>httpcore-4.0-alpha5.jar</a:t>
            </a:r>
            <a:r>
              <a:rPr lang="el-GR" baseline="0" dirty="0" smtClean="0"/>
              <a:t> που σας συμπεριλαμβάνω, και κάντε το επικόλληση στο </a:t>
            </a:r>
            <a:r>
              <a:rPr lang="en-US" baseline="0" dirty="0" smtClean="0"/>
              <a:t>C:\apache-tomcat-6.0.20\lib</a:t>
            </a:r>
            <a:r>
              <a:rPr lang="el-GR" baseline="0" dirty="0" smtClean="0"/>
              <a:t> (αυτήν την τοποθεσία την έχουμε βάλει στο </a:t>
            </a:r>
            <a:r>
              <a:rPr lang="en-US" baseline="0" dirty="0" smtClean="0"/>
              <a:t>CLASSPATH).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- Εκκίνηση </a:t>
            </a:r>
            <a:r>
              <a:rPr lang="en-US" dirty="0" smtClean="0"/>
              <a:t>WCF </a:t>
            </a:r>
            <a:r>
              <a:rPr lang="en-US" dirty="0" err="1" smtClean="0"/>
              <a:t>MathService</a:t>
            </a:r>
            <a:r>
              <a:rPr lang="en-US" dirty="0" smtClean="0"/>
              <a:t>, </a:t>
            </a:r>
            <a:r>
              <a:rPr lang="el-GR" dirty="0" smtClean="0"/>
              <a:t>όπως</a:t>
            </a:r>
            <a:r>
              <a:rPr lang="el-GR" baseline="0" dirty="0" smtClean="0"/>
              <a:t> το είχε δείξει ο </a:t>
            </a:r>
            <a:r>
              <a:rPr lang="el-GR" baseline="0" dirty="0" err="1" smtClean="0"/>
              <a:t>μιχάλης</a:t>
            </a:r>
            <a:r>
              <a:rPr lang="el-GR" baseline="0" dirty="0" smtClean="0"/>
              <a:t> στην προηγούμενη παρουσίαση. Τρέχει στον </a:t>
            </a:r>
            <a:r>
              <a:rPr lang="en-US" baseline="0" dirty="0" smtClean="0"/>
              <a:t>IIS </a:t>
            </a:r>
            <a:r>
              <a:rPr lang="el-GR" baseline="0" dirty="0" smtClean="0"/>
              <a:t>στην εξής τοποθεσία: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http://localhost/MathService/MathService.svc?wsdl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l-GR" dirty="0" smtClean="0"/>
              <a:t>Εκκίνηση </a:t>
            </a:r>
            <a:r>
              <a:rPr lang="en-US" dirty="0" smtClean="0"/>
              <a:t>Eclipse </a:t>
            </a:r>
            <a:r>
              <a:rPr lang="el-GR" dirty="0" smtClean="0"/>
              <a:t>και ρύθμιση </a:t>
            </a:r>
            <a:r>
              <a:rPr lang="en-US" dirty="0" smtClean="0"/>
              <a:t>preferences</a:t>
            </a:r>
          </a:p>
          <a:p>
            <a:pPr lvl="1">
              <a:buFontTx/>
              <a:buChar char="-"/>
            </a:pPr>
            <a:r>
              <a:rPr lang="en-US" dirty="0" smtClean="0"/>
              <a:t>Windows</a:t>
            </a:r>
            <a:r>
              <a:rPr lang="en-US" baseline="0" dirty="0" smtClean="0"/>
              <a:t> &gt; Preferences &gt; Web Services &gt; Axis2 Preferences &gt; Axis2 Runtime Location = C:\Program Files\Java\axis2-1.5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Windows</a:t>
            </a:r>
            <a:r>
              <a:rPr lang="en-US" baseline="0" dirty="0" smtClean="0"/>
              <a:t> &gt; Preferences &gt; Web Services &gt; Server and runtime &gt; Web Services Runtime = axis2.</a:t>
            </a:r>
            <a:endParaRPr lang="en-US" dirty="0" smtClean="0"/>
          </a:p>
          <a:p>
            <a:r>
              <a:rPr lang="en-US" dirty="0" smtClean="0"/>
              <a:t>-New dynamic web project.</a:t>
            </a:r>
            <a:r>
              <a:rPr lang="en-US" baseline="0" dirty="0" smtClean="0"/>
              <a:t> </a:t>
            </a:r>
            <a:r>
              <a:rPr lang="el-GR" baseline="0" dirty="0" smtClean="0"/>
              <a:t>Στο πλαίσιο δημιουργίας:</a:t>
            </a:r>
          </a:p>
          <a:p>
            <a:pPr lvl="1"/>
            <a:r>
              <a:rPr lang="en-US" baseline="0" dirty="0" smtClean="0"/>
              <a:t>Target Runtime &gt; New. </a:t>
            </a:r>
            <a:r>
              <a:rPr lang="el-GR" baseline="0" dirty="0" smtClean="0"/>
              <a:t>Ορίζετε τον </a:t>
            </a:r>
            <a:r>
              <a:rPr lang="en-US" baseline="0" dirty="0" smtClean="0"/>
              <a:t>apache tomcat 6 &gt; Next. </a:t>
            </a:r>
            <a:r>
              <a:rPr lang="el-GR" baseline="0" dirty="0" smtClean="0"/>
              <a:t>Βάζετε που τον έχετε εγκαταστήσει π.χ. </a:t>
            </a:r>
            <a:r>
              <a:rPr lang="en-US" baseline="0" dirty="0" smtClean="0"/>
              <a:t>C:\apache-tomcat-6.0.20</a:t>
            </a:r>
            <a:r>
              <a:rPr lang="el-GR" baseline="0" dirty="0" smtClean="0"/>
              <a:t>.</a:t>
            </a:r>
          </a:p>
          <a:p>
            <a:pPr lvl="1"/>
            <a:r>
              <a:rPr lang="en-US" baseline="0" dirty="0" smtClean="0"/>
              <a:t>Configuration &gt; Modify. </a:t>
            </a:r>
            <a:r>
              <a:rPr lang="el-GR" baseline="0" dirty="0" smtClean="0"/>
              <a:t>Τσεκάρετε το </a:t>
            </a:r>
            <a:r>
              <a:rPr lang="en-US" baseline="0" dirty="0" smtClean="0"/>
              <a:t>facet “axis2 web services”. </a:t>
            </a:r>
            <a:r>
              <a:rPr lang="el-GR" baseline="0" dirty="0" smtClean="0"/>
              <a:t>(αυτό προθέτει την ιστοσελίδα του </a:t>
            </a:r>
            <a:r>
              <a:rPr lang="en-US" baseline="0" dirty="0" smtClean="0"/>
              <a:t>axis2 </a:t>
            </a:r>
            <a:r>
              <a:rPr lang="el-GR" baseline="0" dirty="0" smtClean="0"/>
              <a:t>και τα απαραίτητα .</a:t>
            </a:r>
            <a:r>
              <a:rPr lang="en-US" baseline="0" dirty="0" smtClean="0"/>
              <a:t>jars </a:t>
            </a:r>
            <a:r>
              <a:rPr lang="el-GR" baseline="0" dirty="0" smtClean="0"/>
              <a:t>του στο </a:t>
            </a:r>
            <a:r>
              <a:rPr lang="en-US" baseline="0" dirty="0" err="1" smtClean="0"/>
              <a:t>WebContent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σας).</a:t>
            </a:r>
          </a:p>
          <a:p>
            <a:r>
              <a:rPr lang="el-GR" dirty="0" smtClean="0"/>
              <a:t>Δεξί</a:t>
            </a:r>
            <a:r>
              <a:rPr lang="el-GR" baseline="0" dirty="0" smtClean="0"/>
              <a:t> κλικ στον φάκελο </a:t>
            </a:r>
            <a:r>
              <a:rPr lang="en-US" baseline="0" dirty="0" err="1" smtClean="0"/>
              <a:t>src</a:t>
            </a:r>
            <a:r>
              <a:rPr lang="en-US" baseline="0" dirty="0" smtClean="0"/>
              <a:t> &gt; New &gt; Other &gt; Web Services &gt; </a:t>
            </a:r>
            <a:r>
              <a:rPr lang="en-US" dirty="0" smtClean="0"/>
              <a:t>Web Service Client.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 smtClean="0"/>
              <a:t>Βάλτε</a:t>
            </a:r>
            <a:r>
              <a:rPr lang="el-GR" baseline="0" dirty="0" smtClean="0"/>
              <a:t> εδώ το </a:t>
            </a:r>
            <a:r>
              <a:rPr lang="en-US" baseline="0" dirty="0" err="1" smtClean="0"/>
              <a:t>wdsl</a:t>
            </a:r>
            <a:r>
              <a:rPr lang="en-US" baseline="0" dirty="0" smtClean="0"/>
              <a:t>: </a:t>
            </a:r>
            <a:r>
              <a:rPr lang="en-US" dirty="0" smtClean="0">
                <a:hlinkClick r:id="rId3"/>
              </a:rPr>
              <a:t>http://localhost/MathService/MathService.svc?wsdl</a:t>
            </a:r>
            <a:endParaRPr lang="en-US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 smtClean="0"/>
              <a:t>Βεβαιωθείτε ότι</a:t>
            </a:r>
            <a:r>
              <a:rPr lang="el-GR" baseline="0" dirty="0" smtClean="0"/>
              <a:t> χρησιμοποιεί το </a:t>
            </a:r>
            <a:r>
              <a:rPr lang="en-US" baseline="0" dirty="0" smtClean="0"/>
              <a:t>axis2 </a:t>
            </a:r>
            <a:r>
              <a:rPr lang="el-GR" baseline="0" dirty="0" smtClean="0"/>
              <a:t>και πατήστε </a:t>
            </a:r>
            <a:r>
              <a:rPr lang="en-US" baseline="0" dirty="0" smtClean="0"/>
              <a:t>finish. </a:t>
            </a:r>
            <a:r>
              <a:rPr lang="el-GR" baseline="0" dirty="0" smtClean="0"/>
              <a:t>Σας φτιάχνει τις απαραίτητες κλάσεις για την κλήση των </a:t>
            </a:r>
            <a:r>
              <a:rPr lang="en-US" baseline="0" dirty="0" smtClean="0"/>
              <a:t>web services.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baseline="0" dirty="0" smtClean="0"/>
              <a:t>Πάρτε τα </a:t>
            </a:r>
            <a:r>
              <a:rPr lang="en-US" baseline="0" dirty="0" smtClean="0"/>
              <a:t>.</a:t>
            </a:r>
            <a:r>
              <a:rPr lang="en-US" baseline="0" dirty="0" err="1" smtClean="0"/>
              <a:t>jsps</a:t>
            </a:r>
            <a:r>
              <a:rPr lang="en-US" baseline="0" dirty="0" smtClean="0"/>
              <a:t> </a:t>
            </a:r>
            <a:r>
              <a:rPr lang="el-GR" baseline="0" dirty="0" smtClean="0"/>
              <a:t>από το φάκελο </a:t>
            </a:r>
            <a:r>
              <a:rPr lang="en-US" baseline="0" dirty="0" smtClean="0"/>
              <a:t>demo1 </a:t>
            </a:r>
            <a:r>
              <a:rPr lang="el-GR" baseline="0" dirty="0" smtClean="0"/>
              <a:t>που σας έδωσα και βάλτε τα στο </a:t>
            </a:r>
            <a:r>
              <a:rPr lang="en-US" baseline="0" dirty="0" err="1" smtClean="0"/>
              <a:t>WebContent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σας. </a:t>
            </a:r>
            <a:r>
              <a:rPr lang="en-US" baseline="0" dirty="0" smtClean="0"/>
              <a:t>Refresh </a:t>
            </a:r>
            <a:r>
              <a:rPr lang="el-GR" baseline="0" dirty="0" smtClean="0"/>
              <a:t>στο </a:t>
            </a:r>
            <a:r>
              <a:rPr lang="en-US" baseline="0" dirty="0" smtClean="0"/>
              <a:t>Eclipse </a:t>
            </a:r>
            <a:r>
              <a:rPr lang="el-GR" baseline="0" dirty="0" smtClean="0"/>
              <a:t>και πλέον μπορείτε να δείτε το αποτέλεσμα απλά πατώντας δεξί κλικ στην </a:t>
            </a:r>
            <a:r>
              <a:rPr lang="en-US" baseline="0" dirty="0" smtClean="0"/>
              <a:t>index.jsp &gt; Run As &gt; Run on Server &gt; Finish.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9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C3BA0F-F78A-4B67-A4C2-7FCEF1989DE2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392F08-2995-4EA2-8BE4-D0E923313168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210198-9CBF-4DE0-958D-6D13EFB5AA0E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ED73E-733C-46EB-BFE6-CCCCEF094815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EB5C1-ED69-4769-ACED-7432FB3D9AA8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134760-5EA0-44E7-ABA6-34FE881E0C70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C9E685-A01D-454A-A33B-4E3F7E62EAB8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5B149-194A-4BA6-B32A-6C9C17C173F9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3CF4D7-0900-4D4B-8E71-CBD7309C1384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9B15A3-1FAD-4339-8A98-2141A81F4961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1BA4AA-8BB9-4AD3-81F3-FE363755F7B5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016748-12D2-4495-84AC-DE23117E32D5}" type="datetime1">
              <a:rPr lang="el-GR" smtClean="0"/>
              <a:pPr/>
              <a:t>16/6/2009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guru.gr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tudentguru.gr/blogs/kingherc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Apache Axis2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Διαδικτυακές υπηρεσίες βασισμένες σε </a:t>
            </a:r>
            <a:r>
              <a:rPr lang="en-US" dirty="0" smtClean="0"/>
              <a:t>Java</a:t>
            </a:r>
            <a:endParaRPr lang="el-GR" dirty="0"/>
          </a:p>
        </p:txBody>
      </p:sp>
      <p:pic>
        <p:nvPicPr>
          <p:cNvPr id="1027" name="Picture 3" descr="C:\Users\kingherc\Desktop\WCF presentation\mine\web-servic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5016"/>
            <a:ext cx="1214446" cy="121444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643050"/>
            <a:ext cx="1590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43042" y="5857892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Δικτυακός Προγραμματισμός, ΣΗΜΜΥ ΕΜΠ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16/06/09</a:t>
            </a:r>
            <a:endParaRPr lang="el-GR" dirty="0" smtClean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Ηρακλής Ψαρουδάκης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10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 smtClean="0"/>
              <a:t>JavaMathServicePOJO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smtClean="0"/>
              <a:t>WCF Client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POJO, Plain Old Java Objects</a:t>
            </a:r>
          </a:p>
          <a:p>
            <a:pPr lvl="1"/>
            <a:r>
              <a:rPr lang="el-GR" dirty="0" smtClean="0"/>
              <a:t>Το </a:t>
            </a:r>
            <a:r>
              <a:rPr lang="en-US" dirty="0" smtClean="0"/>
              <a:t>axis2 </a:t>
            </a:r>
            <a:r>
              <a:rPr lang="el-GR" dirty="0" smtClean="0"/>
              <a:t>φτιάχνει τα πάντα από τον κώδικα</a:t>
            </a:r>
          </a:p>
          <a:p>
            <a:r>
              <a:rPr lang="en-US" dirty="0" smtClean="0"/>
              <a:t>WSDL2Java</a:t>
            </a:r>
          </a:p>
          <a:p>
            <a:pPr lvl="1"/>
            <a:r>
              <a:rPr lang="el-GR" dirty="0" smtClean="0"/>
              <a:t>Φτιάχνετε το </a:t>
            </a:r>
            <a:r>
              <a:rPr lang="en-US" dirty="0" err="1" smtClean="0"/>
              <a:t>wsdl</a:t>
            </a:r>
            <a:r>
              <a:rPr lang="en-US" dirty="0" smtClean="0"/>
              <a:t> (</a:t>
            </a:r>
            <a:r>
              <a:rPr lang="el-GR" dirty="0" smtClean="0"/>
              <a:t>π.χ. με τον γραφικό τρόπο του </a:t>
            </a:r>
            <a:r>
              <a:rPr lang="en-US" dirty="0" smtClean="0"/>
              <a:t>eclipse), </a:t>
            </a:r>
            <a:r>
              <a:rPr lang="el-GR" dirty="0" smtClean="0"/>
              <a:t>και το </a:t>
            </a:r>
            <a:r>
              <a:rPr lang="en-US" dirty="0" smtClean="0"/>
              <a:t>axis2 </a:t>
            </a:r>
            <a:r>
              <a:rPr lang="el-GR" dirty="0" smtClean="0"/>
              <a:t>σας παραδίδει τα άδεια </a:t>
            </a:r>
            <a:r>
              <a:rPr lang="en-US" dirty="0" smtClean="0"/>
              <a:t>POJOs</a:t>
            </a:r>
            <a:r>
              <a:rPr lang="el-GR" dirty="0" smtClean="0"/>
              <a:t> που πρέπει να γεμίσετε.</a:t>
            </a:r>
          </a:p>
          <a:p>
            <a:r>
              <a:rPr lang="el-GR" dirty="0" smtClean="0"/>
              <a:t>Χρησιμοποιώντας το </a:t>
            </a:r>
            <a:r>
              <a:rPr lang="en-US" dirty="0" smtClean="0"/>
              <a:t>AXIOM </a:t>
            </a:r>
            <a:r>
              <a:rPr lang="el-GR" dirty="0" smtClean="0"/>
              <a:t>του </a:t>
            </a:r>
            <a:r>
              <a:rPr lang="en-US" dirty="0" smtClean="0"/>
              <a:t>axis2.</a:t>
            </a:r>
          </a:p>
          <a:p>
            <a:pPr lvl="1"/>
            <a:r>
              <a:rPr lang="el-GR" dirty="0" smtClean="0"/>
              <a:t>Πλήρης πρόσβαση στην </a:t>
            </a:r>
            <a:r>
              <a:rPr lang="en-US" dirty="0" smtClean="0"/>
              <a:t>XML </a:t>
            </a:r>
            <a:r>
              <a:rPr lang="el-GR" dirty="0" smtClean="0"/>
              <a:t>των μηνυμάτων.</a:t>
            </a:r>
            <a:endParaRPr lang="en-US" dirty="0" smtClean="0"/>
          </a:p>
          <a:p>
            <a:r>
              <a:rPr lang="el-GR" dirty="0" smtClean="0"/>
              <a:t>Από υπάρχοντα </a:t>
            </a:r>
            <a:r>
              <a:rPr lang="en-US" dirty="0" smtClean="0"/>
              <a:t>XSDs:</a:t>
            </a:r>
          </a:p>
          <a:p>
            <a:pPr lvl="1"/>
            <a:r>
              <a:rPr lang="en-US" dirty="0" smtClean="0"/>
              <a:t>ADB</a:t>
            </a:r>
            <a:r>
              <a:rPr lang="el-GR" dirty="0" smtClean="0"/>
              <a:t> του </a:t>
            </a:r>
            <a:r>
              <a:rPr lang="en-US" dirty="0" smtClean="0"/>
              <a:t>axis2, </a:t>
            </a:r>
            <a:r>
              <a:rPr lang="en-US" dirty="0" err="1" smtClean="0"/>
              <a:t>XMLBeans</a:t>
            </a:r>
            <a:r>
              <a:rPr lang="en-US" dirty="0" smtClean="0"/>
              <a:t>, </a:t>
            </a:r>
            <a:r>
              <a:rPr lang="en-US" dirty="0" err="1" smtClean="0"/>
              <a:t>JiBX</a:t>
            </a:r>
            <a:endParaRPr lang="en-US" dirty="0" smtClean="0"/>
          </a:p>
          <a:p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Εναλλακτικοί τρόποι συγγραφής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12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 smtClean="0"/>
              <a:t>JavaMathServiceAXIOM</a:t>
            </a:r>
            <a:endParaRPr lang="el-G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13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l-GR" dirty="0" smtClean="0"/>
              <a:t>Ευχαριστώ</a:t>
            </a:r>
            <a:endParaRPr lang="el-G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l-GR" sz="2700" dirty="0" smtClean="0"/>
              <a:t>Μην ξεχάσετε να γραφτείτε στο:</a:t>
            </a:r>
            <a:endParaRPr lang="el-GR" sz="2700" dirty="0" smtClean="0">
              <a:hlinkClick r:id="rId3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700" dirty="0" smtClean="0">
                <a:hlinkClick r:id="rId3"/>
              </a:rPr>
              <a:t>http://www.studentguru.gr</a:t>
            </a:r>
            <a:endParaRPr lang="en-US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l-G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Το</a:t>
            </a:r>
            <a:r>
              <a:rPr kumimoji="0" lang="el-GR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7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</a:t>
            </a:r>
            <a:r>
              <a:rPr lang="en-US" sz="2700" dirty="0" smtClean="0"/>
              <a:t>g </a:t>
            </a:r>
            <a:r>
              <a:rPr lang="el-GR" sz="2700" dirty="0" smtClean="0"/>
              <a:t>μου: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http://www.studentguru.gr/blogs/kingherc</a:t>
            </a: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l-G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Ανταλλαγή </a:t>
            </a:r>
            <a:r>
              <a:rPr lang="en-US" dirty="0" smtClean="0"/>
              <a:t>SOAP</a:t>
            </a:r>
            <a:r>
              <a:rPr lang="el-GR" dirty="0" smtClean="0"/>
              <a:t> 1.2</a:t>
            </a:r>
            <a:r>
              <a:rPr lang="en-US" dirty="0" smtClean="0"/>
              <a:t> </a:t>
            </a:r>
            <a:r>
              <a:rPr lang="el-GR" dirty="0" smtClean="0"/>
              <a:t>μηνυμάτων</a:t>
            </a:r>
          </a:p>
          <a:p>
            <a:r>
              <a:rPr lang="el-GR" dirty="0" smtClean="0"/>
              <a:t>Δημιουργία υπηρεσίας από </a:t>
            </a:r>
            <a:r>
              <a:rPr lang="en-US" dirty="0" smtClean="0"/>
              <a:t>java </a:t>
            </a:r>
            <a:r>
              <a:rPr lang="el-GR" dirty="0" smtClean="0"/>
              <a:t>κώδικα</a:t>
            </a:r>
          </a:p>
          <a:p>
            <a:r>
              <a:rPr lang="el-GR" dirty="0" smtClean="0"/>
              <a:t>Δημιουργία κώδικα από το </a:t>
            </a:r>
            <a:r>
              <a:rPr lang="en-US" dirty="0" smtClean="0"/>
              <a:t>WSDL</a:t>
            </a:r>
          </a:p>
          <a:p>
            <a:pPr lvl="1"/>
            <a:r>
              <a:rPr lang="el-GR" dirty="0" smtClean="0"/>
              <a:t>Και για τον πελάτη και για τον εξυπηρετητή</a:t>
            </a:r>
          </a:p>
          <a:p>
            <a:r>
              <a:rPr lang="el-GR" dirty="0" smtClean="0"/>
              <a:t>Υποστήριξη </a:t>
            </a:r>
            <a:r>
              <a:rPr lang="en-US" dirty="0" smtClean="0"/>
              <a:t>REST </a:t>
            </a:r>
            <a:r>
              <a:rPr lang="el-GR" dirty="0" smtClean="0"/>
              <a:t>και </a:t>
            </a:r>
            <a:r>
              <a:rPr lang="en-US" dirty="0" smtClean="0"/>
              <a:t>JSON</a:t>
            </a:r>
            <a:endParaRPr lang="el-GR" dirty="0" smtClean="0"/>
          </a:p>
          <a:p>
            <a:pPr lvl="1"/>
            <a:r>
              <a:rPr lang="el-GR" dirty="0" smtClean="0"/>
              <a:t>Με απλή αφαίρεση των </a:t>
            </a:r>
            <a:r>
              <a:rPr lang="en-US" dirty="0" smtClean="0"/>
              <a:t>SOAP </a:t>
            </a:r>
            <a:r>
              <a:rPr lang="el-GR" dirty="0" smtClean="0"/>
              <a:t>κεφαλίδων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Διαδικτυακές υπηρεσίες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AXIOM, </a:t>
            </a:r>
            <a:r>
              <a:rPr lang="el-GR" dirty="0" smtClean="0"/>
              <a:t>για την γρήγορη επεξεργασία μηνυμάτων</a:t>
            </a:r>
          </a:p>
          <a:p>
            <a:r>
              <a:rPr lang="en-US" dirty="0" smtClean="0"/>
              <a:t>Hot deployment</a:t>
            </a:r>
          </a:p>
          <a:p>
            <a:r>
              <a:rPr lang="el-GR" dirty="0" smtClean="0"/>
              <a:t>Ασύγχρονες διαδικτυακές υπηρεσίες</a:t>
            </a:r>
          </a:p>
          <a:p>
            <a:r>
              <a:rPr lang="el-GR" dirty="0" smtClean="0"/>
              <a:t>Διάφορες μέθοδοι μεταφοράς</a:t>
            </a:r>
          </a:p>
          <a:p>
            <a:pPr lvl="1"/>
            <a:r>
              <a:rPr lang="en-US" dirty="0" smtClean="0"/>
              <a:t>HTTP, SMTP, TCP, JMS (Java Message Service)</a:t>
            </a:r>
          </a:p>
          <a:p>
            <a:pPr lvl="1"/>
            <a:r>
              <a:rPr lang="el-GR" dirty="0" smtClean="0"/>
              <a:t>Δυνατότητα δημιουργίας νέου </a:t>
            </a:r>
            <a:r>
              <a:rPr lang="en-US" dirty="0" smtClean="0"/>
              <a:t>transport</a:t>
            </a:r>
          </a:p>
          <a:p>
            <a:r>
              <a:rPr lang="en-US" dirty="0" smtClean="0"/>
              <a:t>MTOM</a:t>
            </a:r>
            <a:endParaRPr lang="el-GR" dirty="0" smtClean="0"/>
          </a:p>
          <a:p>
            <a:r>
              <a:rPr lang="el-GR" dirty="0" smtClean="0"/>
              <a:t>Υποστήριξη </a:t>
            </a:r>
            <a:r>
              <a:rPr lang="en-US" dirty="0" smtClean="0"/>
              <a:t>Windows </a:t>
            </a:r>
            <a:r>
              <a:rPr lang="el-GR" dirty="0" smtClean="0"/>
              <a:t>και </a:t>
            </a:r>
            <a:r>
              <a:rPr lang="en-US" dirty="0" smtClean="0"/>
              <a:t>Linux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Λοιπά χαρακτηριστικά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Υποστήριξη διάφορων </a:t>
            </a:r>
            <a:r>
              <a:rPr lang="en-US" dirty="0" smtClean="0"/>
              <a:t>WS-* </a:t>
            </a:r>
            <a:r>
              <a:rPr lang="el-GR" dirty="0" smtClean="0"/>
              <a:t>πρωτόκολλων με </a:t>
            </a:r>
            <a:r>
              <a:rPr lang="en-US" dirty="0" smtClean="0"/>
              <a:t>modules:</a:t>
            </a:r>
          </a:p>
          <a:p>
            <a:pPr lvl="1"/>
            <a:r>
              <a:rPr lang="en-US" dirty="0" smtClean="0"/>
              <a:t>WS-</a:t>
            </a:r>
            <a:r>
              <a:rPr lang="en-US" dirty="0" err="1" smtClean="0"/>
              <a:t>ReliableMessaging</a:t>
            </a:r>
            <a:r>
              <a:rPr lang="en-US" dirty="0" smtClean="0"/>
              <a:t> </a:t>
            </a:r>
            <a:r>
              <a:rPr lang="el-GR" dirty="0" smtClean="0"/>
              <a:t>με το </a:t>
            </a:r>
            <a:r>
              <a:rPr lang="en-US" dirty="0" smtClean="0"/>
              <a:t>Apache Sandesha2</a:t>
            </a:r>
            <a:endParaRPr lang="el-GR" dirty="0" smtClean="0"/>
          </a:p>
          <a:p>
            <a:pPr lvl="1"/>
            <a:r>
              <a:rPr lang="en-US" dirty="0" smtClean="0"/>
              <a:t>WS-Coordination, WS-</a:t>
            </a:r>
            <a:r>
              <a:rPr lang="en-US" dirty="0" err="1" smtClean="0"/>
              <a:t>AtomicTransaction</a:t>
            </a:r>
            <a:r>
              <a:rPr lang="en-US" dirty="0" smtClean="0"/>
              <a:t>, WS-</a:t>
            </a:r>
            <a:r>
              <a:rPr lang="en-US" dirty="0" err="1" smtClean="0"/>
              <a:t>BusinessActivity</a:t>
            </a:r>
            <a:r>
              <a:rPr lang="en-US" dirty="0" smtClean="0"/>
              <a:t> </a:t>
            </a:r>
            <a:r>
              <a:rPr lang="el-GR" dirty="0" smtClean="0"/>
              <a:t>με το </a:t>
            </a:r>
            <a:r>
              <a:rPr lang="en-US" dirty="0" smtClean="0"/>
              <a:t>Apache Kandula2</a:t>
            </a:r>
            <a:endParaRPr lang="el-GR" dirty="0" smtClean="0"/>
          </a:p>
          <a:p>
            <a:pPr lvl="1"/>
            <a:r>
              <a:rPr lang="en-US" dirty="0" smtClean="0"/>
              <a:t>WS-Security  </a:t>
            </a:r>
            <a:r>
              <a:rPr lang="el-GR" dirty="0" smtClean="0"/>
              <a:t>με το </a:t>
            </a:r>
            <a:r>
              <a:rPr lang="en-US" dirty="0" smtClean="0"/>
              <a:t>Apache Rampart </a:t>
            </a:r>
            <a:endParaRPr lang="el-GR" dirty="0" smtClean="0"/>
          </a:p>
          <a:p>
            <a:pPr lvl="1"/>
            <a:r>
              <a:rPr lang="en-US" dirty="0" smtClean="0"/>
              <a:t>WS-Addressing</a:t>
            </a:r>
            <a:r>
              <a:rPr lang="el-GR" dirty="0" smtClean="0"/>
              <a:t>, ήδη μέσα στον πυρήνα του </a:t>
            </a:r>
            <a:r>
              <a:rPr lang="en-US" dirty="0" smtClean="0"/>
              <a:t>axis2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WS-*</a:t>
            </a:r>
            <a:r>
              <a:rPr lang="el-GR" dirty="0" smtClean="0"/>
              <a:t> επεκτάσεις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Επισκόπηση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5</a:t>
            </a:fld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8382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71736" y="4286256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“phases”</a:t>
            </a:r>
            <a:endParaRPr lang="el-G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Κατεβάζετε το </a:t>
            </a:r>
            <a:r>
              <a:rPr lang="en-US" dirty="0" smtClean="0"/>
              <a:t>binary distribution. </a:t>
            </a:r>
            <a:r>
              <a:rPr lang="el-GR" dirty="0" smtClean="0"/>
              <a:t>Περιέχει:</a:t>
            </a:r>
            <a:endParaRPr lang="en-US" dirty="0" smtClean="0"/>
          </a:p>
          <a:p>
            <a:pPr lvl="1"/>
            <a:r>
              <a:rPr lang="el-GR" dirty="0" smtClean="0"/>
              <a:t>Τα απαραίτητα </a:t>
            </a:r>
            <a:r>
              <a:rPr lang="en-US" dirty="0" smtClean="0"/>
              <a:t>.jars</a:t>
            </a:r>
          </a:p>
          <a:p>
            <a:pPr lvl="1"/>
            <a:r>
              <a:rPr lang="el-GR" dirty="0" smtClean="0"/>
              <a:t>Χρήσιμα </a:t>
            </a:r>
            <a:r>
              <a:rPr lang="en-US" dirty="0" smtClean="0"/>
              <a:t>scripts </a:t>
            </a:r>
            <a:r>
              <a:rPr lang="el-GR" dirty="0" smtClean="0"/>
              <a:t>για την αυτοματοποίηση της ανάπτυξης υπηρεσιών με </a:t>
            </a:r>
            <a:r>
              <a:rPr lang="en-US" dirty="0" smtClean="0"/>
              <a:t>java </a:t>
            </a:r>
            <a:r>
              <a:rPr lang="el-GR" dirty="0" smtClean="0"/>
              <a:t>κώδικα</a:t>
            </a:r>
          </a:p>
          <a:p>
            <a:pPr lvl="1"/>
            <a:r>
              <a:rPr lang="el-GR" dirty="0" smtClean="0"/>
              <a:t>Έναν απλό εξυπηρετητή ιστού</a:t>
            </a:r>
            <a:endParaRPr lang="en-US" dirty="0" smtClean="0"/>
          </a:p>
          <a:p>
            <a:r>
              <a:rPr lang="el-GR" dirty="0" smtClean="0"/>
              <a:t>Ρύθμιση </a:t>
            </a:r>
            <a:r>
              <a:rPr lang="en-US" dirty="0" smtClean="0"/>
              <a:t>environmental variables</a:t>
            </a:r>
          </a:p>
          <a:p>
            <a:pPr lvl="1"/>
            <a:r>
              <a:rPr lang="el-GR" dirty="0" smtClean="0"/>
              <a:t>Και για την </a:t>
            </a:r>
            <a:r>
              <a:rPr lang="en-US" dirty="0" smtClean="0"/>
              <a:t>Java, </a:t>
            </a:r>
            <a:r>
              <a:rPr lang="el-GR" dirty="0" smtClean="0"/>
              <a:t>και για τον </a:t>
            </a:r>
            <a:r>
              <a:rPr lang="en-US" dirty="0" smtClean="0"/>
              <a:t>Tomcat </a:t>
            </a:r>
            <a:r>
              <a:rPr lang="el-GR" dirty="0" smtClean="0"/>
              <a:t>και για το </a:t>
            </a:r>
            <a:r>
              <a:rPr lang="en-US" dirty="0" smtClean="0"/>
              <a:t>Axis2</a:t>
            </a:r>
            <a:r>
              <a:rPr lang="el-GR" dirty="0" smtClean="0"/>
              <a:t> (περιλαμβάνονται οδηγίες στα </a:t>
            </a:r>
            <a:r>
              <a:rPr lang="en-US" dirty="0" smtClean="0"/>
              <a:t>readmes).</a:t>
            </a:r>
          </a:p>
          <a:p>
            <a:r>
              <a:rPr lang="el-GR" dirty="0" smtClean="0">
                <a:solidFill>
                  <a:schemeClr val="bg1">
                    <a:lumMod val="65000"/>
                  </a:schemeClr>
                </a:solidFill>
              </a:rPr>
              <a:t>Εγκαθιστάτε το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servlet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(.war) </a:t>
            </a:r>
            <a:r>
              <a:rPr lang="el-GR" dirty="0" smtClean="0">
                <a:solidFill>
                  <a:schemeClr val="bg1">
                    <a:lumMod val="65000"/>
                  </a:schemeClr>
                </a:solidFill>
              </a:rPr>
              <a:t>στον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Tomcat 6.0. (To eclipse </a:t>
            </a:r>
            <a:r>
              <a:rPr lang="el-GR" dirty="0" smtClean="0">
                <a:solidFill>
                  <a:schemeClr val="bg1">
                    <a:lumMod val="65000"/>
                  </a:schemeClr>
                </a:solidFill>
              </a:rPr>
              <a:t>το κάνει αυτόματα).</a:t>
            </a:r>
            <a:endParaRPr lang="el-GR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7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 smtClean="0"/>
              <a:t>WCFMathServiceJavaClient</a:t>
            </a:r>
            <a:endParaRPr lang="el-G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axis2-web </a:t>
            </a:r>
            <a:endParaRPr lang="el-GR" dirty="0" smtClean="0"/>
          </a:p>
          <a:p>
            <a:r>
              <a:rPr lang="en-US" dirty="0" smtClean="0"/>
              <a:t>META-INF </a:t>
            </a:r>
            <a:endParaRPr lang="el-GR" dirty="0" smtClean="0"/>
          </a:p>
          <a:p>
            <a:r>
              <a:rPr lang="en-US" dirty="0" smtClean="0"/>
              <a:t>WEB-INF </a:t>
            </a:r>
            <a:endParaRPr lang="el-GR" dirty="0" smtClean="0"/>
          </a:p>
          <a:p>
            <a:pPr lvl="1"/>
            <a:r>
              <a:rPr lang="en-US" dirty="0" smtClean="0"/>
              <a:t>classes </a:t>
            </a:r>
            <a:endParaRPr lang="el-GR" dirty="0" smtClean="0"/>
          </a:p>
          <a:p>
            <a:pPr lvl="1"/>
            <a:r>
              <a:rPr lang="en-US" dirty="0" smtClean="0"/>
              <a:t>conf </a:t>
            </a:r>
            <a:endParaRPr lang="el-GR" dirty="0" smtClean="0"/>
          </a:p>
          <a:p>
            <a:pPr lvl="2"/>
            <a:r>
              <a:rPr lang="en-US" dirty="0" smtClean="0"/>
              <a:t>axis2.xml </a:t>
            </a:r>
            <a:endParaRPr lang="el-GR" dirty="0" smtClean="0"/>
          </a:p>
          <a:p>
            <a:pPr lvl="1"/>
            <a:r>
              <a:rPr lang="en-US" dirty="0" smtClean="0"/>
              <a:t>lib </a:t>
            </a:r>
            <a:endParaRPr lang="el-GR" dirty="0" smtClean="0"/>
          </a:p>
          <a:p>
            <a:pPr lvl="2"/>
            <a:r>
              <a:rPr lang="en-US" dirty="0" smtClean="0"/>
              <a:t>activation.jar ... xmlSchema.jar </a:t>
            </a:r>
            <a:endParaRPr lang="el-GR" dirty="0" smtClean="0"/>
          </a:p>
          <a:p>
            <a:pPr lvl="1"/>
            <a:r>
              <a:rPr lang="en-US" dirty="0" smtClean="0"/>
              <a:t>modules </a:t>
            </a:r>
            <a:endParaRPr lang="el-GR" dirty="0" smtClean="0"/>
          </a:p>
          <a:p>
            <a:pPr lvl="2"/>
            <a:r>
              <a:rPr lang="en-US" dirty="0" err="1" smtClean="0"/>
              <a:t>modules.list</a:t>
            </a:r>
            <a:r>
              <a:rPr lang="en-US" dirty="0" smtClean="0"/>
              <a:t> addressing.mar ... soapmonitor.mar </a:t>
            </a:r>
            <a:endParaRPr lang="el-GR" dirty="0" smtClean="0"/>
          </a:p>
          <a:p>
            <a:pPr lvl="1"/>
            <a:r>
              <a:rPr lang="en-US" dirty="0" smtClean="0"/>
              <a:t>services </a:t>
            </a:r>
            <a:endParaRPr lang="el-GR" dirty="0" smtClean="0"/>
          </a:p>
          <a:p>
            <a:pPr lvl="2"/>
            <a:r>
              <a:rPr lang="en-US" dirty="0" err="1" smtClean="0"/>
              <a:t>services.list</a:t>
            </a:r>
            <a:r>
              <a:rPr lang="en-US" dirty="0" smtClean="0"/>
              <a:t> aservice.aar ... version.aar </a:t>
            </a:r>
            <a:endParaRPr lang="el-GR" dirty="0" smtClean="0"/>
          </a:p>
          <a:p>
            <a:pPr lvl="1"/>
            <a:r>
              <a:rPr lang="en-US" dirty="0" smtClean="0"/>
              <a:t>web.xml 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Server-side </a:t>
            </a:r>
            <a:r>
              <a:rPr lang="el-GR" dirty="0" smtClean="0"/>
              <a:t>σκελετός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8</a:t>
            </a:fld>
            <a:endParaRPr lang="el-G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000628" y="1357298"/>
            <a:ext cx="3143272" cy="714380"/>
          </a:xfrm>
          <a:prstGeom prst="wedgeRoundRectCallout">
            <a:avLst>
              <a:gd name="adj1" fmla="val -124341"/>
              <a:gd name="adj2" fmla="val -108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Πρόγραμμα Διαχείρισης</a:t>
            </a:r>
            <a:endParaRPr lang="el-G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714744" y="2285992"/>
            <a:ext cx="3286148" cy="714380"/>
          </a:xfrm>
          <a:prstGeom prst="wedgeRoundRectCallout">
            <a:avLst>
              <a:gd name="adj1" fmla="val -93634"/>
              <a:gd name="adj2" fmla="val 3362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Φάκελος υπηρεσιών</a:t>
            </a:r>
            <a:endParaRPr lang="el-GR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214942" y="3357562"/>
            <a:ext cx="3286148" cy="714380"/>
          </a:xfrm>
          <a:prstGeom prst="wedgeRoundRectCallout">
            <a:avLst>
              <a:gd name="adj1" fmla="val -37304"/>
              <a:gd name="adj2" fmla="val 2035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Compiled java </a:t>
            </a:r>
            <a:r>
              <a:rPr lang="el-GR" dirty="0" smtClean="0"/>
              <a:t>υπηρεσία</a:t>
            </a:r>
            <a:endParaRPr lang="el-GR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4500562" y="3214686"/>
            <a:ext cx="3286148" cy="714380"/>
          </a:xfrm>
          <a:prstGeom prst="wedgeRoundRectCallout">
            <a:avLst>
              <a:gd name="adj1" fmla="val -105898"/>
              <a:gd name="adj2" fmla="val -197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Ρυθμίσεις για το </a:t>
            </a:r>
            <a:r>
              <a:rPr lang="en-US" dirty="0" smtClean="0"/>
              <a:t>axis2</a:t>
            </a:r>
            <a:endParaRPr lang="el-GR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286116" y="1643050"/>
            <a:ext cx="5357850" cy="1428760"/>
          </a:xfrm>
          <a:prstGeom prst="wedgeRoundRectCallout">
            <a:avLst>
              <a:gd name="adj1" fmla="val -66604"/>
              <a:gd name="adj2" fmla="val 2307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Δήλωση ότι το </a:t>
            </a:r>
            <a:r>
              <a:rPr lang="en-US" dirty="0" smtClean="0"/>
              <a:t>axis2 </a:t>
            </a:r>
            <a:r>
              <a:rPr lang="en-US" dirty="0" err="1" smtClean="0"/>
              <a:t>servlet</a:t>
            </a:r>
            <a:r>
              <a:rPr lang="el-GR" dirty="0" smtClean="0"/>
              <a:t> αναλαμβάνει την</a:t>
            </a:r>
            <a:r>
              <a:rPr lang="en-US" dirty="0" smtClean="0"/>
              <a:t> </a:t>
            </a:r>
            <a:r>
              <a:rPr lang="el-GR" dirty="0" smtClean="0"/>
              <a:t>εξυπηρέτηση των </a:t>
            </a:r>
            <a:r>
              <a:rPr lang="en-US" dirty="0" smtClean="0"/>
              <a:t>URLs:</a:t>
            </a:r>
          </a:p>
          <a:p>
            <a:pPr algn="ctr"/>
            <a:r>
              <a:rPr lang="en-US" dirty="0" smtClean="0"/>
              <a:t>/services/*</a:t>
            </a:r>
          </a:p>
          <a:p>
            <a:pPr algn="ctr"/>
            <a:r>
              <a:rPr lang="en-US" dirty="0" smtClean="0"/>
              <a:t>/axis2-web/*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/services/</a:t>
            </a:r>
            <a:endParaRPr lang="el-GR" dirty="0" smtClean="0"/>
          </a:p>
          <a:p>
            <a:pPr lvl="1"/>
            <a:r>
              <a:rPr lang="en-US" dirty="0" err="1" smtClean="0"/>
              <a:t>JavaMathService</a:t>
            </a:r>
            <a:endParaRPr lang="el-GR" dirty="0" smtClean="0"/>
          </a:p>
          <a:p>
            <a:pPr lvl="2"/>
            <a:r>
              <a:rPr lang="en-US" dirty="0" smtClean="0"/>
              <a:t>META-INF</a:t>
            </a:r>
          </a:p>
          <a:p>
            <a:pPr lvl="3"/>
            <a:r>
              <a:rPr lang="en-US" dirty="0" smtClean="0"/>
              <a:t>services.xml</a:t>
            </a:r>
          </a:p>
          <a:p>
            <a:pPr lvl="2"/>
            <a:r>
              <a:rPr lang="en-US" dirty="0" smtClean="0"/>
              <a:t>lib</a:t>
            </a:r>
          </a:p>
          <a:p>
            <a:pPr lvl="2"/>
            <a:r>
              <a:rPr lang="en-US" dirty="0" err="1" smtClean="0"/>
              <a:t>DivideByZeroException.class</a:t>
            </a:r>
            <a:endParaRPr lang="en-US" dirty="0" smtClean="0"/>
          </a:p>
          <a:p>
            <a:pPr lvl="2"/>
            <a:r>
              <a:rPr lang="en-US" dirty="0" err="1" smtClean="0"/>
              <a:t>IJavaMathService.class</a:t>
            </a:r>
            <a:endParaRPr lang="en-US" dirty="0" smtClean="0"/>
          </a:p>
          <a:p>
            <a:pPr lvl="2"/>
            <a:r>
              <a:rPr lang="en-US" dirty="0" err="1" smtClean="0"/>
              <a:t>JavaMathService.class</a:t>
            </a:r>
            <a:endParaRPr lang="el-GR" dirty="0" smtClean="0"/>
          </a:p>
          <a:p>
            <a:pPr lvl="1"/>
            <a:r>
              <a:rPr lang="el-GR" dirty="0" smtClean="0"/>
              <a:t>Άλλες υπηρεσίες, σε μορφή φακέλων με κλάσεις ή σε μορφή </a:t>
            </a:r>
            <a:r>
              <a:rPr lang="en-US" dirty="0" smtClean="0"/>
              <a:t>compiled </a:t>
            </a:r>
            <a:r>
              <a:rPr lang="el-GR" dirty="0" smtClean="0"/>
              <a:t>αρχείων .</a:t>
            </a:r>
            <a:r>
              <a:rPr lang="en-US" dirty="0" err="1" smtClean="0"/>
              <a:t>aar</a:t>
            </a:r>
            <a:r>
              <a:rPr lang="en-US" dirty="0" smtClean="0"/>
              <a:t>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</a:t>
            </a:r>
            <a:r>
              <a:rPr lang="el-GR" dirty="0" smtClean="0"/>
              <a:t>σκελετός</a:t>
            </a:r>
            <a:r>
              <a:rPr lang="en-US" dirty="0" smtClean="0"/>
              <a:t> (</a:t>
            </a:r>
            <a:r>
              <a:rPr lang="el-GR" dirty="0" smtClean="0"/>
              <a:t>ή </a:t>
            </a:r>
            <a:r>
              <a:rPr lang="en-US" dirty="0" smtClean="0"/>
              <a:t>.</a:t>
            </a:r>
            <a:r>
              <a:rPr lang="en-US" dirty="0" err="1" smtClean="0"/>
              <a:t>aar</a:t>
            </a:r>
            <a:r>
              <a:rPr lang="en-US" dirty="0" smtClean="0"/>
              <a:t> </a:t>
            </a:r>
            <a:r>
              <a:rPr lang="el-GR" dirty="0" smtClean="0"/>
              <a:t>αρχείο)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9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381</TotalTime>
  <Words>876</Words>
  <Application>Microsoft Office PowerPoint</Application>
  <PresentationFormat>On-screen Show (4:3)</PresentationFormat>
  <Paragraphs>170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Apache Axis2</vt:lpstr>
      <vt:lpstr>Διαδικτυακές υπηρεσίες</vt:lpstr>
      <vt:lpstr>Λοιπά χαρακτηριστικά</vt:lpstr>
      <vt:lpstr>WS-* επεκτάσεις</vt:lpstr>
      <vt:lpstr>Επισκόπηση</vt:lpstr>
      <vt:lpstr>Εγκατάσταση</vt:lpstr>
      <vt:lpstr>DEMO  WCFMathServiceJavaClient</vt:lpstr>
      <vt:lpstr>Server-side σκελετός</vt:lpstr>
      <vt:lpstr>Service σκελετός (ή .aar αρχείο)</vt:lpstr>
      <vt:lpstr>DEMO  JavaMathServicePOJO WCF Client</vt:lpstr>
      <vt:lpstr>Εναλλακτικοί τρόποι συγγραφής</vt:lpstr>
      <vt:lpstr>DEMO  JavaMathServiceAXIOM</vt:lpstr>
      <vt:lpstr>Ευχαριστώ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Axis2</dc:title>
  <dc:creator>kingherc</dc:creator>
  <cp:lastModifiedBy>kingherc</cp:lastModifiedBy>
  <cp:revision>125</cp:revision>
  <dcterms:created xsi:type="dcterms:W3CDTF">2009-06-14T12:55:39Z</dcterms:created>
  <dcterms:modified xsi:type="dcterms:W3CDTF">2009-06-16T13:06:24Z</dcterms:modified>
</cp:coreProperties>
</file>